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media/image1.jpeg" ContentType="image/jpeg"/>
  <Override PartName="/ppt/theme/theme2.xml" ContentType="application/vnd.openxmlformats-officedocument.theme+xml"/>
  <Override PartName="/ppt/media/image2.jpeg" ContentType="image/jpeg"/>
  <Override PartName="/ppt/media/image3.jpeg" ContentType="image/jpeg"/>
  <Override PartName="/ppt/media/image4.jpeg" ContentType="image/jpeg"/>
  <Override PartName="/ppt/media/image5.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6" name="Shape 166"/>
          <p:cNvSpPr/>
          <p:nvPr>
            <p:ph type="sldImg"/>
          </p:nvPr>
        </p:nvSpPr>
        <p:spPr>
          <a:xfrm>
            <a:off x="1143000" y="685800"/>
            <a:ext cx="4572000" cy="3429000"/>
          </a:xfrm>
          <a:prstGeom prst="rect">
            <a:avLst/>
          </a:prstGeom>
        </p:spPr>
        <p:txBody>
          <a:bodyPr/>
          <a:lstStyle/>
          <a:p>
            <a:pPr/>
          </a:p>
        </p:txBody>
      </p:sp>
      <p:sp>
        <p:nvSpPr>
          <p:cNvPr id="167" name="Shape 16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标题">
    <p:spTree>
      <p:nvGrpSpPr>
        <p:cNvPr id="1" name=""/>
        <p:cNvGrpSpPr/>
        <p:nvPr/>
      </p:nvGrpSpPr>
      <p:grpSpPr>
        <a:xfrm>
          <a:off x="0" y="0"/>
          <a:ext cx="0" cy="0"/>
          <a:chOff x="0" y="0"/>
          <a:chExt cx="0" cy="0"/>
        </a:xfrm>
      </p:grpSpPr>
      <p:sp>
        <p:nvSpPr>
          <p:cNvPr id="11" name="作者和日期"/>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701675">
              <a:lnSpc>
                <a:spcPct val="100000"/>
              </a:lnSpc>
              <a:spcBef>
                <a:spcPts val="0"/>
              </a:spcBef>
              <a:buSzTx/>
              <a:buNone/>
              <a:defRPr b="1" sz="3060"/>
            </a:lvl1pPr>
          </a:lstStyle>
          <a:p>
            <a:pPr/>
            <a:r>
              <a:t>作者和日期</a:t>
            </a:r>
          </a:p>
        </p:txBody>
      </p:sp>
      <p:sp>
        <p:nvSpPr>
          <p:cNvPr id="12" name="演示文稿标题"/>
          <p:cNvSpPr txBox="1"/>
          <p:nvPr>
            <p:ph type="title" hasCustomPrompt="1"/>
          </p:nvPr>
        </p:nvSpPr>
        <p:spPr>
          <a:xfrm>
            <a:off x="1206496" y="2574991"/>
            <a:ext cx="21971004" cy="4648201"/>
          </a:xfrm>
          <a:prstGeom prst="rect">
            <a:avLst/>
          </a:prstGeom>
        </p:spPr>
        <p:txBody>
          <a:bodyPr anchor="b"/>
          <a:lstStyle>
            <a:lvl1pPr>
              <a:defRPr spc="-232" sz="11600"/>
            </a:lvl1pPr>
          </a:lstStyle>
          <a:p>
            <a:pPr/>
            <a:r>
              <a:t>演示文稿标题</a:t>
            </a:r>
          </a:p>
        </p:txBody>
      </p:sp>
      <p:sp>
        <p:nvSpPr>
          <p:cNvPr id="13" name="正文级别 1…"/>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演示文稿副标题</a:t>
            </a:r>
          </a:p>
          <a:p>
            <a:pPr lvl="1"/>
            <a:r>
              <a:t/>
            </a:r>
          </a:p>
          <a:p>
            <a:pPr lvl="2"/>
            <a:r>
              <a:t/>
            </a:r>
          </a:p>
          <a:p>
            <a:pPr lvl="3"/>
            <a:r>
              <a:t/>
            </a:r>
          </a:p>
          <a:p>
            <a:pPr lvl="4"/>
            <a:r>
              <a:t/>
            </a:r>
          </a:p>
        </p:txBody>
      </p:sp>
      <p:sp>
        <p:nvSpPr>
          <p:cNvPr id="1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说明">
    <p:spTree>
      <p:nvGrpSpPr>
        <p:cNvPr id="1" name=""/>
        <p:cNvGrpSpPr/>
        <p:nvPr/>
      </p:nvGrpSpPr>
      <p:grpSpPr>
        <a:xfrm>
          <a:off x="0" y="0"/>
          <a:ext cx="0" cy="0"/>
          <a:chOff x="0" y="0"/>
          <a:chExt cx="0" cy="0"/>
        </a:xfrm>
      </p:grpSpPr>
      <p:sp>
        <p:nvSpPr>
          <p:cNvPr id="98" name="正文级别 1…"/>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说明</a:t>
            </a:r>
          </a:p>
          <a:p>
            <a:pPr lvl="1"/>
            <a:r>
              <a:t/>
            </a:r>
          </a:p>
          <a:p>
            <a:pPr lvl="2"/>
            <a:r>
              <a:t/>
            </a:r>
          </a:p>
          <a:p>
            <a:pPr lvl="3"/>
            <a:r>
              <a:t/>
            </a:r>
          </a:p>
          <a:p>
            <a:pPr lvl="4"/>
            <a:r>
              <a:t/>
            </a:r>
          </a:p>
        </p:txBody>
      </p:sp>
      <p:sp>
        <p:nvSpPr>
          <p:cNvPr id="99"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显著事实">
    <p:spTree>
      <p:nvGrpSpPr>
        <p:cNvPr id="1" name=""/>
        <p:cNvGrpSpPr/>
        <p:nvPr/>
      </p:nvGrpSpPr>
      <p:grpSpPr>
        <a:xfrm>
          <a:off x="0" y="0"/>
          <a:ext cx="0" cy="0"/>
          <a:chOff x="0" y="0"/>
          <a:chExt cx="0" cy="0"/>
        </a:xfrm>
      </p:grpSpPr>
      <p:sp>
        <p:nvSpPr>
          <p:cNvPr id="106" name="正文级别 1…"/>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事实信息"/>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726440">
              <a:lnSpc>
                <a:spcPct val="100000"/>
              </a:lnSpc>
              <a:spcBef>
                <a:spcPts val="0"/>
              </a:spcBef>
              <a:buSzTx/>
              <a:buNone/>
              <a:defRPr b="1" sz="4840"/>
            </a:lvl1pPr>
          </a:lstStyle>
          <a:p>
            <a:pPr/>
            <a:r>
              <a:t>事实信息</a:t>
            </a:r>
          </a:p>
        </p:txBody>
      </p:sp>
      <p:sp>
        <p:nvSpPr>
          <p:cNvPr id="10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引文">
    <p:spTree>
      <p:nvGrpSpPr>
        <p:cNvPr id="1" name=""/>
        <p:cNvGrpSpPr/>
        <p:nvPr/>
      </p:nvGrpSpPr>
      <p:grpSpPr>
        <a:xfrm>
          <a:off x="0" y="0"/>
          <a:ext cx="0" cy="0"/>
          <a:chOff x="0" y="0"/>
          <a:chExt cx="0" cy="0"/>
        </a:xfrm>
      </p:grpSpPr>
      <p:sp>
        <p:nvSpPr>
          <p:cNvPr id="115" name="属性"/>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701675">
              <a:lnSpc>
                <a:spcPct val="100000"/>
              </a:lnSpc>
              <a:spcBef>
                <a:spcPts val="0"/>
              </a:spcBef>
              <a:buSzTx/>
              <a:buNone/>
              <a:defRPr b="1" sz="3060"/>
            </a:lvl1pPr>
          </a:lstStyle>
          <a:p>
            <a:pPr/>
            <a:r>
              <a:t>属性</a:t>
            </a:r>
          </a:p>
        </p:txBody>
      </p:sp>
      <p:sp>
        <p:nvSpPr>
          <p:cNvPr id="116" name="正文级别 1…"/>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“著名引文”</a:t>
            </a:r>
          </a:p>
          <a:p>
            <a:pPr lvl="1"/>
            <a:r>
              <a:t/>
            </a:r>
          </a:p>
          <a:p>
            <a:pPr lvl="2"/>
            <a:r>
              <a:t/>
            </a:r>
          </a:p>
          <a:p>
            <a:pPr lvl="3"/>
            <a:r>
              <a:t/>
            </a:r>
          </a:p>
          <a:p>
            <a:pPr lvl="4"/>
            <a:r>
              <a:t/>
            </a:r>
          </a:p>
        </p:txBody>
      </p:sp>
      <p:sp>
        <p:nvSpPr>
          <p:cNvPr id="117"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3 联">
    <p:spTree>
      <p:nvGrpSpPr>
        <p:cNvPr id="1" name=""/>
        <p:cNvGrpSpPr/>
        <p:nvPr/>
      </p:nvGrpSpPr>
      <p:grpSpPr>
        <a:xfrm>
          <a:off x="0" y="0"/>
          <a:ext cx="0" cy="0"/>
          <a:chOff x="0" y="0"/>
          <a:chExt cx="0" cy="0"/>
        </a:xfrm>
      </p:grpSpPr>
      <p:sp>
        <p:nvSpPr>
          <p:cNvPr id="124" name="一碗沙拉配有炒饭、水煮蛋和一双筷子"/>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一碗三文鱼饼、沙拉和鹰嘴豆泥"/>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一碗宽意大利面配有欧芹黄油、烤榛子和帕尔马干酪"/>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p:spTree>
      <p:nvGrpSpPr>
        <p:cNvPr id="1" name=""/>
        <p:cNvGrpSpPr/>
        <p:nvPr/>
      </p:nvGrpSpPr>
      <p:grpSpPr>
        <a:xfrm>
          <a:off x="0" y="0"/>
          <a:ext cx="0" cy="0"/>
          <a:chOff x="0" y="0"/>
          <a:chExt cx="0" cy="0"/>
        </a:xfrm>
      </p:grpSpPr>
      <p:sp>
        <p:nvSpPr>
          <p:cNvPr id="134" name="一碗沙拉配有炒饭、水煮蛋和一双筷子"/>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幻灯片编号"/>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p:spTree>
      <p:nvGrpSpPr>
        <p:cNvPr id="1" name=""/>
        <p:cNvGrpSpPr/>
        <p:nvPr/>
      </p:nvGrpSpPr>
      <p:grpSpPr>
        <a:xfrm>
          <a:off x="0" y="0"/>
          <a:ext cx="0" cy="0"/>
          <a:chOff x="0" y="0"/>
          <a:chExt cx="0" cy="0"/>
        </a:xfrm>
      </p:grpSpPr>
      <p:sp>
        <p:nvSpPr>
          <p:cNvPr id="142"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幻灯片">
    <p:spTree>
      <p:nvGrpSpPr>
        <p:cNvPr id="1" name=""/>
        <p:cNvGrpSpPr/>
        <p:nvPr/>
      </p:nvGrpSpPr>
      <p:grpSpPr>
        <a:xfrm>
          <a:off x="0" y="0"/>
          <a:ext cx="0" cy="0"/>
          <a:chOff x="0" y="0"/>
          <a:chExt cx="0" cy="0"/>
        </a:xfrm>
      </p:grpSpPr>
      <p:pic>
        <p:nvPicPr>
          <p:cNvPr id="149" name="图片 8" descr="图片 8"/>
          <p:cNvPicPr>
            <a:picLocks noChangeAspect="1"/>
          </p:cNvPicPr>
          <p:nvPr/>
        </p:nvPicPr>
        <p:blipFill>
          <a:blip r:embed="rId2">
            <a:extLst/>
          </a:blip>
          <a:srcRect l="2081" t="0" r="13876" b="0"/>
          <a:stretch>
            <a:fillRect/>
          </a:stretch>
        </p:blipFill>
        <p:spPr>
          <a:xfrm>
            <a:off x="-120650" y="-10161"/>
            <a:ext cx="24626570" cy="13736321"/>
          </a:xfrm>
          <a:prstGeom prst="rect">
            <a:avLst/>
          </a:prstGeom>
          <a:ln w="12700">
            <a:miter lim="400000"/>
          </a:ln>
        </p:spPr>
      </p:pic>
      <p:sp>
        <p:nvSpPr>
          <p:cNvPr id="150" name="矩形 9"/>
          <p:cNvSpPr/>
          <p:nvPr/>
        </p:nvSpPr>
        <p:spPr>
          <a:xfrm>
            <a:off x="-120650" y="-10161"/>
            <a:ext cx="24626570" cy="13738862"/>
          </a:xfrm>
          <a:prstGeom prst="rect">
            <a:avLst/>
          </a:prstGeom>
          <a:solidFill>
            <a:srgbClr val="000000">
              <a:alpha val="50000"/>
            </a:srgbClr>
          </a:solidFill>
          <a:ln w="12700">
            <a:miter lim="400000"/>
          </a:ln>
        </p:spPr>
        <p:txBody>
          <a:bodyPr tIns="91439" bIns="91439" anchor="ctr"/>
          <a:lstStyle/>
          <a:p>
            <a:pPr defTabSz="1828800">
              <a:defRPr b="1" sz="3600">
                <a:solidFill>
                  <a:srgbClr val="FFFFFF"/>
                </a:solidFill>
                <a:latin typeface="微软雅黑"/>
                <a:ea typeface="微软雅黑"/>
                <a:cs typeface="微软雅黑"/>
                <a:sym typeface="微软雅黑"/>
              </a:defRPr>
            </a:pPr>
          </a:p>
        </p:txBody>
      </p:sp>
      <p:sp>
        <p:nvSpPr>
          <p:cNvPr id="151" name="幻灯片编号"/>
          <p:cNvSpPr txBox="1"/>
          <p:nvPr>
            <p:ph type="sldNum" sz="quarter" idx="2"/>
          </p:nvPr>
        </p:nvSpPr>
        <p:spPr>
          <a:xfrm>
            <a:off x="11785600" y="12344400"/>
            <a:ext cx="5689600" cy="736601"/>
          </a:xfrm>
          <a:prstGeom prst="rect">
            <a:avLst/>
          </a:prstGeom>
        </p:spPr>
        <p:txBody>
          <a:bodyPr lIns="91439" tIns="91439" rIns="91439" bIns="91439" anchor="ctr"/>
          <a:lstStyle>
            <a:lvl1pPr algn="r" defTabSz="1828800">
              <a:defRPr b="1" sz="2400">
                <a:solidFill>
                  <a:srgbClr val="10FBFE"/>
                </a:solidFill>
                <a:latin typeface="微软雅黑"/>
                <a:ea typeface="微软雅黑"/>
                <a:cs typeface="微软雅黑"/>
                <a:sym typeface="微软雅黑"/>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幻灯片">
    <p:spTree>
      <p:nvGrpSpPr>
        <p:cNvPr id="1" name=""/>
        <p:cNvGrpSpPr/>
        <p:nvPr/>
      </p:nvGrpSpPr>
      <p:grpSpPr>
        <a:xfrm>
          <a:off x="0" y="0"/>
          <a:ext cx="0" cy="0"/>
          <a:chOff x="0" y="0"/>
          <a:chExt cx="0" cy="0"/>
        </a:xfrm>
      </p:grpSpPr>
      <p:pic>
        <p:nvPicPr>
          <p:cNvPr id="158" name="图片 8" descr="图片 8"/>
          <p:cNvPicPr>
            <a:picLocks noChangeAspect="1"/>
          </p:cNvPicPr>
          <p:nvPr/>
        </p:nvPicPr>
        <p:blipFill>
          <a:blip r:embed="rId2">
            <a:extLst/>
          </a:blip>
          <a:srcRect l="2081" t="0" r="13876" b="0"/>
          <a:stretch>
            <a:fillRect/>
          </a:stretch>
        </p:blipFill>
        <p:spPr>
          <a:xfrm>
            <a:off x="-120650" y="-10161"/>
            <a:ext cx="24626570" cy="13736321"/>
          </a:xfrm>
          <a:prstGeom prst="rect">
            <a:avLst/>
          </a:prstGeom>
          <a:ln w="12700">
            <a:miter lim="400000"/>
          </a:ln>
        </p:spPr>
      </p:pic>
      <p:sp>
        <p:nvSpPr>
          <p:cNvPr id="159" name="矩形 9"/>
          <p:cNvSpPr/>
          <p:nvPr/>
        </p:nvSpPr>
        <p:spPr>
          <a:xfrm>
            <a:off x="-120650" y="-10161"/>
            <a:ext cx="24626570" cy="13738862"/>
          </a:xfrm>
          <a:prstGeom prst="rect">
            <a:avLst/>
          </a:prstGeom>
          <a:solidFill>
            <a:srgbClr val="000000">
              <a:alpha val="50000"/>
            </a:srgbClr>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160" name="幻灯片编号"/>
          <p:cNvSpPr txBox="1"/>
          <p:nvPr>
            <p:ph type="sldNum" sz="quarter" idx="2"/>
          </p:nvPr>
        </p:nvSpPr>
        <p:spPr>
          <a:xfrm>
            <a:off x="11785600" y="12344400"/>
            <a:ext cx="5689600" cy="736601"/>
          </a:xfrm>
          <a:prstGeom prst="rect">
            <a:avLst/>
          </a:prstGeom>
        </p:spPr>
        <p:txBody>
          <a:bodyPr lIns="91439" tIns="91439" rIns="91439" bIns="91439" anchor="ctr"/>
          <a:lstStyle>
            <a:lvl1pPr algn="r" defTabSz="1828800">
              <a:defRPr sz="2400">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与照片">
    <p:spTree>
      <p:nvGrpSpPr>
        <p:cNvPr id="1" name=""/>
        <p:cNvGrpSpPr/>
        <p:nvPr/>
      </p:nvGrpSpPr>
      <p:grpSpPr>
        <a:xfrm>
          <a:off x="0" y="0"/>
          <a:ext cx="0" cy="0"/>
          <a:chOff x="0" y="0"/>
          <a:chExt cx="0" cy="0"/>
        </a:xfrm>
      </p:grpSpPr>
      <p:sp>
        <p:nvSpPr>
          <p:cNvPr id="21" name="鳄梨和酸橙"/>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演示文稿标题"/>
          <p:cNvSpPr txBox="1"/>
          <p:nvPr>
            <p:ph type="title" hasCustomPrompt="1"/>
          </p:nvPr>
        </p:nvSpPr>
        <p:spPr>
          <a:xfrm>
            <a:off x="1206500" y="7124700"/>
            <a:ext cx="21971000" cy="4648200"/>
          </a:xfrm>
          <a:prstGeom prst="rect">
            <a:avLst/>
          </a:prstGeom>
        </p:spPr>
        <p:txBody>
          <a:bodyPr anchor="b"/>
          <a:lstStyle>
            <a:lvl1pPr>
              <a:defRPr spc="-232" sz="11600"/>
            </a:lvl1pPr>
          </a:lstStyle>
          <a:p>
            <a:pPr/>
            <a:r>
              <a:t>演示文稿标题</a:t>
            </a:r>
          </a:p>
        </p:txBody>
      </p:sp>
      <p:sp>
        <p:nvSpPr>
          <p:cNvPr id="23" name="作者和日期"/>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701675">
              <a:lnSpc>
                <a:spcPct val="100000"/>
              </a:lnSpc>
              <a:spcBef>
                <a:spcPts val="0"/>
              </a:spcBef>
              <a:buSzTx/>
              <a:buNone/>
              <a:defRPr b="1" sz="3060"/>
            </a:lvl1pPr>
          </a:lstStyle>
          <a:p>
            <a:pPr/>
            <a:r>
              <a:t>作者和日期</a:t>
            </a:r>
          </a:p>
        </p:txBody>
      </p:sp>
      <p:sp>
        <p:nvSpPr>
          <p:cNvPr id="24" name="正文级别 1…"/>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演示文稿副标题</a:t>
            </a:r>
          </a:p>
          <a:p>
            <a:pPr lvl="1"/>
            <a:r>
              <a:t/>
            </a:r>
          </a:p>
          <a:p>
            <a:pPr lvl="2"/>
            <a:r>
              <a:t/>
            </a:r>
          </a:p>
          <a:p>
            <a:pPr lvl="3"/>
            <a:r>
              <a:t/>
            </a:r>
          </a:p>
          <a:p>
            <a:pPr lvl="4"/>
            <a:r>
              <a:t/>
            </a:r>
          </a:p>
        </p:txBody>
      </p:sp>
      <p:sp>
        <p:nvSpPr>
          <p:cNvPr id="2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与照片（备选）">
    <p:spTree>
      <p:nvGrpSpPr>
        <p:cNvPr id="1" name=""/>
        <p:cNvGrpSpPr/>
        <p:nvPr/>
      </p:nvGrpSpPr>
      <p:grpSpPr>
        <a:xfrm>
          <a:off x="0" y="0"/>
          <a:ext cx="0" cy="0"/>
          <a:chOff x="0" y="0"/>
          <a:chExt cx="0" cy="0"/>
        </a:xfrm>
      </p:grpSpPr>
      <p:sp>
        <p:nvSpPr>
          <p:cNvPr id="32" name="一碗三文鱼饼、沙拉和鹰嘴豆泥"/>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幻灯片标题"/>
          <p:cNvSpPr txBox="1"/>
          <p:nvPr>
            <p:ph type="title" hasCustomPrompt="1"/>
          </p:nvPr>
        </p:nvSpPr>
        <p:spPr>
          <a:xfrm>
            <a:off x="1206500" y="1270000"/>
            <a:ext cx="9779000" cy="5882273"/>
          </a:xfrm>
          <a:prstGeom prst="rect">
            <a:avLst/>
          </a:prstGeom>
        </p:spPr>
        <p:txBody>
          <a:bodyPr anchor="b"/>
          <a:lstStyle/>
          <a:p>
            <a:pPr/>
            <a:r>
              <a:t>幻灯片标题</a:t>
            </a:r>
          </a:p>
        </p:txBody>
      </p:sp>
      <p:sp>
        <p:nvSpPr>
          <p:cNvPr id="34" name="正文级别 1…"/>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幻灯片副标题</a:t>
            </a:r>
          </a:p>
          <a:p>
            <a:pPr lvl="1"/>
            <a:r>
              <a:t/>
            </a:r>
          </a:p>
          <a:p>
            <a:pPr lvl="2"/>
            <a:r>
              <a:t/>
            </a:r>
          </a:p>
          <a:p>
            <a:pPr lvl="3"/>
            <a:r>
              <a:t/>
            </a:r>
          </a:p>
          <a:p>
            <a:pPr lvl="4"/>
            <a:r>
              <a:t/>
            </a:r>
          </a:p>
        </p:txBody>
      </p:sp>
      <p:sp>
        <p:nvSpPr>
          <p:cNvPr id="35" name="幻灯片编号"/>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与项目符号">
    <p:spTree>
      <p:nvGrpSpPr>
        <p:cNvPr id="1" name=""/>
        <p:cNvGrpSpPr/>
        <p:nvPr/>
      </p:nvGrpSpPr>
      <p:grpSpPr>
        <a:xfrm>
          <a:off x="0" y="0"/>
          <a:ext cx="0" cy="0"/>
          <a:chOff x="0" y="0"/>
          <a:chExt cx="0" cy="0"/>
        </a:xfrm>
      </p:grpSpPr>
      <p:sp>
        <p:nvSpPr>
          <p:cNvPr id="42" name="幻灯片标题"/>
          <p:cNvSpPr txBox="1"/>
          <p:nvPr>
            <p:ph type="title" hasCustomPrompt="1"/>
          </p:nvPr>
        </p:nvSpPr>
        <p:spPr>
          <a:prstGeom prst="rect">
            <a:avLst/>
          </a:prstGeom>
        </p:spPr>
        <p:txBody>
          <a:bodyPr/>
          <a:lstStyle/>
          <a:p>
            <a:pPr/>
            <a:r>
              <a:t>幻灯片标题</a:t>
            </a:r>
          </a:p>
        </p:txBody>
      </p:sp>
      <p:sp>
        <p:nvSpPr>
          <p:cNvPr id="43" name="幻灯片副标题"/>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726440">
              <a:lnSpc>
                <a:spcPct val="100000"/>
              </a:lnSpc>
              <a:spcBef>
                <a:spcPts val="0"/>
              </a:spcBef>
              <a:buSzTx/>
              <a:buNone/>
              <a:defRPr b="1" sz="4840"/>
            </a:lvl1pPr>
          </a:lstStyle>
          <a:p>
            <a:pPr/>
            <a:r>
              <a:t>幻灯片副标题</a:t>
            </a:r>
          </a:p>
        </p:txBody>
      </p:sp>
      <p:sp>
        <p:nvSpPr>
          <p:cNvPr id="44" name="正文级别 1…"/>
          <p:cNvSpPr txBox="1"/>
          <p:nvPr>
            <p:ph type="body" idx="1" hasCustomPrompt="1"/>
          </p:nvPr>
        </p:nvSpPr>
        <p:spPr>
          <a:prstGeom prst="rect">
            <a:avLst/>
          </a:prstGeom>
        </p:spPr>
        <p:txBody>
          <a:bodyPr/>
          <a:lstStyle/>
          <a:p>
            <a:pPr/>
            <a:r>
              <a:t>幻灯片项目符号文本</a:t>
            </a:r>
          </a:p>
          <a:p>
            <a:pPr lvl="1"/>
            <a:r>
              <a:t/>
            </a:r>
          </a:p>
          <a:p>
            <a:pPr lvl="2"/>
            <a:r>
              <a:t/>
            </a:r>
          </a:p>
          <a:p>
            <a:pPr lvl="3"/>
            <a:r>
              <a:t/>
            </a:r>
          </a:p>
          <a:p>
            <a:pPr lvl="4"/>
            <a:r>
              <a:t/>
            </a:r>
          </a:p>
        </p:txBody>
      </p:sp>
      <p:sp>
        <p:nvSpPr>
          <p:cNvPr id="4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项目符号">
    <p:spTree>
      <p:nvGrpSpPr>
        <p:cNvPr id="1" name=""/>
        <p:cNvGrpSpPr/>
        <p:nvPr/>
      </p:nvGrpSpPr>
      <p:grpSpPr>
        <a:xfrm>
          <a:off x="0" y="0"/>
          <a:ext cx="0" cy="0"/>
          <a:chOff x="0" y="0"/>
          <a:chExt cx="0" cy="0"/>
        </a:xfrm>
      </p:grpSpPr>
      <p:sp>
        <p:nvSpPr>
          <p:cNvPr id="52" name="正文级别 1…"/>
          <p:cNvSpPr txBox="1"/>
          <p:nvPr>
            <p:ph type="body" idx="1" hasCustomPrompt="1"/>
          </p:nvPr>
        </p:nvSpPr>
        <p:spPr>
          <a:prstGeom prst="rect">
            <a:avLst/>
          </a:prstGeom>
        </p:spPr>
        <p:txBody>
          <a:bodyPr numCol="2" spcCol="1098550"/>
          <a:lstStyle/>
          <a:p>
            <a:pPr/>
            <a:r>
              <a:t>幻灯片项目符号文本</a:t>
            </a:r>
          </a:p>
          <a:p>
            <a:pPr lvl="1"/>
            <a:r>
              <a:t/>
            </a:r>
          </a:p>
          <a:p>
            <a:pPr lvl="2"/>
            <a:r>
              <a:t/>
            </a:r>
          </a:p>
          <a:p>
            <a:pPr lvl="3"/>
            <a:r>
              <a:t/>
            </a:r>
          </a:p>
          <a:p>
            <a:pPr lvl="4"/>
            <a:r>
              <a:t/>
            </a:r>
          </a:p>
        </p:txBody>
      </p:sp>
      <p:sp>
        <p:nvSpPr>
          <p:cNvPr id="5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项目符号与照片">
    <p:spTree>
      <p:nvGrpSpPr>
        <p:cNvPr id="1" name=""/>
        <p:cNvGrpSpPr/>
        <p:nvPr/>
      </p:nvGrpSpPr>
      <p:grpSpPr>
        <a:xfrm>
          <a:off x="0" y="0"/>
          <a:ext cx="0" cy="0"/>
          <a:chOff x="0" y="0"/>
          <a:chExt cx="0" cy="0"/>
        </a:xfrm>
      </p:grpSpPr>
      <p:sp>
        <p:nvSpPr>
          <p:cNvPr id="60" name="幻灯片副标题"/>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726440">
              <a:lnSpc>
                <a:spcPct val="100000"/>
              </a:lnSpc>
              <a:spcBef>
                <a:spcPts val="0"/>
              </a:spcBef>
              <a:buSzTx/>
              <a:buNone/>
              <a:defRPr b="1" sz="4840"/>
            </a:lvl1pPr>
          </a:lstStyle>
          <a:p>
            <a:pPr/>
            <a:r>
              <a:t>幻灯片副标题</a:t>
            </a:r>
          </a:p>
        </p:txBody>
      </p:sp>
      <p:sp>
        <p:nvSpPr>
          <p:cNvPr id="61" name="正文级别 1…"/>
          <p:cNvSpPr txBox="1"/>
          <p:nvPr>
            <p:ph type="body" sz="half" idx="1" hasCustomPrompt="1"/>
          </p:nvPr>
        </p:nvSpPr>
        <p:spPr>
          <a:xfrm>
            <a:off x="1206500" y="4248504"/>
            <a:ext cx="9779000" cy="8256630"/>
          </a:xfrm>
          <a:prstGeom prst="rect">
            <a:avLst/>
          </a:prstGeom>
        </p:spPr>
        <p:txBody>
          <a:bodyPr/>
          <a:lstStyle/>
          <a:p>
            <a:pPr/>
            <a:r>
              <a:t>幻灯片项目符号文本</a:t>
            </a:r>
          </a:p>
          <a:p>
            <a:pPr lvl="1"/>
            <a:r>
              <a:t/>
            </a:r>
          </a:p>
          <a:p>
            <a:pPr lvl="2"/>
            <a:r>
              <a:t/>
            </a:r>
          </a:p>
          <a:p>
            <a:pPr lvl="3"/>
            <a:r>
              <a:t/>
            </a:r>
          </a:p>
          <a:p>
            <a:pPr lvl="4"/>
            <a:r>
              <a:t/>
            </a:r>
          </a:p>
        </p:txBody>
      </p:sp>
      <p:sp>
        <p:nvSpPr>
          <p:cNvPr id="62" name="一碗宽意大利面配有欧芹黄油、烤榛子和帕尔马干酪"/>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幻灯片标题"/>
          <p:cNvSpPr txBox="1"/>
          <p:nvPr>
            <p:ph type="title" hasCustomPrompt="1"/>
          </p:nvPr>
        </p:nvSpPr>
        <p:spPr>
          <a:xfrm>
            <a:off x="1206500" y="1079500"/>
            <a:ext cx="9779000" cy="1435100"/>
          </a:xfrm>
          <a:prstGeom prst="rect">
            <a:avLst/>
          </a:prstGeom>
        </p:spPr>
        <p:txBody>
          <a:bodyPr/>
          <a:lstStyle/>
          <a:p>
            <a:pPr/>
            <a:r>
              <a:t>幻灯片标题</a:t>
            </a:r>
          </a:p>
        </p:txBody>
      </p:sp>
      <p:sp>
        <p:nvSpPr>
          <p:cNvPr id="6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节">
    <p:spTree>
      <p:nvGrpSpPr>
        <p:cNvPr id="1" name=""/>
        <p:cNvGrpSpPr/>
        <p:nvPr/>
      </p:nvGrpSpPr>
      <p:grpSpPr>
        <a:xfrm>
          <a:off x="0" y="0"/>
          <a:ext cx="0" cy="0"/>
          <a:chOff x="0" y="0"/>
          <a:chExt cx="0" cy="0"/>
        </a:xfrm>
      </p:grpSpPr>
      <p:sp>
        <p:nvSpPr>
          <p:cNvPr id="71" name="章节标题"/>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章节标题</a:t>
            </a:r>
          </a:p>
        </p:txBody>
      </p:sp>
      <p:sp>
        <p:nvSpPr>
          <p:cNvPr id="72" name="幻灯片编号"/>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仅标题">
    <p:spTree>
      <p:nvGrpSpPr>
        <p:cNvPr id="1" name=""/>
        <p:cNvGrpSpPr/>
        <p:nvPr/>
      </p:nvGrpSpPr>
      <p:grpSpPr>
        <a:xfrm>
          <a:off x="0" y="0"/>
          <a:ext cx="0" cy="0"/>
          <a:chOff x="0" y="0"/>
          <a:chExt cx="0" cy="0"/>
        </a:xfrm>
      </p:grpSpPr>
      <p:sp>
        <p:nvSpPr>
          <p:cNvPr id="79" name="幻灯片标题"/>
          <p:cNvSpPr txBox="1"/>
          <p:nvPr>
            <p:ph type="title" hasCustomPrompt="1"/>
          </p:nvPr>
        </p:nvSpPr>
        <p:spPr>
          <a:xfrm>
            <a:off x="1206500" y="1079500"/>
            <a:ext cx="21971000" cy="1434949"/>
          </a:xfrm>
          <a:prstGeom prst="rect">
            <a:avLst/>
          </a:prstGeom>
        </p:spPr>
        <p:txBody>
          <a:bodyPr/>
          <a:lstStyle/>
          <a:p>
            <a:pPr/>
            <a:r>
              <a:t>幻灯片标题</a:t>
            </a:r>
          </a:p>
        </p:txBody>
      </p:sp>
      <p:sp>
        <p:nvSpPr>
          <p:cNvPr id="80" name="幻灯片副标题"/>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726440">
              <a:lnSpc>
                <a:spcPct val="100000"/>
              </a:lnSpc>
              <a:spcBef>
                <a:spcPts val="0"/>
              </a:spcBef>
              <a:buSzTx/>
              <a:buNone/>
              <a:defRPr b="1" sz="4840"/>
            </a:lvl1pPr>
          </a:lstStyle>
          <a:p>
            <a:pPr/>
            <a:r>
              <a:t>幻灯片副标题</a:t>
            </a:r>
          </a:p>
        </p:txBody>
      </p:sp>
      <p:sp>
        <p:nvSpPr>
          <p:cNvPr id="8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议程">
    <p:spTree>
      <p:nvGrpSpPr>
        <p:cNvPr id="1" name=""/>
        <p:cNvGrpSpPr/>
        <p:nvPr/>
      </p:nvGrpSpPr>
      <p:grpSpPr>
        <a:xfrm>
          <a:off x="0" y="0"/>
          <a:ext cx="0" cy="0"/>
          <a:chOff x="0" y="0"/>
          <a:chExt cx="0" cy="0"/>
        </a:xfrm>
      </p:grpSpPr>
      <p:sp>
        <p:nvSpPr>
          <p:cNvPr id="88" name="议程标题"/>
          <p:cNvSpPr txBox="1"/>
          <p:nvPr>
            <p:ph type="title" hasCustomPrompt="1"/>
          </p:nvPr>
        </p:nvSpPr>
        <p:spPr>
          <a:xfrm>
            <a:off x="1206500" y="1079500"/>
            <a:ext cx="21971000" cy="1435100"/>
          </a:xfrm>
          <a:prstGeom prst="rect">
            <a:avLst/>
          </a:prstGeom>
        </p:spPr>
        <p:txBody>
          <a:bodyPr/>
          <a:lstStyle/>
          <a:p>
            <a:pPr/>
            <a:r>
              <a:t>议程标题</a:t>
            </a:r>
          </a:p>
        </p:txBody>
      </p:sp>
      <p:sp>
        <p:nvSpPr>
          <p:cNvPr id="89" name="议程副标题"/>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726440">
              <a:lnSpc>
                <a:spcPct val="100000"/>
              </a:lnSpc>
              <a:spcBef>
                <a:spcPts val="0"/>
              </a:spcBef>
              <a:buSzTx/>
              <a:buNone/>
              <a:defRPr b="1" sz="4840"/>
            </a:lvl1pPr>
          </a:lstStyle>
          <a:p>
            <a:pPr/>
            <a:r>
              <a:t>议程副标题</a:t>
            </a:r>
          </a:p>
        </p:txBody>
      </p:sp>
      <p:sp>
        <p:nvSpPr>
          <p:cNvPr id="90" name="正文级别 1…"/>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议程主题</a:t>
            </a:r>
          </a:p>
          <a:p>
            <a:pPr lvl="1"/>
            <a:r>
              <a:t/>
            </a:r>
          </a:p>
          <a:p>
            <a:pPr lvl="2"/>
            <a:r>
              <a:t/>
            </a:r>
          </a:p>
          <a:p>
            <a:pPr lvl="3"/>
            <a:r>
              <a:t/>
            </a:r>
          </a:p>
          <a:p>
            <a:pPr lvl="4"/>
            <a:r>
              <a:t/>
            </a:r>
          </a:p>
        </p:txBody>
      </p:sp>
      <p:sp>
        <p:nvSpPr>
          <p:cNvPr id="9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幻灯片标题"/>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幻灯片标题</a:t>
            </a:r>
          </a:p>
        </p:txBody>
      </p:sp>
      <p:sp>
        <p:nvSpPr>
          <p:cNvPr id="3" name="正文级别 1…"/>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幻灯片项目符号文本</a:t>
            </a:r>
          </a:p>
          <a:p>
            <a:pPr lvl="1"/>
            <a:r>
              <a:t/>
            </a:r>
          </a:p>
          <a:p>
            <a:pPr lvl="2"/>
            <a:r>
              <a:t/>
            </a:r>
          </a:p>
          <a:p>
            <a:pPr lvl="3"/>
            <a:r>
              <a:t/>
            </a:r>
          </a:p>
          <a:p>
            <a:pPr lvl="4"/>
            <a:r>
              <a:t/>
            </a:r>
          </a:p>
        </p:txBody>
      </p:sp>
      <p:sp>
        <p:nvSpPr>
          <p:cNvPr id="4" name="幻灯片编号"/>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jpeg"/><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8.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hyperlink" Target="http://www.rapidesign.cn/" TargetMode="Externa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3.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4.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png"/><Relationship Id="rId3"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9" name="图片 1" descr="图片 1"/>
          <p:cNvPicPr>
            <a:picLocks noChangeAspect="1"/>
          </p:cNvPicPr>
          <p:nvPr/>
        </p:nvPicPr>
        <p:blipFill>
          <a:blip r:embed="rId2">
            <a:extLst/>
          </a:blip>
          <a:stretch>
            <a:fillRect/>
          </a:stretch>
        </p:blipFill>
        <p:spPr>
          <a:xfrm>
            <a:off x="-17780" y="-5081"/>
            <a:ext cx="13634720" cy="13727432"/>
          </a:xfrm>
          <a:prstGeom prst="rect">
            <a:avLst/>
          </a:prstGeom>
          <a:ln w="12700">
            <a:miter lim="400000"/>
          </a:ln>
        </p:spPr>
      </p:pic>
      <p:sp>
        <p:nvSpPr>
          <p:cNvPr id="170" name="文本框 10"/>
          <p:cNvSpPr txBox="1"/>
          <p:nvPr/>
        </p:nvSpPr>
        <p:spPr>
          <a:xfrm>
            <a:off x="12847320" y="5326379"/>
            <a:ext cx="9413240" cy="11353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r" defTabSz="1828800">
              <a:defRPr b="1" sz="5400">
                <a:solidFill>
                  <a:srgbClr val="6AE7FF"/>
                </a:solidFill>
                <a:latin typeface="微软雅黑"/>
                <a:ea typeface="微软雅黑"/>
                <a:cs typeface="微软雅黑"/>
                <a:sym typeface="微软雅黑"/>
              </a:defRPr>
            </a:lvl1pPr>
          </a:lstStyle>
          <a:p>
            <a:pPr/>
            <a:r>
              <a:t>量子信息技术与服务产业</a:t>
            </a:r>
          </a:p>
        </p:txBody>
      </p:sp>
      <p:sp>
        <p:nvSpPr>
          <p:cNvPr id="171" name="文本框 11"/>
          <p:cNvSpPr txBox="1"/>
          <p:nvPr/>
        </p:nvSpPr>
        <p:spPr>
          <a:xfrm>
            <a:off x="17806669" y="3177539"/>
            <a:ext cx="4453891" cy="20116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r" defTabSz="1828800">
              <a:defRPr b="1" sz="12000">
                <a:solidFill>
                  <a:srgbClr val="6AE7FF"/>
                </a:solidFill>
                <a:latin typeface="微软雅黑"/>
                <a:ea typeface="微软雅黑"/>
                <a:cs typeface="微软雅黑"/>
                <a:sym typeface="微软雅黑"/>
              </a:defRPr>
            </a:lvl1pPr>
          </a:lstStyle>
          <a:p>
            <a:pPr/>
            <a:r>
              <a:t>2021</a:t>
            </a:r>
          </a:p>
        </p:txBody>
      </p:sp>
      <p:sp>
        <p:nvSpPr>
          <p:cNvPr id="172" name="文本框 7"/>
          <p:cNvSpPr txBox="1"/>
          <p:nvPr/>
        </p:nvSpPr>
        <p:spPr>
          <a:xfrm>
            <a:off x="12516415" y="6598919"/>
            <a:ext cx="9679489" cy="6146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r" defTabSz="1828800">
              <a:defRPr b="1" sz="2800">
                <a:solidFill>
                  <a:srgbClr val="10FBFE"/>
                </a:solidFill>
                <a:latin typeface="微软雅黑"/>
                <a:ea typeface="微软雅黑"/>
                <a:cs typeface="微软雅黑"/>
                <a:sym typeface="微软雅黑"/>
              </a:defRPr>
            </a:lvl1pPr>
          </a:lstStyle>
          <a:p>
            <a:pPr/>
            <a:r>
              <a:t>Quantum Information Technology and Service Industry</a:t>
            </a:r>
          </a:p>
        </p:txBody>
      </p:sp>
      <p:sp>
        <p:nvSpPr>
          <p:cNvPr id="173" name="文本框 2"/>
          <p:cNvSpPr txBox="1"/>
          <p:nvPr/>
        </p:nvSpPr>
        <p:spPr>
          <a:xfrm>
            <a:off x="12141728" y="7507597"/>
            <a:ext cx="9413239" cy="24180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r" defTabSz="1828800">
              <a:defRPr b="1">
                <a:solidFill>
                  <a:srgbClr val="10FBFE"/>
                </a:solidFill>
                <a:latin typeface="微软雅黑"/>
                <a:ea typeface="微软雅黑"/>
                <a:cs typeface="微软雅黑"/>
                <a:sym typeface="微软雅黑"/>
              </a:defRPr>
            </a:pPr>
            <a:r>
              <a:t>主要相关行业：计算机、通信和其他</a:t>
            </a:r>
            <a:r>
              <a:rPr>
                <a:solidFill>
                  <a:schemeClr val="accent2">
                    <a:hueOff val="-85258"/>
                    <a:satOff val="14347"/>
                    <a:lumOff val="22373"/>
                  </a:schemeClr>
                </a:solidFill>
              </a:rPr>
              <a:t>电子</a:t>
            </a:r>
            <a:r>
              <a:t>设备制造业</a:t>
            </a:r>
          </a:p>
          <a:p>
            <a:pPr algn="just" defTabSz="1828800">
              <a:defRPr b="1">
                <a:solidFill>
                  <a:srgbClr val="10FBFE"/>
                </a:solidFill>
                <a:latin typeface="微软雅黑"/>
                <a:ea typeface="微软雅黑"/>
                <a:cs typeface="微软雅黑"/>
                <a:sym typeface="微软雅黑"/>
              </a:defRPr>
            </a:pPr>
            <a:r>
              <a:t>                                                    信息传输、软件和信息技术服务业         </a:t>
            </a:r>
          </a:p>
          <a:p>
            <a:pPr algn="just" defTabSz="1828800">
              <a:defRPr b="1">
                <a:solidFill>
                  <a:srgbClr val="10FBFE"/>
                </a:solidFill>
                <a:latin typeface="微软雅黑"/>
                <a:ea typeface="微软雅黑"/>
                <a:cs typeface="微软雅黑"/>
                <a:sym typeface="微软雅黑"/>
              </a:defRPr>
            </a:pPr>
            <a:r>
              <a:t>                                                    科学研究和技术服务业</a:t>
            </a:r>
          </a:p>
          <a:p>
            <a:pPr algn="l" defTabSz="1828800">
              <a:defRPr b="1" sz="4000">
                <a:solidFill>
                  <a:srgbClr val="10FBFE"/>
                </a:solidFill>
                <a:latin typeface="微软雅黑"/>
                <a:ea typeface="微软雅黑"/>
                <a:cs typeface="微软雅黑"/>
                <a:sym typeface="微软雅黑"/>
              </a:defRPr>
            </a:pPr>
          </a:p>
          <a:p>
            <a:pPr algn="r" defTabSz="1828800">
              <a:defRPr b="1">
                <a:solidFill>
                  <a:srgbClr val="10FBFE"/>
                </a:solidFill>
                <a:latin typeface="微软雅黑"/>
                <a:ea typeface="微软雅黑"/>
                <a:cs typeface="微软雅黑"/>
                <a:sym typeface="微软雅黑"/>
              </a:defRPr>
            </a:pPr>
            <a:r>
              <a:t> </a:t>
            </a:r>
          </a:p>
        </p:txBody>
      </p:sp>
      <p:sp>
        <p:nvSpPr>
          <p:cNvPr id="174" name="汇报人：徐绍骞"/>
          <p:cNvSpPr txBox="1"/>
          <p:nvPr/>
        </p:nvSpPr>
        <p:spPr>
          <a:xfrm>
            <a:off x="15278788" y="9144834"/>
            <a:ext cx="2247901"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65E5F9"/>
                </a:solidFill>
              </a:defRPr>
            </a:lvl1pPr>
          </a:lstStyle>
          <a:p>
            <a:pPr/>
            <a:r>
              <a:t>汇报人：徐绍骞</a:t>
            </a:r>
          </a:p>
        </p:txBody>
      </p:sp>
    </p:spTree>
  </p:cSld>
  <p:clrMapOvr>
    <a:masterClrMapping/>
  </p:clrMapOvr>
  <p:transition xmlns:p14="http://schemas.microsoft.com/office/powerpoint/2010/main" spd="med" advClick="0" advTm="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3" presetID="18" grpId="1" fill="hold">
                                  <p:stCondLst>
                                    <p:cond delay="0"/>
                                  </p:stCondLst>
                                  <p:iterate type="el" backwards="0">
                                    <p:tmAbs val="0"/>
                                  </p:iterate>
                                  <p:childTnLst>
                                    <p:set>
                                      <p:cBhvr>
                                        <p:cTn id="6" fill="hold"/>
                                        <p:tgtEl>
                                          <p:spTgt spid="169"/>
                                        </p:tgtEl>
                                        <p:attrNameLst>
                                          <p:attrName>style.visibility</p:attrName>
                                        </p:attrNameLst>
                                      </p:cBhvr>
                                      <p:to>
                                        <p:strVal val="visible"/>
                                      </p:to>
                                    </p:set>
                                    <p:animEffect filter="strips(upRight)" transition="in">
                                      <p:cBhvr>
                                        <p:cTn id="7" dur="1000"/>
                                        <p:tgtEl>
                                          <p:spTgt spid="169"/>
                                        </p:tgtEl>
                                      </p:cBhvr>
                                    </p:animEffect>
                                  </p:childTnLst>
                                </p:cTn>
                              </p:par>
                            </p:childTnLst>
                          </p:cTn>
                        </p:par>
                        <p:par>
                          <p:cTn id="8" fill="hold">
                            <p:stCondLst>
                              <p:cond delay="1000"/>
                            </p:stCondLst>
                            <p:childTnLst>
                              <p:par>
                                <p:cTn id="9" presetClass="entr" nodeType="afterEffect" presetSubtype="16" presetID="23" grpId="2" fill="hold">
                                  <p:stCondLst>
                                    <p:cond delay="0"/>
                                  </p:stCondLst>
                                  <p:iterate type="el" backwards="0">
                                    <p:tmAbs val="0"/>
                                  </p:iterate>
                                  <p:childTnLst>
                                    <p:set>
                                      <p:cBhvr>
                                        <p:cTn id="10" fill="hold"/>
                                        <p:tgtEl>
                                          <p:spTgt spid="171"/>
                                        </p:tgtEl>
                                        <p:attrNameLst>
                                          <p:attrName>style.visibility</p:attrName>
                                        </p:attrNameLst>
                                      </p:cBhvr>
                                      <p:to>
                                        <p:strVal val="visible"/>
                                      </p:to>
                                    </p:set>
                                    <p:anim calcmode="lin" valueType="num">
                                      <p:cBhvr>
                                        <p:cTn id="11" dur="500" fill="hold"/>
                                        <p:tgtEl>
                                          <p:spTgt spid="171"/>
                                        </p:tgtEl>
                                        <p:attrNameLst>
                                          <p:attrName>ppt_w</p:attrName>
                                        </p:attrNameLst>
                                      </p:cBhvr>
                                      <p:tavLst>
                                        <p:tav tm="0">
                                          <p:val>
                                            <p:fltVal val="0"/>
                                          </p:val>
                                        </p:tav>
                                        <p:tav tm="100000">
                                          <p:val>
                                            <p:strVal val="#ppt_w"/>
                                          </p:val>
                                        </p:tav>
                                      </p:tavLst>
                                    </p:anim>
                                    <p:anim calcmode="lin" valueType="num">
                                      <p:cBhvr>
                                        <p:cTn id="12" dur="500" fill="hold"/>
                                        <p:tgtEl>
                                          <p:spTgt spid="171"/>
                                        </p:tgtEl>
                                        <p:attrNameLst>
                                          <p:attrName>ppt_h</p:attrName>
                                        </p:attrNameLst>
                                      </p:cBhvr>
                                      <p:tavLst>
                                        <p:tav tm="0">
                                          <p:val>
                                            <p:fltVal val="0"/>
                                          </p:val>
                                        </p:tav>
                                        <p:tav tm="100000">
                                          <p:val>
                                            <p:strVal val="#ppt_h"/>
                                          </p:val>
                                        </p:tav>
                                      </p:tavLst>
                                    </p:anim>
                                  </p:childTnLst>
                                </p:cTn>
                              </p:par>
                            </p:childTnLst>
                          </p:cTn>
                        </p:par>
                        <p:par>
                          <p:cTn id="13" fill="hold">
                            <p:stCondLst>
                              <p:cond delay="1500"/>
                            </p:stCondLst>
                            <p:childTnLst>
                              <p:par>
                                <p:cTn id="14" presetClass="entr" nodeType="afterEffect" presetSubtype="16" presetID="23" grpId="3" fill="hold">
                                  <p:stCondLst>
                                    <p:cond delay="0"/>
                                  </p:stCondLst>
                                  <p:iterate type="el" backwards="0">
                                    <p:tmAbs val="0"/>
                                  </p:iterate>
                                  <p:childTnLst>
                                    <p:set>
                                      <p:cBhvr>
                                        <p:cTn id="15" fill="hold"/>
                                        <p:tgtEl>
                                          <p:spTgt spid="170"/>
                                        </p:tgtEl>
                                        <p:attrNameLst>
                                          <p:attrName>style.visibility</p:attrName>
                                        </p:attrNameLst>
                                      </p:cBhvr>
                                      <p:to>
                                        <p:strVal val="visible"/>
                                      </p:to>
                                    </p:set>
                                    <p:anim calcmode="lin" valueType="num">
                                      <p:cBhvr>
                                        <p:cTn id="16" dur="500" fill="hold"/>
                                        <p:tgtEl>
                                          <p:spTgt spid="170"/>
                                        </p:tgtEl>
                                        <p:attrNameLst>
                                          <p:attrName>ppt_w</p:attrName>
                                        </p:attrNameLst>
                                      </p:cBhvr>
                                      <p:tavLst>
                                        <p:tav tm="0">
                                          <p:val>
                                            <p:fltVal val="0"/>
                                          </p:val>
                                        </p:tav>
                                        <p:tav tm="100000">
                                          <p:val>
                                            <p:strVal val="#ppt_w"/>
                                          </p:val>
                                        </p:tav>
                                      </p:tavLst>
                                    </p:anim>
                                    <p:anim calcmode="lin" valueType="num">
                                      <p:cBhvr>
                                        <p:cTn id="17" dur="500" fill="hold"/>
                                        <p:tgtEl>
                                          <p:spTgt spid="170"/>
                                        </p:tgtEl>
                                        <p:attrNameLst>
                                          <p:attrName>ppt_h</p:attrName>
                                        </p:attrNameLst>
                                      </p:cBhvr>
                                      <p:tavLst>
                                        <p:tav tm="0">
                                          <p:val>
                                            <p:fltVal val="0"/>
                                          </p:val>
                                        </p:tav>
                                        <p:tav tm="100000">
                                          <p:val>
                                            <p:strVal val="#ppt_h"/>
                                          </p:val>
                                        </p:tav>
                                      </p:tavLst>
                                    </p:anim>
                                  </p:childTnLst>
                                </p:cTn>
                              </p:par>
                            </p:childTnLst>
                          </p:cTn>
                        </p:par>
                        <p:par>
                          <p:cTn id="18" fill="hold">
                            <p:stCondLst>
                              <p:cond delay="2000"/>
                            </p:stCondLst>
                            <p:childTnLst>
                              <p:par>
                                <p:cTn id="19" presetClass="entr" nodeType="afterEffect" presetSubtype="8" presetID="2" grpId="4" fill="hold">
                                  <p:stCondLst>
                                    <p:cond delay="0"/>
                                  </p:stCondLst>
                                  <p:iterate type="el" backwards="0">
                                    <p:tmAbs val="0"/>
                                  </p:iterate>
                                  <p:childTnLst>
                                    <p:set>
                                      <p:cBhvr>
                                        <p:cTn id="20" fill="hold"/>
                                        <p:tgtEl>
                                          <p:spTgt spid="172"/>
                                        </p:tgtEl>
                                        <p:attrNameLst>
                                          <p:attrName>style.visibility</p:attrName>
                                        </p:attrNameLst>
                                      </p:cBhvr>
                                      <p:to>
                                        <p:strVal val="visible"/>
                                      </p:to>
                                    </p:set>
                                    <p:anim calcmode="lin" valueType="num">
                                      <p:cBhvr>
                                        <p:cTn id="21" dur="500" fill="hold"/>
                                        <p:tgtEl>
                                          <p:spTgt spid="172"/>
                                        </p:tgtEl>
                                        <p:attrNameLst>
                                          <p:attrName>ppt_x</p:attrName>
                                        </p:attrNameLst>
                                      </p:cBhvr>
                                      <p:tavLst>
                                        <p:tav tm="0">
                                          <p:val>
                                            <p:strVal val="0-#ppt_w/2"/>
                                          </p:val>
                                        </p:tav>
                                        <p:tav tm="100000">
                                          <p:val>
                                            <p:strVal val="#ppt_x"/>
                                          </p:val>
                                        </p:tav>
                                      </p:tavLst>
                                    </p:anim>
                                    <p:anim calcmode="lin" valueType="num">
                                      <p:cBhvr>
                                        <p:cTn id="22" dur="500" fill="hold"/>
                                        <p:tgtEl>
                                          <p:spTgt spid="172"/>
                                        </p:tgtEl>
                                        <p:attrNameLst>
                                          <p:attrName>ppt_y</p:attrName>
                                        </p:attrNameLst>
                                      </p:cBhvr>
                                      <p:tavLst>
                                        <p:tav tm="0">
                                          <p:val>
                                            <p:strVal val="#ppt_y"/>
                                          </p:val>
                                        </p:tav>
                                        <p:tav tm="100000">
                                          <p:val>
                                            <p:strVal val="#ppt_y"/>
                                          </p:val>
                                        </p:tav>
                                      </p:tavLst>
                                    </p:anim>
                                  </p:childTnLst>
                                </p:cTn>
                              </p:par>
                            </p:childTnLst>
                          </p:cTn>
                        </p:par>
                        <p:par>
                          <p:cTn id="23" fill="hold">
                            <p:stCondLst>
                              <p:cond delay="2500"/>
                            </p:stCondLst>
                            <p:childTnLst>
                              <p:par>
                                <p:cTn id="24" presetClass="entr" nodeType="afterEffect" presetSubtype="4" presetID="2" grpId="5" fill="hold">
                                  <p:stCondLst>
                                    <p:cond delay="0"/>
                                  </p:stCondLst>
                                  <p:iterate type="el" backwards="0">
                                    <p:tmAbs val="0"/>
                                  </p:iterate>
                                  <p:childTnLst>
                                    <p:set>
                                      <p:cBhvr>
                                        <p:cTn id="25" fill="hold"/>
                                        <p:tgtEl>
                                          <p:spTgt spid="173"/>
                                        </p:tgtEl>
                                        <p:attrNameLst>
                                          <p:attrName>style.visibility</p:attrName>
                                        </p:attrNameLst>
                                      </p:cBhvr>
                                      <p:to>
                                        <p:strVal val="visible"/>
                                      </p:to>
                                    </p:set>
                                    <p:anim calcmode="lin" valueType="num">
                                      <p:cBhvr>
                                        <p:cTn id="26" dur="500" fill="hold"/>
                                        <p:tgtEl>
                                          <p:spTgt spid="173"/>
                                        </p:tgtEl>
                                        <p:attrNameLst>
                                          <p:attrName>ppt_x</p:attrName>
                                        </p:attrNameLst>
                                      </p:cBhvr>
                                      <p:tavLst>
                                        <p:tav tm="0">
                                          <p:val>
                                            <p:strVal val="#ppt_x"/>
                                          </p:val>
                                        </p:tav>
                                        <p:tav tm="100000">
                                          <p:val>
                                            <p:strVal val="#ppt_x"/>
                                          </p:val>
                                        </p:tav>
                                      </p:tavLst>
                                    </p:anim>
                                    <p:anim calcmode="lin" valueType="num">
                                      <p:cBhvr>
                                        <p:cTn id="27" dur="500" fill="hold"/>
                                        <p:tgtEl>
                                          <p:spTgt spid="173"/>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Class="entr" nodeType="clickEffect" presetSubtype="4" presetID="2" grpId="6" fill="hold">
                                  <p:stCondLst>
                                    <p:cond delay="0"/>
                                  </p:stCondLst>
                                  <p:iterate type="el" backwards="0">
                                    <p:tmAbs val="0"/>
                                  </p:iterate>
                                  <p:childTnLst>
                                    <p:set>
                                      <p:cBhvr>
                                        <p:cTn id="31" fill="hold"/>
                                        <p:tgtEl>
                                          <p:spTgt spid="174"/>
                                        </p:tgtEl>
                                        <p:attrNameLst>
                                          <p:attrName>style.visibility</p:attrName>
                                        </p:attrNameLst>
                                      </p:cBhvr>
                                      <p:to>
                                        <p:strVal val="visible"/>
                                      </p:to>
                                    </p:set>
                                    <p:anim calcmode="lin" valueType="num">
                                      <p:cBhvr>
                                        <p:cTn id="32" dur="500" fill="hold"/>
                                        <p:tgtEl>
                                          <p:spTgt spid="174"/>
                                        </p:tgtEl>
                                        <p:attrNameLst>
                                          <p:attrName>ppt_x</p:attrName>
                                        </p:attrNameLst>
                                      </p:cBhvr>
                                      <p:tavLst>
                                        <p:tav tm="0">
                                          <p:val>
                                            <p:strVal val="#ppt_x"/>
                                          </p:val>
                                        </p:tav>
                                        <p:tav tm="100000">
                                          <p:val>
                                            <p:strVal val="#ppt_x"/>
                                          </p:val>
                                        </p:tav>
                                      </p:tavLst>
                                    </p:anim>
                                    <p:anim calcmode="lin" valueType="num">
                                      <p:cBhvr>
                                        <p:cTn id="33" dur="500" fill="hold"/>
                                        <p:tgtEl>
                                          <p:spTgt spid="1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3" grpId="5"/>
      <p:bldP build="whole" bldLvl="1" animBg="1" rev="0" advAuto="0" spid="174" grpId="6"/>
      <p:bldP build="whole" bldLvl="1" animBg="1" rev="0" advAuto="0" spid="170" grpId="3"/>
      <p:bldP build="whole" bldLvl="1" animBg="1" rev="0" advAuto="0" spid="169" grpId="1"/>
      <p:bldP build="whole" bldLvl="1" animBg="1" rev="0" advAuto="0" spid="171" grpId="2"/>
      <p:bldP build="whole" bldLvl="1" animBg="1" rev="0" advAuto="0" spid="172" grpId="4"/>
    </p:bld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44" name="组合 3"/>
          <p:cNvGrpSpPr/>
          <p:nvPr/>
        </p:nvGrpSpPr>
        <p:grpSpPr>
          <a:xfrm>
            <a:off x="708659" y="754380"/>
            <a:ext cx="1212854" cy="1212853"/>
            <a:chOff x="0" y="0"/>
            <a:chExt cx="1212852" cy="1212852"/>
          </a:xfrm>
        </p:grpSpPr>
        <p:sp>
          <p:nvSpPr>
            <p:cNvPr id="340" name="椭圆 1"/>
            <p:cNvSpPr/>
            <p:nvPr/>
          </p:nvSpPr>
          <p:spPr>
            <a:xfrm>
              <a:off x="-1" y="-1"/>
              <a:ext cx="1212854" cy="1212854"/>
            </a:xfrm>
            <a:prstGeom prst="ellipse">
              <a:avLst/>
            </a:prstGeom>
            <a:solidFill>
              <a:srgbClr val="6AE7FF">
                <a:alpha val="30000"/>
              </a:srgbClr>
            </a:soli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Calibri"/>
                  <a:ea typeface="Calibri"/>
                  <a:cs typeface="Calibri"/>
                  <a:sym typeface="Calibri"/>
                </a:defRPr>
              </a:pPr>
            </a:p>
          </p:txBody>
        </p:sp>
        <p:grpSp>
          <p:nvGrpSpPr>
            <p:cNvPr id="343" name="椭圆 2"/>
            <p:cNvGrpSpPr/>
            <p:nvPr/>
          </p:nvGrpSpPr>
          <p:grpSpPr>
            <a:xfrm>
              <a:off x="155817" y="147211"/>
              <a:ext cx="900165" cy="919481"/>
              <a:chOff x="0" y="0"/>
              <a:chExt cx="900164" cy="919480"/>
            </a:xfrm>
          </p:grpSpPr>
          <p:sp>
            <p:nvSpPr>
              <p:cNvPr id="341" name="圆形"/>
              <p:cNvSpPr/>
              <p:nvPr/>
            </p:nvSpPr>
            <p:spPr>
              <a:xfrm>
                <a:off x="0" y="9658"/>
                <a:ext cx="900165" cy="900166"/>
              </a:xfrm>
              <a:prstGeom prst="ellipse">
                <a:avLst/>
              </a:prstGeom>
              <a:solidFill>
                <a:srgbClr val="6AE7FF"/>
              </a:soli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Calibri"/>
                    <a:ea typeface="Calibri"/>
                    <a:cs typeface="Calibri"/>
                    <a:sym typeface="Calibri"/>
                  </a:defRPr>
                </a:pPr>
              </a:p>
            </p:txBody>
          </p:sp>
          <p:sp>
            <p:nvSpPr>
              <p:cNvPr id="342" name="2"/>
              <p:cNvSpPr txBox="1"/>
              <p:nvPr/>
            </p:nvSpPr>
            <p:spPr>
              <a:xfrm>
                <a:off x="223266" y="0"/>
                <a:ext cx="453630" cy="9194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defTabSz="1828800">
                  <a:defRPr b="1" sz="4800">
                    <a:solidFill>
                      <a:srgbClr val="FFFFFF"/>
                    </a:solidFill>
                    <a:latin typeface="微软雅黑"/>
                    <a:ea typeface="微软雅黑"/>
                    <a:cs typeface="微软雅黑"/>
                    <a:sym typeface="微软雅黑"/>
                  </a:defRPr>
                </a:lvl1pPr>
              </a:lstStyle>
              <a:p>
                <a:pPr/>
                <a:r>
                  <a:t>2</a:t>
                </a:r>
              </a:p>
            </p:txBody>
          </p:sp>
        </p:grpSp>
      </p:grpSp>
      <p:sp>
        <p:nvSpPr>
          <p:cNvPr id="345" name="文本框 263"/>
          <p:cNvSpPr txBox="1"/>
          <p:nvPr/>
        </p:nvSpPr>
        <p:spPr>
          <a:xfrm>
            <a:off x="2012950" y="962660"/>
            <a:ext cx="18121750" cy="13766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l" defTabSz="1828800">
              <a:defRPr b="1" sz="4000">
                <a:solidFill>
                  <a:srgbClr val="10FBFE"/>
                </a:solidFill>
                <a:latin typeface="微软雅黑"/>
                <a:ea typeface="微软雅黑"/>
                <a:cs typeface="微软雅黑"/>
                <a:sym typeface="微软雅黑"/>
              </a:defRPr>
            </a:pPr>
            <a:r>
              <a:t>总体情况：物理平台发展迅速，</a:t>
            </a:r>
            <a:r>
              <a:rPr sz="3800"/>
              <a:t>技术路线仍未收敛</a:t>
            </a:r>
            <a:r>
              <a:t>/ </a:t>
            </a:r>
          </a:p>
          <a:p>
            <a:pPr algn="l" defTabSz="1828800">
              <a:defRPr b="1" sz="4000">
                <a:solidFill>
                  <a:srgbClr val="10FBFE"/>
                </a:solidFill>
                <a:latin typeface="微软雅黑"/>
                <a:ea typeface="微软雅黑"/>
                <a:cs typeface="微软雅黑"/>
                <a:sym typeface="微软雅黑"/>
              </a:defRPr>
            </a:pPr>
            <a:r>
              <a:rPr b="0" sz="3200"/>
              <a:t>O</a:t>
            </a:r>
            <a:r>
              <a:rPr b="0" sz="3200"/>
              <a:t>verall: </a:t>
            </a:r>
            <a:r>
              <a:rPr b="0" sz="3200"/>
              <a:t>Physical </a:t>
            </a:r>
            <a:r>
              <a:rPr b="0" sz="3200"/>
              <a:t>P</a:t>
            </a:r>
            <a:r>
              <a:rPr b="0" sz="3200"/>
              <a:t>latform Developing Rapidly but Technical Route Not Yet Completed</a:t>
            </a:r>
          </a:p>
        </p:txBody>
      </p:sp>
      <p:sp>
        <p:nvSpPr>
          <p:cNvPr id="346" name="Arc 16"/>
          <p:cNvSpPr/>
          <p:nvPr/>
        </p:nvSpPr>
        <p:spPr>
          <a:xfrm flipH="1">
            <a:off x="5815327" y="4538979"/>
            <a:ext cx="4275457" cy="22244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ln w="25400">
            <a:solidFill>
              <a:srgbClr val="6AE7FF"/>
            </a:solidFill>
            <a:miter/>
          </a:ln>
        </p:spPr>
        <p:txBody>
          <a:bodyPr tIns="91439" bIns="91439" anchor="ctr"/>
          <a:lstStyle/>
          <a:p>
            <a:pPr defTabSz="1828800">
              <a:defRPr sz="3600">
                <a:solidFill>
                  <a:srgbClr val="D9D9D9"/>
                </a:solidFill>
                <a:latin typeface="Calibri"/>
                <a:ea typeface="Calibri"/>
                <a:cs typeface="Calibri"/>
                <a:sym typeface="Calibri"/>
              </a:defRPr>
            </a:pPr>
          </a:p>
        </p:txBody>
      </p:sp>
      <p:sp>
        <p:nvSpPr>
          <p:cNvPr id="347" name="Arc 17"/>
          <p:cNvSpPr/>
          <p:nvPr/>
        </p:nvSpPr>
        <p:spPr>
          <a:xfrm>
            <a:off x="14365605" y="4538979"/>
            <a:ext cx="4275457" cy="22244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ln w="25400">
            <a:solidFill>
              <a:srgbClr val="6AE7FF"/>
            </a:solidFill>
            <a:miter/>
          </a:ln>
        </p:spPr>
        <p:txBody>
          <a:bodyPr tIns="91439" bIns="91439" anchor="ctr"/>
          <a:lstStyle/>
          <a:p>
            <a:pPr defTabSz="1828800">
              <a:defRPr sz="3600">
                <a:solidFill>
                  <a:srgbClr val="D9D9D9"/>
                </a:solidFill>
                <a:latin typeface="Calibri"/>
                <a:ea typeface="Calibri"/>
                <a:cs typeface="Calibri"/>
                <a:sym typeface="Calibri"/>
              </a:defRPr>
            </a:pPr>
          </a:p>
        </p:txBody>
      </p:sp>
      <p:sp>
        <p:nvSpPr>
          <p:cNvPr id="348" name="Arc 18"/>
          <p:cNvSpPr/>
          <p:nvPr/>
        </p:nvSpPr>
        <p:spPr>
          <a:xfrm flipH="1">
            <a:off x="9892030" y="5698490"/>
            <a:ext cx="828677" cy="10648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ln w="25400">
            <a:solidFill>
              <a:srgbClr val="6AE7FF"/>
            </a:solidFill>
            <a:miter/>
          </a:ln>
        </p:spPr>
        <p:txBody>
          <a:bodyPr tIns="91439" bIns="91439" anchor="ctr"/>
          <a:lstStyle/>
          <a:p>
            <a:pPr defTabSz="1828800">
              <a:defRPr sz="3600">
                <a:solidFill>
                  <a:srgbClr val="D9D9D9"/>
                </a:solidFill>
                <a:latin typeface="Calibri"/>
                <a:ea typeface="Calibri"/>
                <a:cs typeface="Calibri"/>
                <a:sym typeface="Calibri"/>
              </a:defRPr>
            </a:pPr>
          </a:p>
        </p:txBody>
      </p:sp>
      <p:sp>
        <p:nvSpPr>
          <p:cNvPr id="349" name="Arc 19"/>
          <p:cNvSpPr/>
          <p:nvPr/>
        </p:nvSpPr>
        <p:spPr>
          <a:xfrm>
            <a:off x="13767434" y="5698490"/>
            <a:ext cx="828677" cy="10648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ln w="25400">
            <a:solidFill>
              <a:srgbClr val="6AE7FF"/>
            </a:solidFill>
            <a:miter/>
          </a:ln>
        </p:spPr>
        <p:txBody>
          <a:bodyPr tIns="91439" bIns="91439" anchor="ctr"/>
          <a:lstStyle/>
          <a:p>
            <a:pPr defTabSz="1828800">
              <a:defRPr sz="3600">
                <a:solidFill>
                  <a:srgbClr val="D9D9D9"/>
                </a:solidFill>
                <a:latin typeface="Calibri"/>
                <a:ea typeface="Calibri"/>
                <a:cs typeface="Calibri"/>
                <a:sym typeface="Calibri"/>
              </a:defRPr>
            </a:pPr>
          </a:p>
        </p:txBody>
      </p:sp>
      <p:grpSp>
        <p:nvGrpSpPr>
          <p:cNvPr id="352" name="组合 56"/>
          <p:cNvGrpSpPr/>
          <p:nvPr/>
        </p:nvGrpSpPr>
        <p:grpSpPr>
          <a:xfrm>
            <a:off x="10619737" y="3030220"/>
            <a:ext cx="3148333" cy="3166113"/>
            <a:chOff x="0" y="0"/>
            <a:chExt cx="3148332" cy="3166111"/>
          </a:xfrm>
        </p:grpSpPr>
        <p:sp>
          <p:nvSpPr>
            <p:cNvPr id="350" name="Oval 12"/>
            <p:cNvSpPr/>
            <p:nvPr/>
          </p:nvSpPr>
          <p:spPr>
            <a:xfrm flipH="1">
              <a:off x="0" y="0"/>
              <a:ext cx="3148333" cy="3166112"/>
            </a:xfrm>
            <a:prstGeom prst="ellipse">
              <a:avLst/>
            </a:prstGeom>
            <a:solidFill>
              <a:srgbClr val="6AE7FF">
                <a:alpha val="70000"/>
              </a:srgbClr>
            </a:solidFill>
            <a:ln w="12700" cap="flat">
              <a:noFill/>
              <a:miter lim="400000"/>
            </a:ln>
            <a:effectLst/>
          </p:spPr>
          <p:txBody>
            <a:bodyPr wrap="square" lIns="91439" tIns="91439" rIns="91439" bIns="91439" numCol="1" anchor="ctr">
              <a:noAutofit/>
            </a:bodyPr>
            <a:lstStyle/>
            <a:p>
              <a:pPr defTabSz="1828800">
                <a:defRPr sz="17600">
                  <a:solidFill>
                    <a:srgbClr val="D9D9D9"/>
                  </a:solidFill>
                  <a:latin typeface="Calibri"/>
                  <a:ea typeface="Calibri"/>
                  <a:cs typeface="Calibri"/>
                  <a:sym typeface="Calibri"/>
                </a:defRPr>
              </a:pPr>
            </a:p>
          </p:txBody>
        </p:sp>
        <p:sp>
          <p:nvSpPr>
            <p:cNvPr id="351" name="Text Box 10"/>
            <p:cNvSpPr txBox="1"/>
            <p:nvPr/>
          </p:nvSpPr>
          <p:spPr>
            <a:xfrm>
              <a:off x="340996" y="1251586"/>
              <a:ext cx="2466341" cy="6629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defTabSz="2175510">
                <a:defRPr b="1" sz="3200">
                  <a:solidFill>
                    <a:srgbClr val="FFFFFF"/>
                  </a:solidFill>
                  <a:latin typeface="微软雅黑"/>
                  <a:ea typeface="微软雅黑"/>
                  <a:cs typeface="微软雅黑"/>
                  <a:sym typeface="微软雅黑"/>
                </a:defRPr>
              </a:lvl1pPr>
            </a:lstStyle>
            <a:p>
              <a:pPr/>
              <a:r>
                <a:t>量子计算</a:t>
              </a:r>
            </a:p>
          </p:txBody>
        </p:sp>
      </p:grpSp>
      <p:sp>
        <p:nvSpPr>
          <p:cNvPr id="353" name="矩形 51"/>
          <p:cNvSpPr txBox="1"/>
          <p:nvPr/>
        </p:nvSpPr>
        <p:spPr>
          <a:xfrm>
            <a:off x="3487171" y="9389738"/>
            <a:ext cx="4195311" cy="421513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l" defTabSz="1828800">
              <a:lnSpc>
                <a:spcPct val="150000"/>
              </a:lnSpc>
              <a:defRPr sz="1800">
                <a:solidFill>
                  <a:srgbClr val="10FBFE"/>
                </a:solidFill>
                <a:latin typeface="微软雅黑"/>
                <a:ea typeface="微软雅黑"/>
                <a:cs typeface="微软雅黑"/>
                <a:sym typeface="微软雅黑"/>
              </a:defRPr>
            </a:pPr>
            <a:r>
              <a:t>始于上世纪八十年代;</a:t>
            </a:r>
          </a:p>
          <a:p>
            <a:pPr algn="l" defTabSz="1828800">
              <a:lnSpc>
                <a:spcPct val="150000"/>
              </a:lnSpc>
              <a:defRPr sz="1800">
                <a:solidFill>
                  <a:srgbClr val="10FBFE"/>
                </a:solidFill>
                <a:latin typeface="微软雅黑"/>
                <a:ea typeface="微软雅黑"/>
                <a:cs typeface="微软雅黑"/>
                <a:sym typeface="微软雅黑"/>
              </a:defRPr>
            </a:pPr>
            <a:r>
              <a:t>目前已经由科研机构主导的基础理论探索和编码算法研究阶段 —&gt;</a:t>
            </a:r>
          </a:p>
          <a:p>
            <a:pPr algn="l" defTabSz="1828800">
              <a:lnSpc>
                <a:spcPct val="150000"/>
              </a:lnSpc>
              <a:defRPr sz="1800">
                <a:solidFill>
                  <a:srgbClr val="10FBFE"/>
                </a:solidFill>
                <a:latin typeface="微软雅黑"/>
                <a:ea typeface="微软雅黑"/>
                <a:cs typeface="微软雅黑"/>
                <a:sym typeface="微软雅黑"/>
              </a:defRPr>
            </a:pPr>
            <a:r>
              <a:t>产业和学术界共同合作的工程实验验证和原理样机攻关阶段；</a:t>
            </a:r>
          </a:p>
          <a:p>
            <a:pPr algn="l" defTabSz="1828800">
              <a:lnSpc>
                <a:spcPct val="150000"/>
              </a:lnSpc>
              <a:defRPr sz="1800">
                <a:solidFill>
                  <a:srgbClr val="10FBFE"/>
                </a:solidFill>
                <a:latin typeface="微软雅黑"/>
                <a:ea typeface="微软雅黑"/>
                <a:cs typeface="微软雅黑"/>
                <a:sym typeface="微软雅黑"/>
              </a:defRPr>
            </a:pPr>
            <a:r>
              <a:t>量子处理器的物理比特实现是当前量子计算研究的核心瓶颈</a:t>
            </a:r>
          </a:p>
          <a:p>
            <a:pPr algn="l" defTabSz="1828800">
              <a:lnSpc>
                <a:spcPct val="150000"/>
              </a:lnSpc>
              <a:defRPr sz="1800">
                <a:solidFill>
                  <a:srgbClr val="10FBFE"/>
                </a:solidFill>
                <a:latin typeface="微软雅黑"/>
                <a:ea typeface="微软雅黑"/>
                <a:cs typeface="微软雅黑"/>
                <a:sym typeface="微软雅黑"/>
              </a:defRPr>
            </a:pPr>
          </a:p>
        </p:txBody>
      </p:sp>
      <p:sp>
        <p:nvSpPr>
          <p:cNvPr id="354" name="矩形 52"/>
          <p:cNvSpPr txBox="1"/>
          <p:nvPr/>
        </p:nvSpPr>
        <p:spPr>
          <a:xfrm>
            <a:off x="7957185" y="9442718"/>
            <a:ext cx="3870961" cy="33578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l" defTabSz="1828800">
              <a:lnSpc>
                <a:spcPct val="150000"/>
              </a:lnSpc>
              <a:defRPr sz="1800">
                <a:solidFill>
                  <a:srgbClr val="10FBFE"/>
                </a:solidFill>
                <a:latin typeface="微软雅黑"/>
                <a:ea typeface="微软雅黑"/>
                <a:cs typeface="微软雅黑"/>
                <a:sym typeface="微软雅黑"/>
              </a:defRPr>
            </a:pPr>
            <a:r>
              <a:t>量子优越性(Quantum Supremacy，也译作“量子霸权”):</a:t>
            </a:r>
          </a:p>
          <a:p>
            <a:pPr algn="l" defTabSz="1828800">
              <a:lnSpc>
                <a:spcPct val="150000"/>
              </a:lnSpc>
              <a:defRPr sz="1800">
                <a:solidFill>
                  <a:srgbClr val="10FBFE"/>
                </a:solidFill>
                <a:latin typeface="微软雅黑"/>
                <a:ea typeface="微软雅黑"/>
                <a:cs typeface="微软雅黑"/>
                <a:sym typeface="微软雅黑"/>
              </a:defRPr>
            </a:pPr>
            <a:r>
              <a:t>对于充分适配量子计算基于量子比特的叠加特性和量子比特间的纠缠演化特性而提供的并行处理能力的复杂问题而言，量子计算方式相比于传统计算具有不可逾越的算力优势。</a:t>
            </a:r>
          </a:p>
        </p:txBody>
      </p:sp>
      <p:sp>
        <p:nvSpPr>
          <p:cNvPr id="355" name="矩形 53"/>
          <p:cNvSpPr txBox="1"/>
          <p:nvPr/>
        </p:nvSpPr>
        <p:spPr>
          <a:xfrm>
            <a:off x="12150080" y="9407711"/>
            <a:ext cx="4076082" cy="379603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l" defTabSz="1828800">
              <a:lnSpc>
                <a:spcPct val="150000"/>
              </a:lnSpc>
              <a:defRPr sz="1800">
                <a:solidFill>
                  <a:srgbClr val="10FBFE"/>
                </a:solidFill>
                <a:latin typeface="微软雅黑"/>
                <a:ea typeface="微软雅黑"/>
                <a:cs typeface="微软雅黑"/>
                <a:sym typeface="微软雅黑"/>
              </a:defRPr>
            </a:pPr>
            <a:r>
              <a:t>量子计算与云平台结合成为当下热点；</a:t>
            </a:r>
          </a:p>
          <a:p>
            <a:pPr algn="l" defTabSz="1828800">
              <a:lnSpc>
                <a:spcPct val="150000"/>
              </a:lnSpc>
              <a:defRPr sz="1800">
                <a:solidFill>
                  <a:srgbClr val="10FBFE"/>
                </a:solidFill>
                <a:latin typeface="微软雅黑"/>
                <a:ea typeface="微软雅黑"/>
                <a:cs typeface="微软雅黑"/>
                <a:sym typeface="微软雅黑"/>
              </a:defRPr>
            </a:pPr>
            <a:r>
              <a:t>量子处理器需要在苛刻的环境下进行运算和储存-&gt;</a:t>
            </a:r>
          </a:p>
          <a:p>
            <a:pPr algn="l" defTabSz="1828800">
              <a:lnSpc>
                <a:spcPct val="150000"/>
              </a:lnSpc>
              <a:defRPr sz="1800">
                <a:solidFill>
                  <a:srgbClr val="10FBFE"/>
                </a:solidFill>
                <a:latin typeface="微软雅黑"/>
                <a:ea typeface="微软雅黑"/>
                <a:cs typeface="微软雅黑"/>
                <a:sym typeface="微软雅黑"/>
              </a:defRPr>
            </a:pPr>
            <a:r>
              <a:t>通过云服务使用专用量子处理器进行接入和计算，并将可视化结果返回给客户机，是初期有效率利用计算资源的典型策略。</a:t>
            </a:r>
          </a:p>
        </p:txBody>
      </p:sp>
      <p:sp>
        <p:nvSpPr>
          <p:cNvPr id="356" name="矩形 54"/>
          <p:cNvSpPr txBox="1"/>
          <p:nvPr/>
        </p:nvSpPr>
        <p:spPr>
          <a:xfrm>
            <a:off x="16696799" y="9407711"/>
            <a:ext cx="4412646" cy="379603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l" defTabSz="1828800">
              <a:lnSpc>
                <a:spcPct val="150000"/>
              </a:lnSpc>
              <a:defRPr sz="1800">
                <a:solidFill>
                  <a:srgbClr val="10FBFE"/>
                </a:solidFill>
                <a:latin typeface="微软雅黑"/>
                <a:ea typeface="微软雅黑"/>
                <a:cs typeface="微软雅黑"/>
                <a:sym typeface="微软雅黑"/>
              </a:defRPr>
            </a:pPr>
            <a:r>
              <a:t>美国近年持续大力投入，形成政府、机构、产业和资本多方协同的良好局面；</a:t>
            </a:r>
          </a:p>
          <a:p>
            <a:pPr algn="l" defTabSz="1828800">
              <a:lnSpc>
                <a:spcPct val="150000"/>
              </a:lnSpc>
              <a:defRPr sz="1800">
                <a:solidFill>
                  <a:srgbClr val="10FBFE"/>
                </a:solidFill>
                <a:latin typeface="微软雅黑"/>
                <a:ea typeface="微软雅黑"/>
                <a:cs typeface="微软雅黑"/>
                <a:sym typeface="微软雅黑"/>
              </a:defRPr>
            </a:pPr>
            <a:r>
              <a:t>英、欧、日、澳等国紧密跟随，正在形成并不断强化联盟优势；</a:t>
            </a:r>
          </a:p>
          <a:p>
            <a:pPr algn="l" defTabSz="1828800">
              <a:lnSpc>
                <a:spcPct val="150000"/>
              </a:lnSpc>
              <a:defRPr sz="1800">
                <a:solidFill>
                  <a:srgbClr val="10FBFE"/>
                </a:solidFill>
                <a:latin typeface="微软雅黑"/>
                <a:ea typeface="微软雅黑"/>
                <a:cs typeface="微软雅黑"/>
                <a:sym typeface="微软雅黑"/>
              </a:defRPr>
            </a:pPr>
            <a:r>
              <a:t>中国近年来取得系列研究成果，但与发达国家相比仍有一定差距；印、韩、俄、以等国开始将此技术列入国家技术计划</a:t>
            </a:r>
          </a:p>
        </p:txBody>
      </p:sp>
      <p:grpSp>
        <p:nvGrpSpPr>
          <p:cNvPr id="359" name="成组"/>
          <p:cNvGrpSpPr/>
          <p:nvPr/>
        </p:nvGrpSpPr>
        <p:grpSpPr>
          <a:xfrm>
            <a:off x="4489451" y="6974840"/>
            <a:ext cx="2190749" cy="2203449"/>
            <a:chOff x="0" y="0"/>
            <a:chExt cx="2190748" cy="2203448"/>
          </a:xfrm>
        </p:grpSpPr>
        <p:sp>
          <p:nvSpPr>
            <p:cNvPr id="357" name="组合 57"/>
            <p:cNvSpPr/>
            <p:nvPr/>
          </p:nvSpPr>
          <p:spPr>
            <a:xfrm flipH="1">
              <a:off x="0" y="0"/>
              <a:ext cx="2190749" cy="2203449"/>
            </a:xfrm>
            <a:prstGeom prst="ellipse">
              <a:avLst/>
            </a:prstGeom>
            <a:solidFill>
              <a:srgbClr val="6AE7FF">
                <a:alpha val="50000"/>
              </a:srgbClr>
            </a:solidFill>
            <a:ln w="12700" cap="flat">
              <a:noFill/>
              <a:miter lim="400000"/>
            </a:ln>
            <a:effectLst/>
          </p:spPr>
          <p:txBody>
            <a:bodyPr wrap="square" lIns="91439" tIns="91439" rIns="91439" bIns="91439" numCol="1" anchor="ctr">
              <a:noAutofit/>
            </a:bodyPr>
            <a:lstStyle/>
            <a:p>
              <a:pPr defTabSz="1828800">
                <a:defRPr sz="17600">
                  <a:solidFill>
                    <a:srgbClr val="D9D9D9"/>
                  </a:solidFill>
                  <a:latin typeface="Calibri"/>
                  <a:ea typeface="Calibri"/>
                  <a:cs typeface="Calibri"/>
                  <a:sym typeface="Calibri"/>
                </a:defRPr>
              </a:pPr>
            </a:p>
          </p:txBody>
        </p:sp>
        <p:sp>
          <p:nvSpPr>
            <p:cNvPr id="358" name="发展状况"/>
            <p:cNvSpPr txBox="1"/>
            <p:nvPr/>
          </p:nvSpPr>
          <p:spPr>
            <a:xfrm>
              <a:off x="428623" y="841374"/>
              <a:ext cx="1333501" cy="520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FFFFFF"/>
                  </a:solidFill>
                </a:defRPr>
              </a:lvl1pPr>
            </a:lstStyle>
            <a:p>
              <a:pPr/>
              <a:r>
                <a:t>发展状况</a:t>
              </a:r>
            </a:p>
          </p:txBody>
        </p:sp>
      </p:grpSp>
      <p:grpSp>
        <p:nvGrpSpPr>
          <p:cNvPr id="362" name="成组"/>
          <p:cNvGrpSpPr/>
          <p:nvPr/>
        </p:nvGrpSpPr>
        <p:grpSpPr>
          <a:xfrm>
            <a:off x="8797291" y="6927850"/>
            <a:ext cx="2190749" cy="2203449"/>
            <a:chOff x="0" y="0"/>
            <a:chExt cx="2190748" cy="2203448"/>
          </a:xfrm>
        </p:grpSpPr>
        <p:sp>
          <p:nvSpPr>
            <p:cNvPr id="360" name="组合 306"/>
            <p:cNvSpPr/>
            <p:nvPr/>
          </p:nvSpPr>
          <p:spPr>
            <a:xfrm flipH="1">
              <a:off x="0" y="0"/>
              <a:ext cx="2190749" cy="2203449"/>
            </a:xfrm>
            <a:prstGeom prst="ellipse">
              <a:avLst/>
            </a:prstGeom>
            <a:solidFill>
              <a:srgbClr val="6AE7FF">
                <a:alpha val="50000"/>
              </a:srgbClr>
            </a:solidFill>
            <a:ln w="12700" cap="flat">
              <a:noFill/>
              <a:miter lim="400000"/>
            </a:ln>
            <a:effectLst/>
          </p:spPr>
          <p:txBody>
            <a:bodyPr wrap="square" lIns="91439" tIns="91439" rIns="91439" bIns="91439" numCol="1" anchor="ctr">
              <a:noAutofit/>
            </a:bodyPr>
            <a:lstStyle/>
            <a:p>
              <a:pPr defTabSz="1828800">
                <a:defRPr sz="17600">
                  <a:solidFill>
                    <a:srgbClr val="D9D9D9"/>
                  </a:solidFill>
                  <a:latin typeface="Calibri"/>
                  <a:ea typeface="Calibri"/>
                  <a:cs typeface="Calibri"/>
                  <a:sym typeface="Calibri"/>
                </a:defRPr>
              </a:pPr>
            </a:p>
          </p:txBody>
        </p:sp>
        <p:sp>
          <p:nvSpPr>
            <p:cNvPr id="361" name="量子优越性"/>
            <p:cNvSpPr txBox="1"/>
            <p:nvPr/>
          </p:nvSpPr>
          <p:spPr>
            <a:xfrm>
              <a:off x="276224" y="841374"/>
              <a:ext cx="1638301" cy="520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FFFFFF"/>
                  </a:solidFill>
                </a:defRPr>
              </a:lvl1pPr>
            </a:lstStyle>
            <a:p>
              <a:pPr/>
              <a:r>
                <a:t>量子优越性</a:t>
              </a:r>
            </a:p>
          </p:txBody>
        </p:sp>
      </p:grpSp>
      <p:grpSp>
        <p:nvGrpSpPr>
          <p:cNvPr id="365" name="成组"/>
          <p:cNvGrpSpPr/>
          <p:nvPr/>
        </p:nvGrpSpPr>
        <p:grpSpPr>
          <a:xfrm>
            <a:off x="13270231" y="6906259"/>
            <a:ext cx="2190749" cy="2203449"/>
            <a:chOff x="0" y="0"/>
            <a:chExt cx="2190748" cy="2203448"/>
          </a:xfrm>
        </p:grpSpPr>
        <p:sp>
          <p:nvSpPr>
            <p:cNvPr id="363" name="组合 307"/>
            <p:cNvSpPr/>
            <p:nvPr/>
          </p:nvSpPr>
          <p:spPr>
            <a:xfrm flipH="1">
              <a:off x="0" y="0"/>
              <a:ext cx="2190749" cy="2203449"/>
            </a:xfrm>
            <a:prstGeom prst="ellipse">
              <a:avLst/>
            </a:prstGeom>
            <a:solidFill>
              <a:srgbClr val="6AE7FF">
                <a:alpha val="50000"/>
              </a:srgbClr>
            </a:solidFill>
            <a:ln w="12700" cap="flat">
              <a:noFill/>
              <a:miter lim="400000"/>
            </a:ln>
            <a:effectLst/>
          </p:spPr>
          <p:txBody>
            <a:bodyPr wrap="square" lIns="91439" tIns="91439" rIns="91439" bIns="91439" numCol="1" anchor="ctr">
              <a:noAutofit/>
            </a:bodyPr>
            <a:lstStyle/>
            <a:p>
              <a:pPr defTabSz="1828800">
                <a:defRPr sz="17600">
                  <a:solidFill>
                    <a:srgbClr val="D9D9D9"/>
                  </a:solidFill>
                  <a:latin typeface="Calibri"/>
                  <a:ea typeface="Calibri"/>
                  <a:cs typeface="Calibri"/>
                  <a:sym typeface="Calibri"/>
                </a:defRPr>
              </a:pPr>
            </a:p>
          </p:txBody>
        </p:sp>
        <p:sp>
          <p:nvSpPr>
            <p:cNvPr id="364" name="云平台"/>
            <p:cNvSpPr txBox="1"/>
            <p:nvPr/>
          </p:nvSpPr>
          <p:spPr>
            <a:xfrm>
              <a:off x="581023" y="862964"/>
              <a:ext cx="1028701" cy="520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FFFFFF"/>
                  </a:solidFill>
                </a:defRPr>
              </a:lvl1pPr>
            </a:lstStyle>
            <a:p>
              <a:pPr/>
              <a:r>
                <a:t>云平台</a:t>
              </a:r>
            </a:p>
          </p:txBody>
        </p:sp>
      </p:grpSp>
      <p:grpSp>
        <p:nvGrpSpPr>
          <p:cNvPr id="368" name="成组"/>
          <p:cNvGrpSpPr/>
          <p:nvPr/>
        </p:nvGrpSpPr>
        <p:grpSpPr>
          <a:xfrm>
            <a:off x="17578071" y="6859269"/>
            <a:ext cx="2190749" cy="2203449"/>
            <a:chOff x="0" y="0"/>
            <a:chExt cx="2190748" cy="2203448"/>
          </a:xfrm>
        </p:grpSpPr>
        <p:sp>
          <p:nvSpPr>
            <p:cNvPr id="366" name="组合 308"/>
            <p:cNvSpPr/>
            <p:nvPr/>
          </p:nvSpPr>
          <p:spPr>
            <a:xfrm flipH="1">
              <a:off x="0" y="0"/>
              <a:ext cx="2190749" cy="2203449"/>
            </a:xfrm>
            <a:prstGeom prst="ellipse">
              <a:avLst/>
            </a:prstGeom>
            <a:solidFill>
              <a:srgbClr val="6AE7FF">
                <a:alpha val="50000"/>
              </a:srgbClr>
            </a:solidFill>
            <a:ln w="12700" cap="flat">
              <a:noFill/>
              <a:miter lim="400000"/>
            </a:ln>
            <a:effectLst/>
          </p:spPr>
          <p:txBody>
            <a:bodyPr wrap="square" lIns="91439" tIns="91439" rIns="91439" bIns="91439" numCol="1" anchor="ctr">
              <a:noAutofit/>
            </a:bodyPr>
            <a:lstStyle/>
            <a:p>
              <a:pPr defTabSz="1828800">
                <a:defRPr sz="17600">
                  <a:solidFill>
                    <a:srgbClr val="D9D9D9"/>
                  </a:solidFill>
                  <a:latin typeface="Calibri"/>
                  <a:ea typeface="Calibri"/>
                  <a:cs typeface="Calibri"/>
                  <a:sym typeface="Calibri"/>
                </a:defRPr>
              </a:pPr>
            </a:p>
          </p:txBody>
        </p:sp>
        <p:sp>
          <p:nvSpPr>
            <p:cNvPr id="367" name="产业格局"/>
            <p:cNvSpPr txBox="1"/>
            <p:nvPr/>
          </p:nvSpPr>
          <p:spPr>
            <a:xfrm>
              <a:off x="441325" y="841374"/>
              <a:ext cx="1333501" cy="520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FFFFFF"/>
                  </a:solidFill>
                </a:defRPr>
              </a:lvl1pPr>
            </a:lstStyle>
            <a:p>
              <a:pPr/>
              <a:r>
                <a:t>产业格局</a:t>
              </a:r>
            </a:p>
          </p:txBody>
        </p:sp>
      </p:grpSp>
    </p:spTree>
  </p:cSld>
  <p:clrMapOvr>
    <a:masterClrMapping/>
  </p:clrMapOvr>
  <mc:AlternateContent xmlns:mc="http://schemas.openxmlformats.org/markup-compatibility/2006">
    <mc:Choice xmlns:p14="http://schemas.microsoft.com/office/powerpoint/2010/main" Requires="p14">
      <p:transition spd="med" advClick="0" advTm="0" p14:dur="1000">
        <p:pull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344"/>
                                        </p:tgtEl>
                                        <p:attrNameLst>
                                          <p:attrName>style.visibility</p:attrName>
                                        </p:attrNameLst>
                                      </p:cBhvr>
                                      <p:to>
                                        <p:strVal val="visible"/>
                                      </p:to>
                                    </p:set>
                                    <p:anim calcmode="lin" valueType="num">
                                      <p:cBhvr>
                                        <p:cTn id="7" dur="500" fill="hold"/>
                                        <p:tgtEl>
                                          <p:spTgt spid="344"/>
                                        </p:tgtEl>
                                        <p:attrNameLst>
                                          <p:attrName>ppt_w</p:attrName>
                                        </p:attrNameLst>
                                      </p:cBhvr>
                                      <p:tavLst>
                                        <p:tav tm="0">
                                          <p:val>
                                            <p:fltVal val="0"/>
                                          </p:val>
                                        </p:tav>
                                        <p:tav tm="100000">
                                          <p:val>
                                            <p:strVal val="#ppt_w"/>
                                          </p:val>
                                        </p:tav>
                                      </p:tavLst>
                                    </p:anim>
                                    <p:anim calcmode="lin" valueType="num">
                                      <p:cBhvr>
                                        <p:cTn id="8" dur="500" fill="hold"/>
                                        <p:tgtEl>
                                          <p:spTgt spid="34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8" presetID="22" grpId="2" fill="hold">
                                  <p:stCondLst>
                                    <p:cond delay="0"/>
                                  </p:stCondLst>
                                  <p:iterate type="el" backwards="0">
                                    <p:tmAbs val="0"/>
                                  </p:iterate>
                                  <p:childTnLst>
                                    <p:set>
                                      <p:cBhvr>
                                        <p:cTn id="11" fill="hold"/>
                                        <p:tgtEl>
                                          <p:spTgt spid="345"/>
                                        </p:tgtEl>
                                        <p:attrNameLst>
                                          <p:attrName>style.visibility</p:attrName>
                                        </p:attrNameLst>
                                      </p:cBhvr>
                                      <p:to>
                                        <p:strVal val="visible"/>
                                      </p:to>
                                    </p:set>
                                    <p:animEffect filter="wipe(left)" transition="in">
                                      <p:cBhvr>
                                        <p:cTn id="12" dur="500"/>
                                        <p:tgtEl>
                                          <p:spTgt spid="345"/>
                                        </p:tgtEl>
                                      </p:cBhvr>
                                    </p:animEffect>
                                  </p:childTnLst>
                                </p:cTn>
                              </p:par>
                            </p:childTnLst>
                          </p:cTn>
                        </p:par>
                        <p:par>
                          <p:cTn id="13" fill="hold">
                            <p:stCondLst>
                              <p:cond delay="1000"/>
                            </p:stCondLst>
                            <p:childTnLst>
                              <p:par>
                                <p:cTn id="14" presetClass="entr" nodeType="afterEffect" presetSubtype="16" presetID="23" grpId="3" fill="hold">
                                  <p:stCondLst>
                                    <p:cond delay="0"/>
                                  </p:stCondLst>
                                  <p:iterate type="el" backwards="0">
                                    <p:tmAbs val="0"/>
                                  </p:iterate>
                                  <p:childTnLst>
                                    <p:set>
                                      <p:cBhvr>
                                        <p:cTn id="15" fill="hold"/>
                                        <p:tgtEl>
                                          <p:spTgt spid="352"/>
                                        </p:tgtEl>
                                        <p:attrNameLst>
                                          <p:attrName>style.visibility</p:attrName>
                                        </p:attrNameLst>
                                      </p:cBhvr>
                                      <p:to>
                                        <p:strVal val="visible"/>
                                      </p:to>
                                    </p:set>
                                    <p:anim calcmode="lin" valueType="num">
                                      <p:cBhvr>
                                        <p:cTn id="16" dur="500" fill="hold"/>
                                        <p:tgtEl>
                                          <p:spTgt spid="352"/>
                                        </p:tgtEl>
                                        <p:attrNameLst>
                                          <p:attrName>ppt_w</p:attrName>
                                        </p:attrNameLst>
                                      </p:cBhvr>
                                      <p:tavLst>
                                        <p:tav tm="0">
                                          <p:val>
                                            <p:fltVal val="0"/>
                                          </p:val>
                                        </p:tav>
                                        <p:tav tm="100000">
                                          <p:val>
                                            <p:strVal val="#ppt_w"/>
                                          </p:val>
                                        </p:tav>
                                      </p:tavLst>
                                    </p:anim>
                                    <p:anim calcmode="lin" valueType="num">
                                      <p:cBhvr>
                                        <p:cTn id="17" dur="500" fill="hold"/>
                                        <p:tgtEl>
                                          <p:spTgt spid="352"/>
                                        </p:tgtEl>
                                        <p:attrNameLst>
                                          <p:attrName>ppt_h</p:attrName>
                                        </p:attrNameLst>
                                      </p:cBhvr>
                                      <p:tavLst>
                                        <p:tav tm="0">
                                          <p:val>
                                            <p:fltVal val="0"/>
                                          </p:val>
                                        </p:tav>
                                        <p:tav tm="100000">
                                          <p:val>
                                            <p:strVal val="#ppt_h"/>
                                          </p:val>
                                        </p:tav>
                                      </p:tavLst>
                                    </p:anim>
                                  </p:childTnLst>
                                </p:cTn>
                              </p:par>
                            </p:childTnLst>
                          </p:cTn>
                        </p:par>
                        <p:par>
                          <p:cTn id="18" fill="hold">
                            <p:stCondLst>
                              <p:cond delay="1500"/>
                            </p:stCondLst>
                            <p:childTnLst>
                              <p:par>
                                <p:cTn id="19" presetClass="entr" nodeType="afterEffect" presetSubtype="1" presetID="22" grpId="4" fill="hold">
                                  <p:stCondLst>
                                    <p:cond delay="0"/>
                                  </p:stCondLst>
                                  <p:iterate type="el" backwards="0">
                                    <p:tmAbs val="0"/>
                                  </p:iterate>
                                  <p:childTnLst>
                                    <p:set>
                                      <p:cBhvr>
                                        <p:cTn id="20" fill="hold"/>
                                        <p:tgtEl>
                                          <p:spTgt spid="346"/>
                                        </p:tgtEl>
                                        <p:attrNameLst>
                                          <p:attrName>style.visibility</p:attrName>
                                        </p:attrNameLst>
                                      </p:cBhvr>
                                      <p:to>
                                        <p:strVal val="visible"/>
                                      </p:to>
                                    </p:set>
                                    <p:animEffect filter="wipe(up)" transition="in">
                                      <p:cBhvr>
                                        <p:cTn id="21" dur="500"/>
                                        <p:tgtEl>
                                          <p:spTgt spid="346"/>
                                        </p:tgtEl>
                                      </p:cBhvr>
                                    </p:animEffec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16" presetID="23" grpId="5" fill="hold">
                                  <p:stCondLst>
                                    <p:cond delay="0"/>
                                  </p:stCondLst>
                                  <p:iterate type="el" backwards="0">
                                    <p:tmAbs val="0"/>
                                  </p:iterate>
                                  <p:childTnLst>
                                    <p:set>
                                      <p:cBhvr>
                                        <p:cTn id="25" fill="hold"/>
                                        <p:tgtEl>
                                          <p:spTgt spid="359"/>
                                        </p:tgtEl>
                                        <p:attrNameLst>
                                          <p:attrName>style.visibility</p:attrName>
                                        </p:attrNameLst>
                                      </p:cBhvr>
                                      <p:to>
                                        <p:strVal val="visible"/>
                                      </p:to>
                                    </p:set>
                                    <p:anim calcmode="lin" valueType="num">
                                      <p:cBhvr>
                                        <p:cTn id="26" dur="500" fill="hold"/>
                                        <p:tgtEl>
                                          <p:spTgt spid="359"/>
                                        </p:tgtEl>
                                        <p:attrNameLst>
                                          <p:attrName>ppt_w</p:attrName>
                                        </p:attrNameLst>
                                      </p:cBhvr>
                                      <p:tavLst>
                                        <p:tav tm="0">
                                          <p:val>
                                            <p:fltVal val="0"/>
                                          </p:val>
                                        </p:tav>
                                        <p:tav tm="100000">
                                          <p:val>
                                            <p:strVal val="#ppt_w"/>
                                          </p:val>
                                        </p:tav>
                                      </p:tavLst>
                                    </p:anim>
                                    <p:anim calcmode="lin" valueType="num">
                                      <p:cBhvr>
                                        <p:cTn id="27" dur="500" fill="hold"/>
                                        <p:tgtEl>
                                          <p:spTgt spid="359"/>
                                        </p:tgtEl>
                                        <p:attrNameLst>
                                          <p:attrName>ppt_h</p:attrName>
                                        </p:attrNameLst>
                                      </p:cBhvr>
                                      <p:tavLst>
                                        <p:tav tm="0">
                                          <p:val>
                                            <p:fltVal val="0"/>
                                          </p:val>
                                        </p:tav>
                                        <p:tav tm="100000">
                                          <p:val>
                                            <p:strVal val="#ppt_h"/>
                                          </p:val>
                                        </p:tav>
                                      </p:tavLst>
                                    </p:anim>
                                  </p:childTnLst>
                                </p:cTn>
                              </p:par>
                            </p:childTnLst>
                          </p:cTn>
                        </p:par>
                        <p:par>
                          <p:cTn id="28" fill="hold">
                            <p:stCondLst>
                              <p:cond delay="500"/>
                            </p:stCondLst>
                            <p:childTnLst>
                              <p:par>
                                <p:cTn id="29" presetClass="entr" nodeType="afterEffect" presetSubtype="1" presetID="22" grpId="6" fill="hold">
                                  <p:stCondLst>
                                    <p:cond delay="0"/>
                                  </p:stCondLst>
                                  <p:iterate type="el" backwards="0">
                                    <p:tmAbs val="0"/>
                                  </p:iterate>
                                  <p:childTnLst>
                                    <p:set>
                                      <p:cBhvr>
                                        <p:cTn id="30" fill="hold"/>
                                        <p:tgtEl>
                                          <p:spTgt spid="348"/>
                                        </p:tgtEl>
                                        <p:attrNameLst>
                                          <p:attrName>style.visibility</p:attrName>
                                        </p:attrNameLst>
                                      </p:cBhvr>
                                      <p:to>
                                        <p:strVal val="visible"/>
                                      </p:to>
                                    </p:set>
                                    <p:animEffect filter="wipe(up)" transition="in">
                                      <p:cBhvr>
                                        <p:cTn id="31" dur="500"/>
                                        <p:tgtEl>
                                          <p:spTgt spid="348"/>
                                        </p:tgtEl>
                                      </p:cBhvr>
                                    </p:animEffect>
                                  </p:childTnLst>
                                </p:cTn>
                              </p:par>
                            </p:childTnLst>
                          </p:cTn>
                        </p:par>
                      </p:childTnLst>
                    </p:cTn>
                  </p:par>
                  <p:par>
                    <p:cTn id="32" fill="hold">
                      <p:stCondLst>
                        <p:cond delay="indefinite"/>
                      </p:stCondLst>
                      <p:childTnLst>
                        <p:par>
                          <p:cTn id="33" fill="hold">
                            <p:stCondLst>
                              <p:cond delay="0"/>
                            </p:stCondLst>
                            <p:childTnLst>
                              <p:par>
                                <p:cTn id="34" presetClass="entr" nodeType="clickEffect" presetSubtype="16" presetID="23" grpId="7" fill="hold">
                                  <p:stCondLst>
                                    <p:cond delay="0"/>
                                  </p:stCondLst>
                                  <p:iterate type="el" backwards="0">
                                    <p:tmAbs val="0"/>
                                  </p:iterate>
                                  <p:childTnLst>
                                    <p:set>
                                      <p:cBhvr>
                                        <p:cTn id="35" fill="hold"/>
                                        <p:tgtEl>
                                          <p:spTgt spid="362"/>
                                        </p:tgtEl>
                                        <p:attrNameLst>
                                          <p:attrName>style.visibility</p:attrName>
                                        </p:attrNameLst>
                                      </p:cBhvr>
                                      <p:to>
                                        <p:strVal val="visible"/>
                                      </p:to>
                                    </p:set>
                                    <p:anim calcmode="lin" valueType="num">
                                      <p:cBhvr>
                                        <p:cTn id="36" dur="500" fill="hold"/>
                                        <p:tgtEl>
                                          <p:spTgt spid="362"/>
                                        </p:tgtEl>
                                        <p:attrNameLst>
                                          <p:attrName>ppt_w</p:attrName>
                                        </p:attrNameLst>
                                      </p:cBhvr>
                                      <p:tavLst>
                                        <p:tav tm="0">
                                          <p:val>
                                            <p:fltVal val="0"/>
                                          </p:val>
                                        </p:tav>
                                        <p:tav tm="100000">
                                          <p:val>
                                            <p:strVal val="#ppt_w"/>
                                          </p:val>
                                        </p:tav>
                                      </p:tavLst>
                                    </p:anim>
                                    <p:anim calcmode="lin" valueType="num">
                                      <p:cBhvr>
                                        <p:cTn id="37" dur="500" fill="hold"/>
                                        <p:tgtEl>
                                          <p:spTgt spid="362"/>
                                        </p:tgtEl>
                                        <p:attrNameLst>
                                          <p:attrName>ppt_h</p:attrName>
                                        </p:attrNameLst>
                                      </p:cBhvr>
                                      <p:tavLst>
                                        <p:tav tm="0">
                                          <p:val>
                                            <p:fltVal val="0"/>
                                          </p:val>
                                        </p:tav>
                                        <p:tav tm="100000">
                                          <p:val>
                                            <p:strVal val="#ppt_h"/>
                                          </p:val>
                                        </p:tav>
                                      </p:tavLst>
                                    </p:anim>
                                  </p:childTnLst>
                                </p:cTn>
                              </p:par>
                            </p:childTnLst>
                          </p:cTn>
                        </p:par>
                        <p:par>
                          <p:cTn id="38" fill="hold">
                            <p:stCondLst>
                              <p:cond delay="500"/>
                            </p:stCondLst>
                            <p:childTnLst>
                              <p:par>
                                <p:cTn id="39" presetClass="entr" nodeType="afterEffect" presetSubtype="1" presetID="22" grpId="8" fill="hold">
                                  <p:stCondLst>
                                    <p:cond delay="0"/>
                                  </p:stCondLst>
                                  <p:iterate type="el" backwards="0">
                                    <p:tmAbs val="0"/>
                                  </p:iterate>
                                  <p:childTnLst>
                                    <p:set>
                                      <p:cBhvr>
                                        <p:cTn id="40" fill="hold"/>
                                        <p:tgtEl>
                                          <p:spTgt spid="349"/>
                                        </p:tgtEl>
                                        <p:attrNameLst>
                                          <p:attrName>style.visibility</p:attrName>
                                        </p:attrNameLst>
                                      </p:cBhvr>
                                      <p:to>
                                        <p:strVal val="visible"/>
                                      </p:to>
                                    </p:set>
                                    <p:animEffect filter="wipe(up)" transition="in">
                                      <p:cBhvr>
                                        <p:cTn id="41" dur="500"/>
                                        <p:tgtEl>
                                          <p:spTgt spid="349"/>
                                        </p:tgtEl>
                                      </p:cBhvr>
                                    </p:animEffect>
                                  </p:childTnLst>
                                </p:cTn>
                              </p:par>
                            </p:childTnLst>
                          </p:cTn>
                        </p:par>
                      </p:childTnLst>
                    </p:cTn>
                  </p:par>
                  <p:par>
                    <p:cTn id="42" fill="hold">
                      <p:stCondLst>
                        <p:cond delay="indefinite"/>
                      </p:stCondLst>
                      <p:childTnLst>
                        <p:par>
                          <p:cTn id="43" fill="hold">
                            <p:stCondLst>
                              <p:cond delay="0"/>
                            </p:stCondLst>
                            <p:childTnLst>
                              <p:par>
                                <p:cTn id="44" presetClass="entr" nodeType="clickEffect" presetSubtype="16" presetID="23" grpId="9" fill="hold">
                                  <p:stCondLst>
                                    <p:cond delay="0"/>
                                  </p:stCondLst>
                                  <p:iterate type="el" backwards="0">
                                    <p:tmAbs val="0"/>
                                  </p:iterate>
                                  <p:childTnLst>
                                    <p:set>
                                      <p:cBhvr>
                                        <p:cTn id="45" fill="hold"/>
                                        <p:tgtEl>
                                          <p:spTgt spid="365"/>
                                        </p:tgtEl>
                                        <p:attrNameLst>
                                          <p:attrName>style.visibility</p:attrName>
                                        </p:attrNameLst>
                                      </p:cBhvr>
                                      <p:to>
                                        <p:strVal val="visible"/>
                                      </p:to>
                                    </p:set>
                                    <p:anim calcmode="lin" valueType="num">
                                      <p:cBhvr>
                                        <p:cTn id="46" dur="500" fill="hold"/>
                                        <p:tgtEl>
                                          <p:spTgt spid="365"/>
                                        </p:tgtEl>
                                        <p:attrNameLst>
                                          <p:attrName>ppt_w</p:attrName>
                                        </p:attrNameLst>
                                      </p:cBhvr>
                                      <p:tavLst>
                                        <p:tav tm="0">
                                          <p:val>
                                            <p:fltVal val="0"/>
                                          </p:val>
                                        </p:tav>
                                        <p:tav tm="100000">
                                          <p:val>
                                            <p:strVal val="#ppt_w"/>
                                          </p:val>
                                        </p:tav>
                                      </p:tavLst>
                                    </p:anim>
                                    <p:anim calcmode="lin" valueType="num">
                                      <p:cBhvr>
                                        <p:cTn id="47" dur="500" fill="hold"/>
                                        <p:tgtEl>
                                          <p:spTgt spid="365"/>
                                        </p:tgtEl>
                                        <p:attrNameLst>
                                          <p:attrName>ppt_h</p:attrName>
                                        </p:attrNameLst>
                                      </p:cBhvr>
                                      <p:tavLst>
                                        <p:tav tm="0">
                                          <p:val>
                                            <p:fltVal val="0"/>
                                          </p:val>
                                        </p:tav>
                                        <p:tav tm="100000">
                                          <p:val>
                                            <p:strVal val="#ppt_h"/>
                                          </p:val>
                                        </p:tav>
                                      </p:tavLst>
                                    </p:anim>
                                  </p:childTnLst>
                                </p:cTn>
                              </p:par>
                            </p:childTnLst>
                          </p:cTn>
                        </p:par>
                        <p:par>
                          <p:cTn id="48" fill="hold">
                            <p:stCondLst>
                              <p:cond delay="500"/>
                            </p:stCondLst>
                            <p:childTnLst>
                              <p:par>
                                <p:cTn id="49" presetClass="entr" nodeType="afterEffect" presetSubtype="1" presetID="22" grpId="10" fill="hold">
                                  <p:stCondLst>
                                    <p:cond delay="0"/>
                                  </p:stCondLst>
                                  <p:iterate type="el" backwards="0">
                                    <p:tmAbs val="0"/>
                                  </p:iterate>
                                  <p:childTnLst>
                                    <p:set>
                                      <p:cBhvr>
                                        <p:cTn id="50" fill="hold"/>
                                        <p:tgtEl>
                                          <p:spTgt spid="347"/>
                                        </p:tgtEl>
                                        <p:attrNameLst>
                                          <p:attrName>style.visibility</p:attrName>
                                        </p:attrNameLst>
                                      </p:cBhvr>
                                      <p:to>
                                        <p:strVal val="visible"/>
                                      </p:to>
                                    </p:set>
                                    <p:animEffect filter="wipe(up)" transition="in">
                                      <p:cBhvr>
                                        <p:cTn id="51" dur="500"/>
                                        <p:tgtEl>
                                          <p:spTgt spid="347"/>
                                        </p:tgtEl>
                                      </p:cBhvr>
                                    </p:animEffect>
                                  </p:childTnLst>
                                </p:cTn>
                              </p:par>
                            </p:childTnLst>
                          </p:cTn>
                        </p:par>
                      </p:childTnLst>
                    </p:cTn>
                  </p:par>
                  <p:par>
                    <p:cTn id="52" fill="hold">
                      <p:stCondLst>
                        <p:cond delay="indefinite"/>
                      </p:stCondLst>
                      <p:childTnLst>
                        <p:par>
                          <p:cTn id="53" fill="hold">
                            <p:stCondLst>
                              <p:cond delay="0"/>
                            </p:stCondLst>
                            <p:childTnLst>
                              <p:par>
                                <p:cTn id="54" presetClass="entr" nodeType="clickEffect" presetSubtype="16" presetID="23" grpId="11" fill="hold">
                                  <p:stCondLst>
                                    <p:cond delay="0"/>
                                  </p:stCondLst>
                                  <p:iterate type="el" backwards="0">
                                    <p:tmAbs val="0"/>
                                  </p:iterate>
                                  <p:childTnLst>
                                    <p:set>
                                      <p:cBhvr>
                                        <p:cTn id="55" fill="hold"/>
                                        <p:tgtEl>
                                          <p:spTgt spid="368"/>
                                        </p:tgtEl>
                                        <p:attrNameLst>
                                          <p:attrName>style.visibility</p:attrName>
                                        </p:attrNameLst>
                                      </p:cBhvr>
                                      <p:to>
                                        <p:strVal val="visible"/>
                                      </p:to>
                                    </p:set>
                                    <p:anim calcmode="lin" valueType="num">
                                      <p:cBhvr>
                                        <p:cTn id="56" dur="500" fill="hold"/>
                                        <p:tgtEl>
                                          <p:spTgt spid="368"/>
                                        </p:tgtEl>
                                        <p:attrNameLst>
                                          <p:attrName>ppt_w</p:attrName>
                                        </p:attrNameLst>
                                      </p:cBhvr>
                                      <p:tavLst>
                                        <p:tav tm="0">
                                          <p:val>
                                            <p:fltVal val="0"/>
                                          </p:val>
                                        </p:tav>
                                        <p:tav tm="100000">
                                          <p:val>
                                            <p:strVal val="#ppt_w"/>
                                          </p:val>
                                        </p:tav>
                                      </p:tavLst>
                                    </p:anim>
                                    <p:anim calcmode="lin" valueType="num">
                                      <p:cBhvr>
                                        <p:cTn id="57" dur="500" fill="hold"/>
                                        <p:tgtEl>
                                          <p:spTgt spid="368"/>
                                        </p:tgtEl>
                                        <p:attrNameLst>
                                          <p:attrName>ppt_h</p:attrName>
                                        </p:attrNameLst>
                                      </p:cBhvr>
                                      <p:tavLst>
                                        <p:tav tm="0">
                                          <p:val>
                                            <p:fltVal val="0"/>
                                          </p:val>
                                        </p:tav>
                                        <p:tav tm="100000">
                                          <p:val>
                                            <p:strVal val="#ppt_h"/>
                                          </p:val>
                                        </p:tav>
                                      </p:tavLst>
                                    </p:anim>
                                  </p:childTnLst>
                                </p:cTn>
                              </p:par>
                            </p:childTnLst>
                          </p:cTn>
                        </p:par>
                        <p:par>
                          <p:cTn id="58" fill="hold">
                            <p:stCondLst>
                              <p:cond delay="500"/>
                            </p:stCondLst>
                            <p:childTnLst>
                              <p:par>
                                <p:cTn id="59" presetClass="entr" nodeType="afterEffect" presetSubtype="4" presetID="2" grpId="12" fill="hold">
                                  <p:stCondLst>
                                    <p:cond delay="0"/>
                                  </p:stCondLst>
                                  <p:iterate type="el" backwards="0">
                                    <p:tmAbs val="0"/>
                                  </p:iterate>
                                  <p:childTnLst>
                                    <p:set>
                                      <p:cBhvr>
                                        <p:cTn id="60" fill="hold"/>
                                        <p:tgtEl>
                                          <p:spTgt spid="353"/>
                                        </p:tgtEl>
                                        <p:attrNameLst>
                                          <p:attrName>style.visibility</p:attrName>
                                        </p:attrNameLst>
                                      </p:cBhvr>
                                      <p:to>
                                        <p:strVal val="visible"/>
                                      </p:to>
                                    </p:set>
                                    <p:anim calcmode="lin" valueType="num">
                                      <p:cBhvr>
                                        <p:cTn id="61" dur="500" fill="hold"/>
                                        <p:tgtEl>
                                          <p:spTgt spid="353"/>
                                        </p:tgtEl>
                                        <p:attrNameLst>
                                          <p:attrName>ppt_x</p:attrName>
                                        </p:attrNameLst>
                                      </p:cBhvr>
                                      <p:tavLst>
                                        <p:tav tm="0">
                                          <p:val>
                                            <p:strVal val="#ppt_x"/>
                                          </p:val>
                                        </p:tav>
                                        <p:tav tm="100000">
                                          <p:val>
                                            <p:strVal val="#ppt_x"/>
                                          </p:val>
                                        </p:tav>
                                      </p:tavLst>
                                    </p:anim>
                                    <p:anim calcmode="lin" valueType="num">
                                      <p:cBhvr>
                                        <p:cTn id="62" dur="500" fill="hold"/>
                                        <p:tgtEl>
                                          <p:spTgt spid="353"/>
                                        </p:tgtEl>
                                        <p:attrNameLst>
                                          <p:attrName>ppt_y</p:attrName>
                                        </p:attrNameLst>
                                      </p:cBhvr>
                                      <p:tavLst>
                                        <p:tav tm="0">
                                          <p:val>
                                            <p:strVal val="1+#ppt_h/2"/>
                                          </p:val>
                                        </p:tav>
                                        <p:tav tm="100000">
                                          <p:val>
                                            <p:strVal val="#ppt_y"/>
                                          </p:val>
                                        </p:tav>
                                      </p:tavLst>
                                    </p:anim>
                                  </p:childTnLst>
                                </p:cTn>
                              </p:par>
                            </p:childTnLst>
                          </p:cTn>
                        </p:par>
                        <p:par>
                          <p:cTn id="63" fill="hold">
                            <p:stCondLst>
                              <p:cond delay="1000"/>
                            </p:stCondLst>
                            <p:childTnLst>
                              <p:par>
                                <p:cTn id="64" presetClass="entr" nodeType="afterEffect" presetSubtype="4" presetID="2" grpId="13" fill="hold">
                                  <p:stCondLst>
                                    <p:cond delay="0"/>
                                  </p:stCondLst>
                                  <p:iterate type="el" backwards="0">
                                    <p:tmAbs val="0"/>
                                  </p:iterate>
                                  <p:childTnLst>
                                    <p:set>
                                      <p:cBhvr>
                                        <p:cTn id="65" fill="hold"/>
                                        <p:tgtEl>
                                          <p:spTgt spid="354"/>
                                        </p:tgtEl>
                                        <p:attrNameLst>
                                          <p:attrName>style.visibility</p:attrName>
                                        </p:attrNameLst>
                                      </p:cBhvr>
                                      <p:to>
                                        <p:strVal val="visible"/>
                                      </p:to>
                                    </p:set>
                                    <p:anim calcmode="lin" valueType="num">
                                      <p:cBhvr>
                                        <p:cTn id="66" dur="500" fill="hold"/>
                                        <p:tgtEl>
                                          <p:spTgt spid="354"/>
                                        </p:tgtEl>
                                        <p:attrNameLst>
                                          <p:attrName>ppt_x</p:attrName>
                                        </p:attrNameLst>
                                      </p:cBhvr>
                                      <p:tavLst>
                                        <p:tav tm="0">
                                          <p:val>
                                            <p:strVal val="#ppt_x"/>
                                          </p:val>
                                        </p:tav>
                                        <p:tav tm="100000">
                                          <p:val>
                                            <p:strVal val="#ppt_x"/>
                                          </p:val>
                                        </p:tav>
                                      </p:tavLst>
                                    </p:anim>
                                    <p:anim calcmode="lin" valueType="num">
                                      <p:cBhvr>
                                        <p:cTn id="67" dur="500" fill="hold"/>
                                        <p:tgtEl>
                                          <p:spTgt spid="354"/>
                                        </p:tgtEl>
                                        <p:attrNameLst>
                                          <p:attrName>ppt_y</p:attrName>
                                        </p:attrNameLst>
                                      </p:cBhvr>
                                      <p:tavLst>
                                        <p:tav tm="0">
                                          <p:val>
                                            <p:strVal val="1+#ppt_h/2"/>
                                          </p:val>
                                        </p:tav>
                                        <p:tav tm="100000">
                                          <p:val>
                                            <p:strVal val="#ppt_y"/>
                                          </p:val>
                                        </p:tav>
                                      </p:tavLst>
                                    </p:anim>
                                  </p:childTnLst>
                                </p:cTn>
                              </p:par>
                            </p:childTnLst>
                          </p:cTn>
                        </p:par>
                        <p:par>
                          <p:cTn id="68" fill="hold">
                            <p:stCondLst>
                              <p:cond delay="1500"/>
                            </p:stCondLst>
                            <p:childTnLst>
                              <p:par>
                                <p:cTn id="69" presetClass="entr" nodeType="afterEffect" presetSubtype="4" presetID="2" grpId="14" fill="hold">
                                  <p:stCondLst>
                                    <p:cond delay="0"/>
                                  </p:stCondLst>
                                  <p:iterate type="el" backwards="0">
                                    <p:tmAbs val="0"/>
                                  </p:iterate>
                                  <p:childTnLst>
                                    <p:set>
                                      <p:cBhvr>
                                        <p:cTn id="70" fill="hold"/>
                                        <p:tgtEl>
                                          <p:spTgt spid="355"/>
                                        </p:tgtEl>
                                        <p:attrNameLst>
                                          <p:attrName>style.visibility</p:attrName>
                                        </p:attrNameLst>
                                      </p:cBhvr>
                                      <p:to>
                                        <p:strVal val="visible"/>
                                      </p:to>
                                    </p:set>
                                    <p:anim calcmode="lin" valueType="num">
                                      <p:cBhvr>
                                        <p:cTn id="71" dur="500" fill="hold"/>
                                        <p:tgtEl>
                                          <p:spTgt spid="355"/>
                                        </p:tgtEl>
                                        <p:attrNameLst>
                                          <p:attrName>ppt_x</p:attrName>
                                        </p:attrNameLst>
                                      </p:cBhvr>
                                      <p:tavLst>
                                        <p:tav tm="0">
                                          <p:val>
                                            <p:strVal val="#ppt_x"/>
                                          </p:val>
                                        </p:tav>
                                        <p:tav tm="100000">
                                          <p:val>
                                            <p:strVal val="#ppt_x"/>
                                          </p:val>
                                        </p:tav>
                                      </p:tavLst>
                                    </p:anim>
                                    <p:anim calcmode="lin" valueType="num">
                                      <p:cBhvr>
                                        <p:cTn id="72" dur="500" fill="hold"/>
                                        <p:tgtEl>
                                          <p:spTgt spid="355"/>
                                        </p:tgtEl>
                                        <p:attrNameLst>
                                          <p:attrName>ppt_y</p:attrName>
                                        </p:attrNameLst>
                                      </p:cBhvr>
                                      <p:tavLst>
                                        <p:tav tm="0">
                                          <p:val>
                                            <p:strVal val="1+#ppt_h/2"/>
                                          </p:val>
                                        </p:tav>
                                        <p:tav tm="100000">
                                          <p:val>
                                            <p:strVal val="#ppt_y"/>
                                          </p:val>
                                        </p:tav>
                                      </p:tavLst>
                                    </p:anim>
                                  </p:childTnLst>
                                </p:cTn>
                              </p:par>
                            </p:childTnLst>
                          </p:cTn>
                        </p:par>
                        <p:par>
                          <p:cTn id="73" fill="hold">
                            <p:stCondLst>
                              <p:cond delay="2000"/>
                            </p:stCondLst>
                            <p:childTnLst>
                              <p:par>
                                <p:cTn id="74" presetClass="entr" nodeType="afterEffect" presetSubtype="4" presetID="2" grpId="15" fill="hold">
                                  <p:stCondLst>
                                    <p:cond delay="0"/>
                                  </p:stCondLst>
                                  <p:iterate type="el" backwards="0">
                                    <p:tmAbs val="0"/>
                                  </p:iterate>
                                  <p:childTnLst>
                                    <p:set>
                                      <p:cBhvr>
                                        <p:cTn id="75" fill="hold"/>
                                        <p:tgtEl>
                                          <p:spTgt spid="356"/>
                                        </p:tgtEl>
                                        <p:attrNameLst>
                                          <p:attrName>style.visibility</p:attrName>
                                        </p:attrNameLst>
                                      </p:cBhvr>
                                      <p:to>
                                        <p:strVal val="visible"/>
                                      </p:to>
                                    </p:set>
                                    <p:anim calcmode="lin" valueType="num">
                                      <p:cBhvr>
                                        <p:cTn id="76" dur="500" fill="hold"/>
                                        <p:tgtEl>
                                          <p:spTgt spid="356"/>
                                        </p:tgtEl>
                                        <p:attrNameLst>
                                          <p:attrName>ppt_x</p:attrName>
                                        </p:attrNameLst>
                                      </p:cBhvr>
                                      <p:tavLst>
                                        <p:tav tm="0">
                                          <p:val>
                                            <p:strVal val="#ppt_x"/>
                                          </p:val>
                                        </p:tav>
                                        <p:tav tm="100000">
                                          <p:val>
                                            <p:strVal val="#ppt_x"/>
                                          </p:val>
                                        </p:tav>
                                      </p:tavLst>
                                    </p:anim>
                                    <p:anim calcmode="lin" valueType="num">
                                      <p:cBhvr>
                                        <p:cTn id="77" dur="500" fill="hold"/>
                                        <p:tgtEl>
                                          <p:spTgt spid="3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6" grpId="15"/>
      <p:bldP build="whole" bldLvl="1" animBg="1" rev="0" advAuto="0" spid="352" grpId="3"/>
      <p:bldP build="whole" bldLvl="1" animBg="1" rev="0" advAuto="0" spid="347" grpId="10"/>
      <p:bldP build="whole" bldLvl="1" animBg="1" rev="0" advAuto="0" spid="345" grpId="2"/>
      <p:bldP build="whole" bldLvl="1" animBg="1" rev="0" advAuto="0" spid="362" grpId="7"/>
      <p:bldP build="whole" bldLvl="1" animBg="1" rev="0" advAuto="0" spid="344" grpId="1"/>
      <p:bldP build="whole" bldLvl="1" animBg="1" rev="0" advAuto="0" spid="355" grpId="14"/>
      <p:bldP build="whole" bldLvl="1" animBg="1" rev="0" advAuto="0" spid="346" grpId="4"/>
      <p:bldP build="whole" bldLvl="1" animBg="1" rev="0" advAuto="0" spid="368" grpId="11"/>
      <p:bldP build="whole" bldLvl="1" animBg="1" rev="0" advAuto="0" spid="359" grpId="5"/>
      <p:bldP build="whole" bldLvl="1" animBg="1" rev="0" advAuto="0" spid="353" grpId="12"/>
      <p:bldP build="whole" bldLvl="1" animBg="1" rev="0" advAuto="0" spid="348" grpId="6"/>
      <p:bldP build="whole" bldLvl="1" animBg="1" rev="0" advAuto="0" spid="349" grpId="8"/>
      <p:bldP build="whole" bldLvl="1" animBg="1" rev="0" advAuto="0" spid="365" grpId="9"/>
      <p:bldP build="whole" bldLvl="1" animBg="1" rev="0" advAuto="0" spid="354" grpId="13"/>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74" name="组合 3"/>
          <p:cNvGrpSpPr/>
          <p:nvPr/>
        </p:nvGrpSpPr>
        <p:grpSpPr>
          <a:xfrm>
            <a:off x="708659" y="754380"/>
            <a:ext cx="1212854" cy="1212853"/>
            <a:chOff x="0" y="0"/>
            <a:chExt cx="1212852" cy="1212852"/>
          </a:xfrm>
        </p:grpSpPr>
        <p:sp>
          <p:nvSpPr>
            <p:cNvPr id="370" name="椭圆 1"/>
            <p:cNvSpPr/>
            <p:nvPr/>
          </p:nvSpPr>
          <p:spPr>
            <a:xfrm>
              <a:off x="-1" y="-1"/>
              <a:ext cx="1212854" cy="1212854"/>
            </a:xfrm>
            <a:prstGeom prst="ellipse">
              <a:avLst/>
            </a:prstGeom>
            <a:solidFill>
              <a:srgbClr val="6AE7FF">
                <a:alpha val="30000"/>
              </a:srgbClr>
            </a:soli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Calibri"/>
                  <a:ea typeface="Calibri"/>
                  <a:cs typeface="Calibri"/>
                  <a:sym typeface="Calibri"/>
                </a:defRPr>
              </a:pPr>
            </a:p>
          </p:txBody>
        </p:sp>
        <p:grpSp>
          <p:nvGrpSpPr>
            <p:cNvPr id="373" name="椭圆 2"/>
            <p:cNvGrpSpPr/>
            <p:nvPr/>
          </p:nvGrpSpPr>
          <p:grpSpPr>
            <a:xfrm>
              <a:off x="155817" y="147211"/>
              <a:ext cx="900165" cy="919481"/>
              <a:chOff x="0" y="0"/>
              <a:chExt cx="900164" cy="919480"/>
            </a:xfrm>
          </p:grpSpPr>
          <p:sp>
            <p:nvSpPr>
              <p:cNvPr id="371" name="圆形"/>
              <p:cNvSpPr/>
              <p:nvPr/>
            </p:nvSpPr>
            <p:spPr>
              <a:xfrm>
                <a:off x="0" y="9658"/>
                <a:ext cx="900165" cy="900166"/>
              </a:xfrm>
              <a:prstGeom prst="ellipse">
                <a:avLst/>
              </a:prstGeom>
              <a:solidFill>
                <a:srgbClr val="6AE7FF"/>
              </a:soli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Calibri"/>
                    <a:ea typeface="Calibri"/>
                    <a:cs typeface="Calibri"/>
                    <a:sym typeface="Calibri"/>
                  </a:defRPr>
                </a:pPr>
              </a:p>
            </p:txBody>
          </p:sp>
          <p:sp>
            <p:nvSpPr>
              <p:cNvPr id="372" name="2"/>
              <p:cNvSpPr txBox="1"/>
              <p:nvPr/>
            </p:nvSpPr>
            <p:spPr>
              <a:xfrm>
                <a:off x="223266" y="0"/>
                <a:ext cx="453630" cy="9194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defTabSz="1828800">
                  <a:defRPr b="1" sz="4800">
                    <a:solidFill>
                      <a:srgbClr val="FFFFFF"/>
                    </a:solidFill>
                    <a:latin typeface="微软雅黑"/>
                    <a:ea typeface="微软雅黑"/>
                    <a:cs typeface="微软雅黑"/>
                    <a:sym typeface="微软雅黑"/>
                  </a:defRPr>
                </a:lvl1pPr>
              </a:lstStyle>
              <a:p>
                <a:pPr/>
                <a:r>
                  <a:t>2</a:t>
                </a:r>
              </a:p>
            </p:txBody>
          </p:sp>
        </p:grpSp>
      </p:grpSp>
      <p:sp>
        <p:nvSpPr>
          <p:cNvPr id="375" name="文本框 263"/>
          <p:cNvSpPr txBox="1"/>
          <p:nvPr/>
        </p:nvSpPr>
        <p:spPr>
          <a:xfrm>
            <a:off x="2012950" y="962660"/>
            <a:ext cx="12099115" cy="13766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l" defTabSz="1828800">
              <a:defRPr b="1" sz="4000">
                <a:solidFill>
                  <a:srgbClr val="10FBFE"/>
                </a:solidFill>
                <a:latin typeface="微软雅黑"/>
                <a:ea typeface="微软雅黑"/>
                <a:cs typeface="微软雅黑"/>
                <a:sym typeface="微软雅黑"/>
              </a:defRPr>
            </a:pPr>
            <a:r>
              <a:t>量子比特的物理实现方案/ </a:t>
            </a:r>
          </a:p>
          <a:p>
            <a:pPr algn="l" defTabSz="1828800">
              <a:defRPr b="1" sz="4000">
                <a:solidFill>
                  <a:srgbClr val="10FBFE"/>
                </a:solidFill>
                <a:latin typeface="微软雅黑"/>
                <a:ea typeface="微软雅黑"/>
                <a:cs typeface="微软雅黑"/>
                <a:sym typeface="微软雅黑"/>
              </a:defRPr>
            </a:pPr>
            <a:r>
              <a:rPr b="0" sz="3200"/>
              <a:t>The Physical Realization of Qubits</a:t>
            </a:r>
          </a:p>
        </p:txBody>
      </p:sp>
      <p:sp>
        <p:nvSpPr>
          <p:cNvPr id="376" name="任意多边形: 形状 6"/>
          <p:cNvSpPr/>
          <p:nvPr/>
        </p:nvSpPr>
        <p:spPr>
          <a:xfrm>
            <a:off x="12685483" y="3762276"/>
            <a:ext cx="10833101" cy="35242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0" y="10800"/>
                </a:lnTo>
                <a:close/>
                <a:moveTo>
                  <a:pt x="3693" y="0"/>
                </a:moveTo>
                <a:lnTo>
                  <a:pt x="21600" y="0"/>
                </a:lnTo>
                <a:lnTo>
                  <a:pt x="21600" y="21600"/>
                </a:lnTo>
                <a:lnTo>
                  <a:pt x="3693" y="21600"/>
                </a:lnTo>
                <a:cubicBezTo>
                  <a:pt x="1908" y="21600"/>
                  <a:pt x="419" y="17898"/>
                  <a:pt x="75" y="12977"/>
                </a:cubicBezTo>
                <a:lnTo>
                  <a:pt x="0" y="10800"/>
                </a:lnTo>
                <a:lnTo>
                  <a:pt x="75" y="8623"/>
                </a:lnTo>
                <a:cubicBezTo>
                  <a:pt x="419" y="3702"/>
                  <a:pt x="1908" y="0"/>
                  <a:pt x="3693" y="0"/>
                </a:cubicBezTo>
                <a:close/>
              </a:path>
            </a:pathLst>
          </a:custGeom>
          <a:ln w="25400">
            <a:solidFill>
              <a:srgbClr val="6AE7FF"/>
            </a:solidFill>
            <a:prstDash val="dash"/>
            <a:miter/>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377" name="任意多边形: 形状 9"/>
          <p:cNvSpPr/>
          <p:nvPr/>
        </p:nvSpPr>
        <p:spPr>
          <a:xfrm>
            <a:off x="12685483" y="7797245"/>
            <a:ext cx="10833101" cy="35242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0" y="10800"/>
                </a:lnTo>
                <a:close/>
                <a:moveTo>
                  <a:pt x="3693" y="0"/>
                </a:moveTo>
                <a:lnTo>
                  <a:pt x="21600" y="0"/>
                </a:lnTo>
                <a:lnTo>
                  <a:pt x="21600" y="21600"/>
                </a:lnTo>
                <a:lnTo>
                  <a:pt x="3693" y="21600"/>
                </a:lnTo>
                <a:cubicBezTo>
                  <a:pt x="1908" y="21600"/>
                  <a:pt x="419" y="17898"/>
                  <a:pt x="75" y="12977"/>
                </a:cubicBezTo>
                <a:lnTo>
                  <a:pt x="0" y="10800"/>
                </a:lnTo>
                <a:lnTo>
                  <a:pt x="75" y="8623"/>
                </a:lnTo>
                <a:cubicBezTo>
                  <a:pt x="419" y="3702"/>
                  <a:pt x="1908" y="0"/>
                  <a:pt x="3693" y="0"/>
                </a:cubicBezTo>
                <a:close/>
              </a:path>
            </a:pathLst>
          </a:custGeom>
          <a:ln w="25400">
            <a:solidFill>
              <a:srgbClr val="6AE7FF"/>
            </a:solidFill>
            <a:prstDash val="dash"/>
            <a:miter/>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378" name="任意多边形: 形状 12"/>
          <p:cNvSpPr/>
          <p:nvPr/>
        </p:nvSpPr>
        <p:spPr>
          <a:xfrm flipH="1">
            <a:off x="861413" y="3762276"/>
            <a:ext cx="10837104" cy="35242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0" y="10800"/>
                </a:lnTo>
                <a:close/>
                <a:moveTo>
                  <a:pt x="3693" y="0"/>
                </a:moveTo>
                <a:lnTo>
                  <a:pt x="21600" y="0"/>
                </a:lnTo>
                <a:lnTo>
                  <a:pt x="21600" y="21600"/>
                </a:lnTo>
                <a:lnTo>
                  <a:pt x="3693" y="21600"/>
                </a:lnTo>
                <a:cubicBezTo>
                  <a:pt x="1908" y="21600"/>
                  <a:pt x="419" y="17898"/>
                  <a:pt x="75" y="12977"/>
                </a:cubicBezTo>
                <a:lnTo>
                  <a:pt x="0" y="10800"/>
                </a:lnTo>
                <a:lnTo>
                  <a:pt x="75" y="8623"/>
                </a:lnTo>
                <a:cubicBezTo>
                  <a:pt x="419" y="3702"/>
                  <a:pt x="1908" y="0"/>
                  <a:pt x="3693" y="0"/>
                </a:cubicBezTo>
                <a:close/>
              </a:path>
            </a:pathLst>
          </a:custGeom>
          <a:ln w="25400">
            <a:solidFill>
              <a:srgbClr val="6AE7FF"/>
            </a:solidFill>
            <a:prstDash val="dash"/>
            <a:miter/>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379" name="任意多边形: 形状 15"/>
          <p:cNvSpPr/>
          <p:nvPr/>
        </p:nvSpPr>
        <p:spPr>
          <a:xfrm flipH="1">
            <a:off x="855133" y="7797245"/>
            <a:ext cx="10843384" cy="35242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0" y="10800"/>
                </a:lnTo>
                <a:close/>
                <a:moveTo>
                  <a:pt x="3693" y="0"/>
                </a:moveTo>
                <a:lnTo>
                  <a:pt x="21600" y="0"/>
                </a:lnTo>
                <a:lnTo>
                  <a:pt x="21600" y="21600"/>
                </a:lnTo>
                <a:lnTo>
                  <a:pt x="3693" y="21600"/>
                </a:lnTo>
                <a:cubicBezTo>
                  <a:pt x="1908" y="21600"/>
                  <a:pt x="419" y="17898"/>
                  <a:pt x="75" y="12977"/>
                </a:cubicBezTo>
                <a:lnTo>
                  <a:pt x="0" y="10800"/>
                </a:lnTo>
                <a:lnTo>
                  <a:pt x="75" y="8623"/>
                </a:lnTo>
                <a:cubicBezTo>
                  <a:pt x="419" y="3702"/>
                  <a:pt x="1908" y="0"/>
                  <a:pt x="3693" y="0"/>
                </a:cubicBezTo>
                <a:close/>
              </a:path>
            </a:pathLst>
          </a:custGeom>
          <a:ln w="25400">
            <a:solidFill>
              <a:srgbClr val="6AE7FF"/>
            </a:solidFill>
            <a:prstDash val="dash"/>
            <a:miter/>
          </a:ln>
        </p:spPr>
        <p:txBody>
          <a:bodyPr tIns="91439" bIns="91439" anchor="ctr"/>
          <a:lstStyle/>
          <a:p>
            <a:pPr defTabSz="1828800">
              <a:defRPr sz="3600">
                <a:solidFill>
                  <a:srgbClr val="FFFFFF"/>
                </a:solidFill>
                <a:latin typeface="Calibri"/>
                <a:ea typeface="Calibri"/>
                <a:cs typeface="Calibri"/>
                <a:sym typeface="Calibri"/>
              </a:defRPr>
            </a:pPr>
          </a:p>
        </p:txBody>
      </p:sp>
      <p:grpSp>
        <p:nvGrpSpPr>
          <p:cNvPr id="382" name="组合 61"/>
          <p:cNvGrpSpPr/>
          <p:nvPr/>
        </p:nvGrpSpPr>
        <p:grpSpPr>
          <a:xfrm>
            <a:off x="16301178" y="4064000"/>
            <a:ext cx="6035581" cy="945097"/>
            <a:chOff x="0" y="0"/>
            <a:chExt cx="6035580" cy="945096"/>
          </a:xfrm>
        </p:grpSpPr>
        <p:sp>
          <p:nvSpPr>
            <p:cNvPr id="380" name="矩形 62"/>
            <p:cNvSpPr/>
            <p:nvPr/>
          </p:nvSpPr>
          <p:spPr>
            <a:xfrm>
              <a:off x="1" y="945096"/>
              <a:ext cx="603558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l" defTabSz="1828800">
                <a:lnSpc>
                  <a:spcPct val="150000"/>
                </a:lnSpc>
                <a:defRPr sz="1800">
                  <a:solidFill>
                    <a:srgbClr val="10FBFE"/>
                  </a:solidFill>
                  <a:latin typeface="微软雅黑"/>
                  <a:ea typeface="微软雅黑"/>
                  <a:cs typeface="微软雅黑"/>
                  <a:sym typeface="微软雅黑"/>
                </a:defRPr>
              </a:lvl1pPr>
            </a:lstStyle>
            <a:p>
              <a:pPr/>
              <a:r>
                <a:t>IonQ已实现79位处理量子比特和160位存储量子比特</a:t>
              </a:r>
            </a:p>
          </p:txBody>
        </p:sp>
        <p:sp>
          <p:nvSpPr>
            <p:cNvPr id="381" name="矩形 63"/>
            <p:cNvSpPr/>
            <p:nvPr/>
          </p:nvSpPr>
          <p:spPr>
            <a:xfrm>
              <a:off x="0" y="0"/>
              <a:ext cx="4301069"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l" defTabSz="1828800">
                <a:defRPr b="1" sz="3200">
                  <a:solidFill>
                    <a:srgbClr val="10FBFE"/>
                  </a:solidFill>
                  <a:latin typeface="微软雅黑"/>
                  <a:ea typeface="微软雅黑"/>
                  <a:cs typeface="微软雅黑"/>
                  <a:sym typeface="微软雅黑"/>
                </a:defRPr>
              </a:lvl1pPr>
            </a:lstStyle>
            <a:p>
              <a:pPr/>
              <a:r>
                <a:t>离子阱路线</a:t>
              </a:r>
            </a:p>
          </p:txBody>
        </p:sp>
      </p:grpSp>
      <p:grpSp>
        <p:nvGrpSpPr>
          <p:cNvPr id="385" name="组合 64"/>
          <p:cNvGrpSpPr/>
          <p:nvPr/>
        </p:nvGrpSpPr>
        <p:grpSpPr>
          <a:xfrm>
            <a:off x="16327015" y="8142619"/>
            <a:ext cx="9054123" cy="2331630"/>
            <a:chOff x="0" y="0"/>
            <a:chExt cx="9054121" cy="2331629"/>
          </a:xfrm>
        </p:grpSpPr>
        <p:sp>
          <p:nvSpPr>
            <p:cNvPr id="383" name="矩形 65"/>
            <p:cNvSpPr txBox="1"/>
            <p:nvPr/>
          </p:nvSpPr>
          <p:spPr>
            <a:xfrm>
              <a:off x="2" y="866562"/>
              <a:ext cx="9054120" cy="1465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noAutofit/>
            </a:bodyPr>
            <a:lstStyle/>
            <a:p>
              <a:pPr algn="l" defTabSz="1828800">
                <a:lnSpc>
                  <a:spcPct val="150000"/>
                </a:lnSpc>
                <a:defRPr sz="1800">
                  <a:solidFill>
                    <a:srgbClr val="10FBFE"/>
                  </a:solidFill>
                  <a:latin typeface="微软雅黑"/>
                  <a:ea typeface="微软雅黑"/>
                  <a:cs typeface="微软雅黑"/>
                  <a:sym typeface="微软雅黑"/>
                </a:defRPr>
              </a:pPr>
              <a:r>
                <a:t>新南威尔士大学报道了保真度99.96%单比特逻辑门和保真度98%的</a:t>
              </a:r>
            </a:p>
            <a:p>
              <a:pPr algn="l" defTabSz="1828800">
                <a:lnSpc>
                  <a:spcPct val="150000"/>
                </a:lnSpc>
                <a:defRPr sz="1800">
                  <a:solidFill>
                    <a:srgbClr val="10FBFE"/>
                  </a:solidFill>
                  <a:latin typeface="微软雅黑"/>
                  <a:ea typeface="微软雅黑"/>
                  <a:cs typeface="微软雅黑"/>
                  <a:sym typeface="微软雅黑"/>
                </a:defRPr>
              </a:pPr>
              <a:r>
                <a:t>双比特逻辑门</a:t>
              </a:r>
            </a:p>
            <a:p>
              <a:pPr algn="l" defTabSz="1828800">
                <a:lnSpc>
                  <a:spcPct val="150000"/>
                </a:lnSpc>
                <a:defRPr sz="1800">
                  <a:solidFill>
                    <a:srgbClr val="10FBFE"/>
                  </a:solidFill>
                  <a:latin typeface="微软雅黑"/>
                  <a:ea typeface="微软雅黑"/>
                  <a:cs typeface="微软雅黑"/>
                  <a:sym typeface="微软雅黑"/>
                </a:defRPr>
              </a:pPr>
              <a:r>
                <a:t>中科大也实现了高保真的单比特逻辑门</a:t>
              </a:r>
            </a:p>
            <a:p>
              <a:pPr algn="l" defTabSz="1828800">
                <a:lnSpc>
                  <a:spcPct val="150000"/>
                </a:lnSpc>
                <a:defRPr sz="1800">
                  <a:solidFill>
                    <a:srgbClr val="10FBFE"/>
                  </a:solidFill>
                  <a:latin typeface="微软雅黑"/>
                  <a:ea typeface="微软雅黑"/>
                  <a:cs typeface="微软雅黑"/>
                  <a:sym typeface="微软雅黑"/>
                </a:defRPr>
              </a:pPr>
            </a:p>
            <a:p>
              <a:pPr algn="l" defTabSz="1828800">
                <a:lnSpc>
                  <a:spcPct val="150000"/>
                </a:lnSpc>
                <a:defRPr sz="1800">
                  <a:solidFill>
                    <a:srgbClr val="10FBFE"/>
                  </a:solidFill>
                  <a:latin typeface="微软雅黑"/>
                  <a:ea typeface="微软雅黑"/>
                  <a:cs typeface="微软雅黑"/>
                  <a:sym typeface="微软雅黑"/>
                </a:defRPr>
              </a:pPr>
            </a:p>
            <a:p>
              <a:pPr algn="l" defTabSz="1828800">
                <a:lnSpc>
                  <a:spcPct val="150000"/>
                </a:lnSpc>
                <a:defRPr sz="1800">
                  <a:solidFill>
                    <a:srgbClr val="10FBFE"/>
                  </a:solidFill>
                  <a:latin typeface="微软雅黑"/>
                  <a:ea typeface="微软雅黑"/>
                  <a:cs typeface="微软雅黑"/>
                  <a:sym typeface="微软雅黑"/>
                </a:defRPr>
              </a:pPr>
            </a:p>
          </p:txBody>
        </p:sp>
        <p:sp>
          <p:nvSpPr>
            <p:cNvPr id="384" name="矩形 66"/>
            <p:cNvSpPr txBox="1"/>
            <p:nvPr/>
          </p:nvSpPr>
          <p:spPr>
            <a:xfrm>
              <a:off x="0" y="0"/>
              <a:ext cx="6452138" cy="113166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noAutofit/>
            </a:bodyPr>
            <a:lstStyle>
              <a:lvl1pPr algn="l" defTabSz="1828800">
                <a:defRPr b="1" sz="3200">
                  <a:solidFill>
                    <a:srgbClr val="10FBFE"/>
                  </a:solidFill>
                  <a:latin typeface="微软雅黑"/>
                  <a:ea typeface="微软雅黑"/>
                  <a:cs typeface="微软雅黑"/>
                  <a:sym typeface="微软雅黑"/>
                </a:defRPr>
              </a:lvl1pPr>
            </a:lstStyle>
            <a:p>
              <a:pPr/>
              <a:r>
                <a:t>硅量子路线</a:t>
              </a:r>
            </a:p>
          </p:txBody>
        </p:sp>
      </p:grpSp>
      <p:grpSp>
        <p:nvGrpSpPr>
          <p:cNvPr id="388" name="组合 67"/>
          <p:cNvGrpSpPr/>
          <p:nvPr/>
        </p:nvGrpSpPr>
        <p:grpSpPr>
          <a:xfrm>
            <a:off x="691734" y="4066454"/>
            <a:ext cx="7506349" cy="3821253"/>
            <a:chOff x="0" y="0"/>
            <a:chExt cx="7506348" cy="3821251"/>
          </a:xfrm>
        </p:grpSpPr>
        <p:sp>
          <p:nvSpPr>
            <p:cNvPr id="386" name="矩形 68"/>
            <p:cNvSpPr txBox="1"/>
            <p:nvPr/>
          </p:nvSpPr>
          <p:spPr>
            <a:xfrm>
              <a:off x="0" y="877105"/>
              <a:ext cx="7506349" cy="29441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noAutofit/>
            </a:bodyPr>
            <a:lstStyle/>
            <a:p>
              <a:pPr algn="r" defTabSz="1828800">
                <a:lnSpc>
                  <a:spcPct val="150000"/>
                </a:lnSpc>
                <a:defRPr sz="1800">
                  <a:solidFill>
                    <a:srgbClr val="10FBFE"/>
                  </a:solidFill>
                  <a:latin typeface="微软雅黑"/>
                  <a:ea typeface="微软雅黑"/>
                  <a:cs typeface="微软雅黑"/>
                  <a:sym typeface="微软雅黑"/>
                </a:defRPr>
              </a:pPr>
              <a:r>
                <a:t>Google于2018年推出72位量子比特处理器</a:t>
              </a:r>
            </a:p>
            <a:p>
              <a:pPr algn="r" defTabSz="1828800">
                <a:lnSpc>
                  <a:spcPct val="150000"/>
                </a:lnSpc>
                <a:defRPr sz="1800">
                  <a:solidFill>
                    <a:srgbClr val="10FBFE"/>
                  </a:solidFill>
                  <a:latin typeface="微软雅黑"/>
                  <a:ea typeface="微软雅黑"/>
                  <a:cs typeface="微软雅黑"/>
                  <a:sym typeface="微软雅黑"/>
                </a:defRPr>
              </a:pPr>
              <a:r>
                <a:t>Rigetti正在构建128位量子比特处理器</a:t>
              </a:r>
            </a:p>
            <a:p>
              <a:pPr algn="r" defTabSz="1828800">
                <a:lnSpc>
                  <a:spcPct val="150000"/>
                </a:lnSpc>
                <a:defRPr sz="1800">
                  <a:solidFill>
                    <a:srgbClr val="10FBFE"/>
                  </a:solidFill>
                  <a:latin typeface="微软雅黑"/>
                  <a:ea typeface="微软雅黑"/>
                  <a:cs typeface="微软雅黑"/>
                  <a:sym typeface="微软雅黑"/>
                </a:defRPr>
              </a:pPr>
              <a:r>
                <a:t>中科大于2019年实现24位超导量子比特处理器并进行多体量子系统模拟</a:t>
              </a:r>
            </a:p>
            <a:p>
              <a:pPr algn="r" defTabSz="1828800">
                <a:lnSpc>
                  <a:spcPct val="150000"/>
                </a:lnSpc>
                <a:defRPr sz="1800">
                  <a:solidFill>
                    <a:srgbClr val="10FBFE"/>
                  </a:solidFill>
                  <a:latin typeface="微软雅黑"/>
                  <a:ea typeface="微软雅黑"/>
                  <a:cs typeface="微软雅黑"/>
                  <a:sym typeface="微软雅黑"/>
                </a:defRPr>
              </a:pPr>
              <a:r>
                <a:t>清华大学利用单量子比特实现精度98.8%量子生成对抗网络</a:t>
              </a:r>
            </a:p>
          </p:txBody>
        </p:sp>
        <p:sp>
          <p:nvSpPr>
            <p:cNvPr id="387" name="矩形 69"/>
            <p:cNvSpPr txBox="1"/>
            <p:nvPr/>
          </p:nvSpPr>
          <p:spPr>
            <a:xfrm>
              <a:off x="2157181" y="0"/>
              <a:ext cx="5349168" cy="9382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noAutofit/>
            </a:bodyPr>
            <a:lstStyle>
              <a:lvl1pPr algn="r" defTabSz="1828800">
                <a:defRPr b="1" sz="3200">
                  <a:solidFill>
                    <a:srgbClr val="10FBFE"/>
                  </a:solidFill>
                  <a:latin typeface="微软雅黑"/>
                  <a:ea typeface="微软雅黑"/>
                  <a:cs typeface="微软雅黑"/>
                  <a:sym typeface="微软雅黑"/>
                </a:defRPr>
              </a:lvl1pPr>
            </a:lstStyle>
            <a:p>
              <a:pPr/>
              <a:r>
                <a:t>超导路线</a:t>
              </a:r>
            </a:p>
          </p:txBody>
        </p:sp>
      </p:grpSp>
      <p:grpSp>
        <p:nvGrpSpPr>
          <p:cNvPr id="391" name="组合 70"/>
          <p:cNvGrpSpPr/>
          <p:nvPr/>
        </p:nvGrpSpPr>
        <p:grpSpPr>
          <a:xfrm>
            <a:off x="1905455" y="8262259"/>
            <a:ext cx="6035579" cy="820087"/>
            <a:chOff x="0" y="0"/>
            <a:chExt cx="6035578" cy="820086"/>
          </a:xfrm>
        </p:grpSpPr>
        <p:sp>
          <p:nvSpPr>
            <p:cNvPr id="389" name="矩形 71"/>
            <p:cNvSpPr/>
            <p:nvPr/>
          </p:nvSpPr>
          <p:spPr>
            <a:xfrm>
              <a:off x="0" y="820086"/>
              <a:ext cx="6035579"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r" defTabSz="1828800">
                <a:lnSpc>
                  <a:spcPct val="150000"/>
                </a:lnSpc>
                <a:defRPr sz="1800">
                  <a:solidFill>
                    <a:srgbClr val="10FBFE"/>
                  </a:solidFill>
                  <a:latin typeface="微软雅黑"/>
                  <a:ea typeface="微软雅黑"/>
                  <a:cs typeface="微软雅黑"/>
                  <a:sym typeface="微软雅黑"/>
                </a:defRPr>
              </a:lvl1pPr>
            </a:lstStyle>
            <a:p>
              <a:pPr/>
              <a:r>
                <a:t>中科大已实现18位光量子纠缠操控，处于国际领先地位</a:t>
              </a:r>
            </a:p>
          </p:txBody>
        </p:sp>
        <p:sp>
          <p:nvSpPr>
            <p:cNvPr id="390" name="矩形 72"/>
            <p:cNvSpPr/>
            <p:nvPr/>
          </p:nvSpPr>
          <p:spPr>
            <a:xfrm>
              <a:off x="1734510" y="0"/>
              <a:ext cx="4301069"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r" defTabSz="1828800">
                <a:defRPr b="1" sz="3200">
                  <a:solidFill>
                    <a:srgbClr val="10FBFE"/>
                  </a:solidFill>
                  <a:latin typeface="微软雅黑"/>
                  <a:ea typeface="微软雅黑"/>
                  <a:cs typeface="微软雅黑"/>
                  <a:sym typeface="微软雅黑"/>
                </a:defRPr>
              </a:lvl1pPr>
            </a:lstStyle>
            <a:p>
              <a:pPr/>
              <a:r>
                <a:t>光量子路线</a:t>
              </a:r>
            </a:p>
          </p:txBody>
        </p:sp>
      </p:grpSp>
      <p:pic>
        <p:nvPicPr>
          <p:cNvPr id="392" name="R-C.jpeg" descr="R-C.jpeg"/>
          <p:cNvPicPr>
            <a:picLocks noChangeAspect="1"/>
          </p:cNvPicPr>
          <p:nvPr/>
        </p:nvPicPr>
        <p:blipFill>
          <a:blip r:embed="rId2">
            <a:extLst/>
          </a:blip>
          <a:srcRect l="21854" t="2057" r="21855" b="22846"/>
          <a:stretch>
            <a:fillRect/>
          </a:stretch>
        </p:blipFill>
        <p:spPr>
          <a:xfrm>
            <a:off x="8347966" y="4074794"/>
            <a:ext cx="2917354" cy="2917193"/>
          </a:xfrm>
          <a:custGeom>
            <a:avLst/>
            <a:gdLst/>
            <a:ahLst/>
            <a:cxnLst>
              <a:cxn ang="0">
                <a:pos x="wd2" y="hd2"/>
              </a:cxn>
              <a:cxn ang="5400000">
                <a:pos x="wd2" y="hd2"/>
              </a:cxn>
              <a:cxn ang="10800000">
                <a:pos x="wd2" y="hd2"/>
              </a:cxn>
              <a:cxn ang="16200000">
                <a:pos x="wd2" y="hd2"/>
              </a:cxn>
            </a:cxnLst>
            <a:rect l="0" t="0" r="r" b="b"/>
            <a:pathLst>
              <a:path w="19679" h="20595" fill="norm" stroke="1" extrusionOk="0">
                <a:moveTo>
                  <a:pt x="9839" y="0"/>
                </a:moveTo>
                <a:cubicBezTo>
                  <a:pt x="7321" y="0"/>
                  <a:pt x="4802" y="1004"/>
                  <a:pt x="2881" y="3015"/>
                </a:cubicBezTo>
                <a:cubicBezTo>
                  <a:pt x="-961" y="7036"/>
                  <a:pt x="-961" y="13558"/>
                  <a:pt x="2881" y="17579"/>
                </a:cubicBezTo>
                <a:cubicBezTo>
                  <a:pt x="6723" y="21600"/>
                  <a:pt x="12955" y="21600"/>
                  <a:pt x="16797" y="17579"/>
                </a:cubicBezTo>
                <a:cubicBezTo>
                  <a:pt x="20639" y="13558"/>
                  <a:pt x="20639" y="7036"/>
                  <a:pt x="16797" y="3015"/>
                </a:cubicBezTo>
                <a:cubicBezTo>
                  <a:pt x="14876" y="1004"/>
                  <a:pt x="12357" y="0"/>
                  <a:pt x="9839" y="0"/>
                </a:cubicBezTo>
                <a:close/>
              </a:path>
            </a:pathLst>
          </a:custGeom>
          <a:ln w="12700">
            <a:miter lim="400000"/>
          </a:ln>
        </p:spPr>
      </p:pic>
      <p:pic>
        <p:nvPicPr>
          <p:cNvPr id="393" name="v2-7eca5b9c01ef015cfbd250b6ef76cf37_r.jpeg" descr="v2-7eca5b9c01ef015cfbd250b6ef76cf37_r.jpeg"/>
          <p:cNvPicPr>
            <a:picLocks noChangeAspect="1"/>
          </p:cNvPicPr>
          <p:nvPr/>
        </p:nvPicPr>
        <p:blipFill>
          <a:blip r:embed="rId3">
            <a:extLst/>
          </a:blip>
          <a:srcRect l="8255" t="12601" r="29769" b="4760"/>
          <a:stretch>
            <a:fillRect/>
          </a:stretch>
        </p:blipFill>
        <p:spPr>
          <a:xfrm>
            <a:off x="13022571" y="4025677"/>
            <a:ext cx="2917514" cy="2917670"/>
          </a:xfrm>
          <a:custGeom>
            <a:avLst/>
            <a:gdLst/>
            <a:ahLst/>
            <a:cxnLst>
              <a:cxn ang="0">
                <a:pos x="wd2" y="hd2"/>
              </a:cxn>
              <a:cxn ang="5400000">
                <a:pos x="wd2" y="hd2"/>
              </a:cxn>
              <a:cxn ang="10800000">
                <a:pos x="wd2" y="hd2"/>
              </a:cxn>
              <a:cxn ang="16200000">
                <a:pos x="wd2" y="hd2"/>
              </a:cxn>
            </a:cxnLst>
            <a:rect l="0" t="0" r="r" b="b"/>
            <a:pathLst>
              <a:path w="19679" h="20595" fill="norm" stroke="1" extrusionOk="0">
                <a:moveTo>
                  <a:pt x="9839" y="0"/>
                </a:moveTo>
                <a:cubicBezTo>
                  <a:pt x="7321" y="0"/>
                  <a:pt x="4803" y="1006"/>
                  <a:pt x="2882" y="3017"/>
                </a:cubicBezTo>
                <a:cubicBezTo>
                  <a:pt x="-961" y="7038"/>
                  <a:pt x="-961" y="13557"/>
                  <a:pt x="2882" y="17579"/>
                </a:cubicBezTo>
                <a:cubicBezTo>
                  <a:pt x="6724" y="21600"/>
                  <a:pt x="12954" y="21600"/>
                  <a:pt x="16796" y="17579"/>
                </a:cubicBezTo>
                <a:cubicBezTo>
                  <a:pt x="20639" y="13557"/>
                  <a:pt x="20639" y="7038"/>
                  <a:pt x="16796" y="3017"/>
                </a:cubicBezTo>
                <a:cubicBezTo>
                  <a:pt x="14875" y="1006"/>
                  <a:pt x="12357" y="0"/>
                  <a:pt x="9839" y="0"/>
                </a:cubicBezTo>
                <a:close/>
              </a:path>
            </a:pathLst>
          </a:custGeom>
          <a:ln w="12700">
            <a:miter lim="400000"/>
          </a:ln>
        </p:spPr>
      </p:pic>
      <p:pic>
        <p:nvPicPr>
          <p:cNvPr id="394" name="R-C (1).jpeg" descr="R-C (1).jpeg"/>
          <p:cNvPicPr>
            <a:picLocks noChangeAspect="1"/>
          </p:cNvPicPr>
          <p:nvPr/>
        </p:nvPicPr>
        <p:blipFill>
          <a:blip r:embed="rId4">
            <a:extLst/>
          </a:blip>
          <a:srcRect l="17039" t="16104" r="27400" b="9820"/>
          <a:stretch>
            <a:fillRect/>
          </a:stretch>
        </p:blipFill>
        <p:spPr>
          <a:xfrm>
            <a:off x="8347956" y="8100770"/>
            <a:ext cx="2917374" cy="2917204"/>
          </a:xfrm>
          <a:custGeom>
            <a:avLst/>
            <a:gdLst/>
            <a:ahLst/>
            <a:cxnLst>
              <a:cxn ang="0">
                <a:pos x="wd2" y="hd2"/>
              </a:cxn>
              <a:cxn ang="5400000">
                <a:pos x="wd2" y="hd2"/>
              </a:cxn>
              <a:cxn ang="10800000">
                <a:pos x="wd2" y="hd2"/>
              </a:cxn>
              <a:cxn ang="16200000">
                <a:pos x="wd2" y="hd2"/>
              </a:cxn>
            </a:cxnLst>
            <a:rect l="0" t="0" r="r" b="b"/>
            <a:pathLst>
              <a:path w="19679" h="20595" fill="norm" stroke="1" extrusionOk="0">
                <a:moveTo>
                  <a:pt x="9839" y="0"/>
                </a:moveTo>
                <a:cubicBezTo>
                  <a:pt x="7321" y="0"/>
                  <a:pt x="4802" y="1004"/>
                  <a:pt x="2881" y="3015"/>
                </a:cubicBezTo>
                <a:cubicBezTo>
                  <a:pt x="-961" y="7036"/>
                  <a:pt x="-961" y="13557"/>
                  <a:pt x="2881" y="17579"/>
                </a:cubicBezTo>
                <a:cubicBezTo>
                  <a:pt x="6724" y="21600"/>
                  <a:pt x="12954" y="21600"/>
                  <a:pt x="16797" y="17579"/>
                </a:cubicBezTo>
                <a:cubicBezTo>
                  <a:pt x="20639" y="13557"/>
                  <a:pt x="20639" y="7036"/>
                  <a:pt x="16797" y="3015"/>
                </a:cubicBezTo>
                <a:cubicBezTo>
                  <a:pt x="14876" y="1004"/>
                  <a:pt x="12357" y="0"/>
                  <a:pt x="9839" y="0"/>
                </a:cubicBezTo>
                <a:close/>
              </a:path>
            </a:pathLst>
          </a:custGeom>
          <a:ln w="12700">
            <a:miter lim="400000"/>
          </a:ln>
        </p:spPr>
      </p:pic>
      <p:pic>
        <p:nvPicPr>
          <p:cNvPr id="395" name="R-C (2).jpeg" descr="R-C (2).jpeg"/>
          <p:cNvPicPr>
            <a:picLocks noChangeAspect="1"/>
          </p:cNvPicPr>
          <p:nvPr/>
        </p:nvPicPr>
        <p:blipFill>
          <a:blip r:embed="rId5">
            <a:extLst/>
          </a:blip>
          <a:srcRect l="16074" t="5" r="16074" b="5"/>
          <a:stretch>
            <a:fillRect/>
          </a:stretch>
        </p:blipFill>
        <p:spPr>
          <a:xfrm>
            <a:off x="13102739" y="8142619"/>
            <a:ext cx="2920880" cy="2917032"/>
          </a:xfrm>
          <a:custGeom>
            <a:avLst/>
            <a:gdLst/>
            <a:ahLst/>
            <a:cxnLst>
              <a:cxn ang="0">
                <a:pos x="wd2" y="hd2"/>
              </a:cxn>
              <a:cxn ang="5400000">
                <a:pos x="wd2" y="hd2"/>
              </a:cxn>
              <a:cxn ang="10800000">
                <a:pos x="wd2" y="hd2"/>
              </a:cxn>
              <a:cxn ang="16200000">
                <a:pos x="wd2" y="hd2"/>
              </a:cxn>
            </a:cxnLst>
            <a:rect l="0" t="0" r="r" b="b"/>
            <a:pathLst>
              <a:path w="19679" h="21600" fill="norm" stroke="1" extrusionOk="0">
                <a:moveTo>
                  <a:pt x="9561" y="0"/>
                </a:moveTo>
                <a:cubicBezTo>
                  <a:pt x="7136" y="75"/>
                  <a:pt x="4732" y="1119"/>
                  <a:pt x="2882" y="3153"/>
                </a:cubicBezTo>
                <a:cubicBezTo>
                  <a:pt x="-961" y="7377"/>
                  <a:pt x="-961" y="14223"/>
                  <a:pt x="2882" y="18447"/>
                </a:cubicBezTo>
                <a:cubicBezTo>
                  <a:pt x="4732" y="20481"/>
                  <a:pt x="7136" y="21525"/>
                  <a:pt x="9561" y="21600"/>
                </a:cubicBezTo>
                <a:lnTo>
                  <a:pt x="10117" y="21600"/>
                </a:lnTo>
                <a:cubicBezTo>
                  <a:pt x="12542" y="21525"/>
                  <a:pt x="14946" y="20481"/>
                  <a:pt x="16796" y="18447"/>
                </a:cubicBezTo>
                <a:cubicBezTo>
                  <a:pt x="20639" y="14223"/>
                  <a:pt x="20639" y="7377"/>
                  <a:pt x="16796" y="3153"/>
                </a:cubicBezTo>
                <a:cubicBezTo>
                  <a:pt x="14946" y="1119"/>
                  <a:pt x="12542" y="75"/>
                  <a:pt x="10117" y="0"/>
                </a:cubicBezTo>
                <a:lnTo>
                  <a:pt x="9561" y="0"/>
                </a:lnTo>
                <a:close/>
              </a:path>
            </a:pathLst>
          </a:cu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0" advTm="0" p14:dur="1000">
        <p:pull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374"/>
                                        </p:tgtEl>
                                        <p:attrNameLst>
                                          <p:attrName>style.visibility</p:attrName>
                                        </p:attrNameLst>
                                      </p:cBhvr>
                                      <p:to>
                                        <p:strVal val="visible"/>
                                      </p:to>
                                    </p:set>
                                    <p:anim calcmode="lin" valueType="num">
                                      <p:cBhvr>
                                        <p:cTn id="7" dur="500" fill="hold"/>
                                        <p:tgtEl>
                                          <p:spTgt spid="374"/>
                                        </p:tgtEl>
                                        <p:attrNameLst>
                                          <p:attrName>ppt_w</p:attrName>
                                        </p:attrNameLst>
                                      </p:cBhvr>
                                      <p:tavLst>
                                        <p:tav tm="0">
                                          <p:val>
                                            <p:fltVal val="0"/>
                                          </p:val>
                                        </p:tav>
                                        <p:tav tm="100000">
                                          <p:val>
                                            <p:strVal val="#ppt_w"/>
                                          </p:val>
                                        </p:tav>
                                      </p:tavLst>
                                    </p:anim>
                                    <p:anim calcmode="lin" valueType="num">
                                      <p:cBhvr>
                                        <p:cTn id="8" dur="500" fill="hold"/>
                                        <p:tgtEl>
                                          <p:spTgt spid="37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8" presetID="22" grpId="2" fill="hold">
                                  <p:stCondLst>
                                    <p:cond delay="0"/>
                                  </p:stCondLst>
                                  <p:iterate type="el" backwards="0">
                                    <p:tmAbs val="0"/>
                                  </p:iterate>
                                  <p:childTnLst>
                                    <p:set>
                                      <p:cBhvr>
                                        <p:cTn id="11" fill="hold"/>
                                        <p:tgtEl>
                                          <p:spTgt spid="375"/>
                                        </p:tgtEl>
                                        <p:attrNameLst>
                                          <p:attrName>style.visibility</p:attrName>
                                        </p:attrNameLst>
                                      </p:cBhvr>
                                      <p:to>
                                        <p:strVal val="visible"/>
                                      </p:to>
                                    </p:set>
                                    <p:animEffect filter="wipe(left)" transition="in">
                                      <p:cBhvr>
                                        <p:cTn id="12" dur="500"/>
                                        <p:tgtEl>
                                          <p:spTgt spid="375"/>
                                        </p:tgtEl>
                                      </p:cBhvr>
                                    </p:animEffect>
                                  </p:childTnLst>
                                </p:cTn>
                              </p:par>
                            </p:childTnLst>
                          </p:cTn>
                        </p:par>
                        <p:par>
                          <p:cTn id="13" fill="hold">
                            <p:stCondLst>
                              <p:cond delay="1000"/>
                            </p:stCondLst>
                            <p:childTnLst>
                              <p:par>
                                <p:cTn id="14" presetClass="entr" nodeType="afterEffect" presetSubtype="10" presetID="19" grpId="3" fill="hold">
                                  <p:stCondLst>
                                    <p:cond delay="0"/>
                                  </p:stCondLst>
                                  <p:iterate type="el" backwards="0">
                                    <p:tmAbs val="0"/>
                                  </p:iterate>
                                  <p:childTnLst>
                                    <p:set>
                                      <p:cBhvr>
                                        <p:cTn id="15" fill="hold"/>
                                        <p:tgtEl>
                                          <p:spTgt spid="378"/>
                                        </p:tgtEl>
                                        <p:attrNameLst>
                                          <p:attrName>style.visibility</p:attrName>
                                        </p:attrNameLst>
                                      </p:cBhvr>
                                      <p:to>
                                        <p:strVal val="visible"/>
                                      </p:to>
                                    </p:set>
                                    <p:anim calcmode="lin" valueType="num">
                                      <p:cBhvr>
                                        <p:cTn id="16" dur="500" fill="hold"/>
                                        <p:tgtEl>
                                          <p:spTgt spid="378"/>
                                        </p:tgtEl>
                                        <p:attrNameLst>
                                          <p:attrName>ppt_w</p:attrName>
                                        </p:attrNameLst>
                                      </p:cBhvr>
                                      <p:tavLst>
                                        <p:tav tm="0" fmla="#ppt_w*sin(2.5*pi*$)">
                                          <p:val>
                                            <p:fltVal val="0"/>
                                          </p:val>
                                        </p:tav>
                                        <p:tav tm="100000">
                                          <p:val>
                                            <p:fltVal val="1"/>
                                          </p:val>
                                        </p:tav>
                                      </p:tavLst>
                                    </p:anim>
                                    <p:anim calcmode="lin" valueType="num">
                                      <p:cBhvr>
                                        <p:cTn id="17" dur="500" fill="hold"/>
                                        <p:tgtEl>
                                          <p:spTgt spid="378"/>
                                        </p:tgtEl>
                                        <p:attrNameLst>
                                          <p:attrName>ppt_h</p:attrName>
                                        </p:attrNameLst>
                                      </p:cBhvr>
                                      <p:tavLst>
                                        <p:tav tm="0">
                                          <p:val>
                                            <p:strVal val="#ppt_h"/>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8" presetID="2" grpId="4" fill="hold">
                                  <p:stCondLst>
                                    <p:cond delay="0"/>
                                  </p:stCondLst>
                                  <p:iterate type="el" backwards="0">
                                    <p:tmAbs val="0"/>
                                  </p:iterate>
                                  <p:childTnLst>
                                    <p:set>
                                      <p:cBhvr>
                                        <p:cTn id="21" fill="hold"/>
                                        <p:tgtEl>
                                          <p:spTgt spid="392"/>
                                        </p:tgtEl>
                                        <p:attrNameLst>
                                          <p:attrName>style.visibility</p:attrName>
                                        </p:attrNameLst>
                                      </p:cBhvr>
                                      <p:to>
                                        <p:strVal val="visible"/>
                                      </p:to>
                                    </p:set>
                                    <p:anim calcmode="lin" valueType="num">
                                      <p:cBhvr>
                                        <p:cTn id="22" dur="500" fill="hold"/>
                                        <p:tgtEl>
                                          <p:spTgt spid="392"/>
                                        </p:tgtEl>
                                        <p:attrNameLst>
                                          <p:attrName>ppt_x</p:attrName>
                                        </p:attrNameLst>
                                      </p:cBhvr>
                                      <p:tavLst>
                                        <p:tav tm="0">
                                          <p:val>
                                            <p:strVal val="0-#ppt_w/2"/>
                                          </p:val>
                                        </p:tav>
                                        <p:tav tm="100000">
                                          <p:val>
                                            <p:strVal val="#ppt_x"/>
                                          </p:val>
                                        </p:tav>
                                      </p:tavLst>
                                    </p:anim>
                                    <p:anim calcmode="lin" valueType="num">
                                      <p:cBhvr>
                                        <p:cTn id="23" dur="500" fill="hold"/>
                                        <p:tgtEl>
                                          <p:spTgt spid="392"/>
                                        </p:tgtEl>
                                        <p:attrNameLst>
                                          <p:attrName>ppt_y</p:attrName>
                                        </p:attrNameLst>
                                      </p:cBhvr>
                                      <p:tavLst>
                                        <p:tav tm="0">
                                          <p:val>
                                            <p:strVal val="#ppt_y"/>
                                          </p:val>
                                        </p:tav>
                                        <p:tav tm="100000">
                                          <p:val>
                                            <p:strVal val="#ppt_y"/>
                                          </p:val>
                                        </p:tav>
                                      </p:tavLst>
                                    </p:anim>
                                  </p:childTnLst>
                                </p:cTn>
                              </p:par>
                            </p:childTnLst>
                          </p:cTn>
                        </p:par>
                        <p:par>
                          <p:cTn id="24" fill="hold">
                            <p:stCondLst>
                              <p:cond delay="500"/>
                            </p:stCondLst>
                            <p:childTnLst>
                              <p:par>
                                <p:cTn id="25" presetClass="entr" nodeType="afterEffect" presetSubtype="10" presetID="19" grpId="5" fill="hold">
                                  <p:stCondLst>
                                    <p:cond delay="0"/>
                                  </p:stCondLst>
                                  <p:iterate type="el" backwards="0">
                                    <p:tmAbs val="0"/>
                                  </p:iterate>
                                  <p:childTnLst>
                                    <p:set>
                                      <p:cBhvr>
                                        <p:cTn id="26" fill="hold"/>
                                        <p:tgtEl>
                                          <p:spTgt spid="376"/>
                                        </p:tgtEl>
                                        <p:attrNameLst>
                                          <p:attrName>style.visibility</p:attrName>
                                        </p:attrNameLst>
                                      </p:cBhvr>
                                      <p:to>
                                        <p:strVal val="visible"/>
                                      </p:to>
                                    </p:set>
                                    <p:anim calcmode="lin" valueType="num">
                                      <p:cBhvr>
                                        <p:cTn id="27" dur="500" fill="hold"/>
                                        <p:tgtEl>
                                          <p:spTgt spid="376"/>
                                        </p:tgtEl>
                                        <p:attrNameLst>
                                          <p:attrName>ppt_w</p:attrName>
                                        </p:attrNameLst>
                                      </p:cBhvr>
                                      <p:tavLst>
                                        <p:tav tm="0" fmla="#ppt_w*sin(2.5*pi*$)">
                                          <p:val>
                                            <p:fltVal val="0"/>
                                          </p:val>
                                        </p:tav>
                                        <p:tav tm="100000">
                                          <p:val>
                                            <p:fltVal val="1"/>
                                          </p:val>
                                        </p:tav>
                                      </p:tavLst>
                                    </p:anim>
                                    <p:anim calcmode="lin" valueType="num">
                                      <p:cBhvr>
                                        <p:cTn id="28" dur="500" fill="hold"/>
                                        <p:tgtEl>
                                          <p:spTgt spid="376"/>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2" presetID="2" grpId="6" fill="hold">
                                  <p:stCondLst>
                                    <p:cond delay="0"/>
                                  </p:stCondLst>
                                  <p:iterate type="el" backwards="0">
                                    <p:tmAbs val="0"/>
                                  </p:iterate>
                                  <p:childTnLst>
                                    <p:set>
                                      <p:cBhvr>
                                        <p:cTn id="32" fill="hold"/>
                                        <p:tgtEl>
                                          <p:spTgt spid="393"/>
                                        </p:tgtEl>
                                        <p:attrNameLst>
                                          <p:attrName>style.visibility</p:attrName>
                                        </p:attrNameLst>
                                      </p:cBhvr>
                                      <p:to>
                                        <p:strVal val="visible"/>
                                      </p:to>
                                    </p:set>
                                    <p:anim calcmode="lin" valueType="num">
                                      <p:cBhvr>
                                        <p:cTn id="33" dur="500" fill="hold"/>
                                        <p:tgtEl>
                                          <p:spTgt spid="393"/>
                                        </p:tgtEl>
                                        <p:attrNameLst>
                                          <p:attrName>ppt_x</p:attrName>
                                        </p:attrNameLst>
                                      </p:cBhvr>
                                      <p:tavLst>
                                        <p:tav tm="0">
                                          <p:val>
                                            <p:strVal val="1+#ppt_w/2"/>
                                          </p:val>
                                        </p:tav>
                                        <p:tav tm="100000">
                                          <p:val>
                                            <p:strVal val="#ppt_x"/>
                                          </p:val>
                                        </p:tav>
                                      </p:tavLst>
                                    </p:anim>
                                    <p:anim calcmode="lin" valueType="num">
                                      <p:cBhvr>
                                        <p:cTn id="34" dur="500" fill="hold"/>
                                        <p:tgtEl>
                                          <p:spTgt spid="393"/>
                                        </p:tgtEl>
                                        <p:attrNameLst>
                                          <p:attrName>ppt_y</p:attrName>
                                        </p:attrNameLst>
                                      </p:cBhvr>
                                      <p:tavLst>
                                        <p:tav tm="0">
                                          <p:val>
                                            <p:strVal val="#ppt_y"/>
                                          </p:val>
                                        </p:tav>
                                        <p:tav tm="100000">
                                          <p:val>
                                            <p:strVal val="#ppt_y"/>
                                          </p:val>
                                        </p:tav>
                                      </p:tavLst>
                                    </p:anim>
                                  </p:childTnLst>
                                </p:cTn>
                              </p:par>
                            </p:childTnLst>
                          </p:cTn>
                        </p:par>
                        <p:par>
                          <p:cTn id="35" fill="hold">
                            <p:stCondLst>
                              <p:cond delay="500"/>
                            </p:stCondLst>
                            <p:childTnLst>
                              <p:par>
                                <p:cTn id="36" presetClass="entr" nodeType="afterEffect" presetSubtype="10" presetID="19" grpId="7" fill="hold">
                                  <p:stCondLst>
                                    <p:cond delay="0"/>
                                  </p:stCondLst>
                                  <p:iterate type="el" backwards="0">
                                    <p:tmAbs val="0"/>
                                  </p:iterate>
                                  <p:childTnLst>
                                    <p:set>
                                      <p:cBhvr>
                                        <p:cTn id="37" fill="hold"/>
                                        <p:tgtEl>
                                          <p:spTgt spid="379"/>
                                        </p:tgtEl>
                                        <p:attrNameLst>
                                          <p:attrName>style.visibility</p:attrName>
                                        </p:attrNameLst>
                                      </p:cBhvr>
                                      <p:to>
                                        <p:strVal val="visible"/>
                                      </p:to>
                                    </p:set>
                                    <p:anim calcmode="lin" valueType="num">
                                      <p:cBhvr>
                                        <p:cTn id="38" dur="500" fill="hold"/>
                                        <p:tgtEl>
                                          <p:spTgt spid="379"/>
                                        </p:tgtEl>
                                        <p:attrNameLst>
                                          <p:attrName>ppt_w</p:attrName>
                                        </p:attrNameLst>
                                      </p:cBhvr>
                                      <p:tavLst>
                                        <p:tav tm="0" fmla="#ppt_w*sin(2.5*pi*$)">
                                          <p:val>
                                            <p:fltVal val="0"/>
                                          </p:val>
                                        </p:tav>
                                        <p:tav tm="100000">
                                          <p:val>
                                            <p:fltVal val="1"/>
                                          </p:val>
                                        </p:tav>
                                      </p:tavLst>
                                    </p:anim>
                                    <p:anim calcmode="lin" valueType="num">
                                      <p:cBhvr>
                                        <p:cTn id="39" dur="500" fill="hold"/>
                                        <p:tgtEl>
                                          <p:spTgt spid="379"/>
                                        </p:tgtEl>
                                        <p:attrNameLst>
                                          <p:attrName>ppt_h</p:attrName>
                                        </p:attrNameLst>
                                      </p:cBhvr>
                                      <p:tavLst>
                                        <p:tav tm="0">
                                          <p:val>
                                            <p:strVal val="#ppt_h"/>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Class="entr" nodeType="clickEffect" presetSubtype="8" presetID="2" grpId="8" fill="hold">
                                  <p:stCondLst>
                                    <p:cond delay="0"/>
                                  </p:stCondLst>
                                  <p:iterate type="el" backwards="0">
                                    <p:tmAbs val="0"/>
                                  </p:iterate>
                                  <p:childTnLst>
                                    <p:set>
                                      <p:cBhvr>
                                        <p:cTn id="43" fill="hold"/>
                                        <p:tgtEl>
                                          <p:spTgt spid="394"/>
                                        </p:tgtEl>
                                        <p:attrNameLst>
                                          <p:attrName>style.visibility</p:attrName>
                                        </p:attrNameLst>
                                      </p:cBhvr>
                                      <p:to>
                                        <p:strVal val="visible"/>
                                      </p:to>
                                    </p:set>
                                    <p:anim calcmode="lin" valueType="num">
                                      <p:cBhvr>
                                        <p:cTn id="44" dur="500" fill="hold"/>
                                        <p:tgtEl>
                                          <p:spTgt spid="394"/>
                                        </p:tgtEl>
                                        <p:attrNameLst>
                                          <p:attrName>ppt_x</p:attrName>
                                        </p:attrNameLst>
                                      </p:cBhvr>
                                      <p:tavLst>
                                        <p:tav tm="0">
                                          <p:val>
                                            <p:strVal val="0-#ppt_w/2"/>
                                          </p:val>
                                        </p:tav>
                                        <p:tav tm="100000">
                                          <p:val>
                                            <p:strVal val="#ppt_x"/>
                                          </p:val>
                                        </p:tav>
                                      </p:tavLst>
                                    </p:anim>
                                    <p:anim calcmode="lin" valueType="num">
                                      <p:cBhvr>
                                        <p:cTn id="45" dur="500" fill="hold"/>
                                        <p:tgtEl>
                                          <p:spTgt spid="394"/>
                                        </p:tgtEl>
                                        <p:attrNameLst>
                                          <p:attrName>ppt_y</p:attrName>
                                        </p:attrNameLst>
                                      </p:cBhvr>
                                      <p:tavLst>
                                        <p:tav tm="0">
                                          <p:val>
                                            <p:strVal val="#ppt_y"/>
                                          </p:val>
                                        </p:tav>
                                        <p:tav tm="100000">
                                          <p:val>
                                            <p:strVal val="#ppt_y"/>
                                          </p:val>
                                        </p:tav>
                                      </p:tavLst>
                                    </p:anim>
                                  </p:childTnLst>
                                </p:cTn>
                              </p:par>
                            </p:childTnLst>
                          </p:cTn>
                        </p:par>
                        <p:par>
                          <p:cTn id="46" fill="hold">
                            <p:stCondLst>
                              <p:cond delay="500"/>
                            </p:stCondLst>
                            <p:childTnLst>
                              <p:par>
                                <p:cTn id="47" presetClass="entr" nodeType="afterEffect" presetSubtype="10" presetID="19" grpId="9" fill="hold">
                                  <p:stCondLst>
                                    <p:cond delay="0"/>
                                  </p:stCondLst>
                                  <p:iterate type="el" backwards="0">
                                    <p:tmAbs val="0"/>
                                  </p:iterate>
                                  <p:childTnLst>
                                    <p:set>
                                      <p:cBhvr>
                                        <p:cTn id="48" fill="hold"/>
                                        <p:tgtEl>
                                          <p:spTgt spid="377"/>
                                        </p:tgtEl>
                                        <p:attrNameLst>
                                          <p:attrName>style.visibility</p:attrName>
                                        </p:attrNameLst>
                                      </p:cBhvr>
                                      <p:to>
                                        <p:strVal val="visible"/>
                                      </p:to>
                                    </p:set>
                                    <p:anim calcmode="lin" valueType="num">
                                      <p:cBhvr>
                                        <p:cTn id="49" dur="500" fill="hold"/>
                                        <p:tgtEl>
                                          <p:spTgt spid="377"/>
                                        </p:tgtEl>
                                        <p:attrNameLst>
                                          <p:attrName>ppt_w</p:attrName>
                                        </p:attrNameLst>
                                      </p:cBhvr>
                                      <p:tavLst>
                                        <p:tav tm="0" fmla="#ppt_w*sin(2.5*pi*$)">
                                          <p:val>
                                            <p:fltVal val="0"/>
                                          </p:val>
                                        </p:tav>
                                        <p:tav tm="100000">
                                          <p:val>
                                            <p:fltVal val="1"/>
                                          </p:val>
                                        </p:tav>
                                      </p:tavLst>
                                    </p:anim>
                                    <p:anim calcmode="lin" valueType="num">
                                      <p:cBhvr>
                                        <p:cTn id="50" dur="500" fill="hold"/>
                                        <p:tgtEl>
                                          <p:spTgt spid="377"/>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Class="entr" nodeType="clickEffect" presetSubtype="2" presetID="2" grpId="10" fill="hold">
                                  <p:stCondLst>
                                    <p:cond delay="0"/>
                                  </p:stCondLst>
                                  <p:iterate type="el" backwards="0">
                                    <p:tmAbs val="0"/>
                                  </p:iterate>
                                  <p:childTnLst>
                                    <p:set>
                                      <p:cBhvr>
                                        <p:cTn id="54" fill="hold"/>
                                        <p:tgtEl>
                                          <p:spTgt spid="395"/>
                                        </p:tgtEl>
                                        <p:attrNameLst>
                                          <p:attrName>style.visibility</p:attrName>
                                        </p:attrNameLst>
                                      </p:cBhvr>
                                      <p:to>
                                        <p:strVal val="visible"/>
                                      </p:to>
                                    </p:set>
                                    <p:anim calcmode="lin" valueType="num">
                                      <p:cBhvr>
                                        <p:cTn id="55" dur="500" fill="hold"/>
                                        <p:tgtEl>
                                          <p:spTgt spid="395"/>
                                        </p:tgtEl>
                                        <p:attrNameLst>
                                          <p:attrName>ppt_x</p:attrName>
                                        </p:attrNameLst>
                                      </p:cBhvr>
                                      <p:tavLst>
                                        <p:tav tm="0">
                                          <p:val>
                                            <p:strVal val="1+#ppt_w/2"/>
                                          </p:val>
                                        </p:tav>
                                        <p:tav tm="100000">
                                          <p:val>
                                            <p:strVal val="#ppt_x"/>
                                          </p:val>
                                        </p:tav>
                                      </p:tavLst>
                                    </p:anim>
                                    <p:anim calcmode="lin" valueType="num">
                                      <p:cBhvr>
                                        <p:cTn id="56" dur="500" fill="hold"/>
                                        <p:tgtEl>
                                          <p:spTgt spid="395"/>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Class="entr" nodeType="afterEffect" presetSubtype="2" presetID="2" grpId="11" fill="hold">
                                  <p:stCondLst>
                                    <p:cond delay="0"/>
                                  </p:stCondLst>
                                  <p:iterate type="el" backwards="0">
                                    <p:tmAbs val="0"/>
                                  </p:iterate>
                                  <p:childTnLst>
                                    <p:set>
                                      <p:cBhvr>
                                        <p:cTn id="59" fill="hold"/>
                                        <p:tgtEl>
                                          <p:spTgt spid="388"/>
                                        </p:tgtEl>
                                        <p:attrNameLst>
                                          <p:attrName>style.visibility</p:attrName>
                                        </p:attrNameLst>
                                      </p:cBhvr>
                                      <p:to>
                                        <p:strVal val="visible"/>
                                      </p:to>
                                    </p:set>
                                    <p:anim calcmode="lin" valueType="num">
                                      <p:cBhvr>
                                        <p:cTn id="60" dur="500" fill="hold"/>
                                        <p:tgtEl>
                                          <p:spTgt spid="388"/>
                                        </p:tgtEl>
                                        <p:attrNameLst>
                                          <p:attrName>ppt_x</p:attrName>
                                        </p:attrNameLst>
                                      </p:cBhvr>
                                      <p:tavLst>
                                        <p:tav tm="0">
                                          <p:val>
                                            <p:strVal val="1+#ppt_w/2"/>
                                          </p:val>
                                        </p:tav>
                                        <p:tav tm="100000">
                                          <p:val>
                                            <p:strVal val="#ppt_x"/>
                                          </p:val>
                                        </p:tav>
                                      </p:tavLst>
                                    </p:anim>
                                    <p:anim calcmode="lin" valueType="num">
                                      <p:cBhvr>
                                        <p:cTn id="61" dur="500" fill="hold"/>
                                        <p:tgtEl>
                                          <p:spTgt spid="388"/>
                                        </p:tgtEl>
                                        <p:attrNameLst>
                                          <p:attrName>ppt_y</p:attrName>
                                        </p:attrNameLst>
                                      </p:cBhvr>
                                      <p:tavLst>
                                        <p:tav tm="0">
                                          <p:val>
                                            <p:strVal val="#ppt_y"/>
                                          </p:val>
                                        </p:tav>
                                        <p:tav tm="100000">
                                          <p:val>
                                            <p:strVal val="#ppt_y"/>
                                          </p:val>
                                        </p:tav>
                                      </p:tavLst>
                                    </p:anim>
                                  </p:childTnLst>
                                </p:cTn>
                              </p:par>
                            </p:childTnLst>
                          </p:cTn>
                        </p:par>
                        <p:par>
                          <p:cTn id="62" fill="hold">
                            <p:stCondLst>
                              <p:cond delay="1000"/>
                            </p:stCondLst>
                            <p:childTnLst>
                              <p:par>
                                <p:cTn id="63" presetClass="entr" nodeType="afterEffect" presetSubtype="8" presetID="2" grpId="12" fill="hold">
                                  <p:stCondLst>
                                    <p:cond delay="250"/>
                                  </p:stCondLst>
                                  <p:iterate type="el" backwards="0">
                                    <p:tmAbs val="0"/>
                                  </p:iterate>
                                  <p:childTnLst>
                                    <p:set>
                                      <p:cBhvr>
                                        <p:cTn id="64" fill="hold"/>
                                        <p:tgtEl>
                                          <p:spTgt spid="382"/>
                                        </p:tgtEl>
                                        <p:attrNameLst>
                                          <p:attrName>style.visibility</p:attrName>
                                        </p:attrNameLst>
                                      </p:cBhvr>
                                      <p:to>
                                        <p:strVal val="visible"/>
                                      </p:to>
                                    </p:set>
                                    <p:anim calcmode="lin" valueType="num">
                                      <p:cBhvr>
                                        <p:cTn id="65" dur="500" fill="hold"/>
                                        <p:tgtEl>
                                          <p:spTgt spid="382"/>
                                        </p:tgtEl>
                                        <p:attrNameLst>
                                          <p:attrName>ppt_x</p:attrName>
                                        </p:attrNameLst>
                                      </p:cBhvr>
                                      <p:tavLst>
                                        <p:tav tm="0">
                                          <p:val>
                                            <p:strVal val="0-#ppt_w/2"/>
                                          </p:val>
                                        </p:tav>
                                        <p:tav tm="100000">
                                          <p:val>
                                            <p:strVal val="#ppt_x"/>
                                          </p:val>
                                        </p:tav>
                                      </p:tavLst>
                                    </p:anim>
                                    <p:anim calcmode="lin" valueType="num">
                                      <p:cBhvr>
                                        <p:cTn id="66" dur="500" fill="hold"/>
                                        <p:tgtEl>
                                          <p:spTgt spid="382"/>
                                        </p:tgtEl>
                                        <p:attrNameLst>
                                          <p:attrName>ppt_y</p:attrName>
                                        </p:attrNameLst>
                                      </p:cBhvr>
                                      <p:tavLst>
                                        <p:tav tm="0">
                                          <p:val>
                                            <p:strVal val="#ppt_y"/>
                                          </p:val>
                                        </p:tav>
                                        <p:tav tm="100000">
                                          <p:val>
                                            <p:strVal val="#ppt_y"/>
                                          </p:val>
                                        </p:tav>
                                      </p:tavLst>
                                    </p:anim>
                                  </p:childTnLst>
                                </p:cTn>
                              </p:par>
                            </p:childTnLst>
                          </p:cTn>
                        </p:par>
                        <p:par>
                          <p:cTn id="67" fill="hold">
                            <p:stCondLst>
                              <p:cond delay="1750"/>
                            </p:stCondLst>
                            <p:childTnLst>
                              <p:par>
                                <p:cTn id="68" presetClass="entr" nodeType="afterEffect" presetSubtype="2" presetID="2" grpId="13" fill="hold">
                                  <p:stCondLst>
                                    <p:cond delay="500"/>
                                  </p:stCondLst>
                                  <p:iterate type="el" backwards="0">
                                    <p:tmAbs val="0"/>
                                  </p:iterate>
                                  <p:childTnLst>
                                    <p:set>
                                      <p:cBhvr>
                                        <p:cTn id="69" fill="hold"/>
                                        <p:tgtEl>
                                          <p:spTgt spid="391"/>
                                        </p:tgtEl>
                                        <p:attrNameLst>
                                          <p:attrName>style.visibility</p:attrName>
                                        </p:attrNameLst>
                                      </p:cBhvr>
                                      <p:to>
                                        <p:strVal val="visible"/>
                                      </p:to>
                                    </p:set>
                                    <p:anim calcmode="lin" valueType="num">
                                      <p:cBhvr>
                                        <p:cTn id="70" dur="500" fill="hold"/>
                                        <p:tgtEl>
                                          <p:spTgt spid="391"/>
                                        </p:tgtEl>
                                        <p:attrNameLst>
                                          <p:attrName>ppt_x</p:attrName>
                                        </p:attrNameLst>
                                      </p:cBhvr>
                                      <p:tavLst>
                                        <p:tav tm="0">
                                          <p:val>
                                            <p:strVal val="1+#ppt_w/2"/>
                                          </p:val>
                                        </p:tav>
                                        <p:tav tm="100000">
                                          <p:val>
                                            <p:strVal val="#ppt_x"/>
                                          </p:val>
                                        </p:tav>
                                      </p:tavLst>
                                    </p:anim>
                                    <p:anim calcmode="lin" valueType="num">
                                      <p:cBhvr>
                                        <p:cTn id="71" dur="500" fill="hold"/>
                                        <p:tgtEl>
                                          <p:spTgt spid="391"/>
                                        </p:tgtEl>
                                        <p:attrNameLst>
                                          <p:attrName>ppt_y</p:attrName>
                                        </p:attrNameLst>
                                      </p:cBhvr>
                                      <p:tavLst>
                                        <p:tav tm="0">
                                          <p:val>
                                            <p:strVal val="#ppt_y"/>
                                          </p:val>
                                        </p:tav>
                                        <p:tav tm="100000">
                                          <p:val>
                                            <p:strVal val="#ppt_y"/>
                                          </p:val>
                                        </p:tav>
                                      </p:tavLst>
                                    </p:anim>
                                  </p:childTnLst>
                                </p:cTn>
                              </p:par>
                            </p:childTnLst>
                          </p:cTn>
                        </p:par>
                        <p:par>
                          <p:cTn id="72" fill="hold">
                            <p:stCondLst>
                              <p:cond delay="2750"/>
                            </p:stCondLst>
                            <p:childTnLst>
                              <p:par>
                                <p:cTn id="73" presetClass="entr" nodeType="afterEffect" presetSubtype="8" presetID="2" grpId="14" fill="hold">
                                  <p:stCondLst>
                                    <p:cond delay="750"/>
                                  </p:stCondLst>
                                  <p:iterate type="el" backwards="0">
                                    <p:tmAbs val="0"/>
                                  </p:iterate>
                                  <p:childTnLst>
                                    <p:set>
                                      <p:cBhvr>
                                        <p:cTn id="74" fill="hold"/>
                                        <p:tgtEl>
                                          <p:spTgt spid="385"/>
                                        </p:tgtEl>
                                        <p:attrNameLst>
                                          <p:attrName>style.visibility</p:attrName>
                                        </p:attrNameLst>
                                      </p:cBhvr>
                                      <p:to>
                                        <p:strVal val="visible"/>
                                      </p:to>
                                    </p:set>
                                    <p:anim calcmode="lin" valueType="num">
                                      <p:cBhvr>
                                        <p:cTn id="75" dur="500" fill="hold"/>
                                        <p:tgtEl>
                                          <p:spTgt spid="385"/>
                                        </p:tgtEl>
                                        <p:attrNameLst>
                                          <p:attrName>ppt_x</p:attrName>
                                        </p:attrNameLst>
                                      </p:cBhvr>
                                      <p:tavLst>
                                        <p:tav tm="0">
                                          <p:val>
                                            <p:strVal val="0-#ppt_w/2"/>
                                          </p:val>
                                        </p:tav>
                                        <p:tav tm="100000">
                                          <p:val>
                                            <p:strVal val="#ppt_x"/>
                                          </p:val>
                                        </p:tav>
                                      </p:tavLst>
                                    </p:anim>
                                    <p:anim calcmode="lin" valueType="num">
                                      <p:cBhvr>
                                        <p:cTn id="76" dur="500" fill="hold"/>
                                        <p:tgtEl>
                                          <p:spTgt spid="38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2" grpId="12"/>
      <p:bldP build="whole" bldLvl="1" animBg="1" rev="0" advAuto="0" spid="378" grpId="3"/>
      <p:bldP build="whole" bldLvl="1" animBg="1" rev="0" advAuto="0" spid="391" grpId="13"/>
      <p:bldP build="whole" bldLvl="1" animBg="1" rev="0" advAuto="0" spid="394" grpId="8"/>
      <p:bldP build="whole" bldLvl="1" animBg="1" rev="0" advAuto="0" spid="376" grpId="5"/>
      <p:bldP build="whole" bldLvl="1" animBg="1" rev="0" advAuto="0" spid="392" grpId="4"/>
      <p:bldP build="whole" bldLvl="1" animBg="1" rev="0" advAuto="0" spid="374" grpId="1"/>
      <p:bldP build="whole" bldLvl="1" animBg="1" rev="0" advAuto="0" spid="375" grpId="2"/>
      <p:bldP build="whole" bldLvl="1" animBg="1" rev="0" advAuto="0" spid="388" grpId="11"/>
      <p:bldP build="whole" bldLvl="1" animBg="1" rev="0" advAuto="0" spid="379" grpId="7"/>
      <p:bldP build="whole" bldLvl="1" animBg="1" rev="0" advAuto="0" spid="393" grpId="6"/>
      <p:bldP build="whole" bldLvl="1" animBg="1" rev="0" advAuto="0" spid="385" grpId="14"/>
      <p:bldP build="whole" bldLvl="1" animBg="1" rev="0" advAuto="0" spid="377" grpId="9"/>
      <p:bldP build="whole" bldLvl="1" animBg="1" rev="0" advAuto="0" spid="395" grpId="10"/>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01" name="组合 3"/>
          <p:cNvGrpSpPr/>
          <p:nvPr/>
        </p:nvGrpSpPr>
        <p:grpSpPr>
          <a:xfrm>
            <a:off x="708659" y="754380"/>
            <a:ext cx="1212854" cy="1212853"/>
            <a:chOff x="0" y="0"/>
            <a:chExt cx="1212852" cy="1212852"/>
          </a:xfrm>
        </p:grpSpPr>
        <p:sp>
          <p:nvSpPr>
            <p:cNvPr id="397" name="椭圆 1"/>
            <p:cNvSpPr/>
            <p:nvPr/>
          </p:nvSpPr>
          <p:spPr>
            <a:xfrm>
              <a:off x="-1" y="-1"/>
              <a:ext cx="1212854" cy="1212854"/>
            </a:xfrm>
            <a:prstGeom prst="ellipse">
              <a:avLst/>
            </a:prstGeom>
            <a:solidFill>
              <a:srgbClr val="6AE7FF">
                <a:alpha val="30000"/>
              </a:srgbClr>
            </a:soli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Calibri"/>
                  <a:ea typeface="Calibri"/>
                  <a:cs typeface="Calibri"/>
                  <a:sym typeface="Calibri"/>
                </a:defRPr>
              </a:pPr>
            </a:p>
          </p:txBody>
        </p:sp>
        <p:grpSp>
          <p:nvGrpSpPr>
            <p:cNvPr id="400" name="椭圆 2"/>
            <p:cNvGrpSpPr/>
            <p:nvPr/>
          </p:nvGrpSpPr>
          <p:grpSpPr>
            <a:xfrm>
              <a:off x="155817" y="147211"/>
              <a:ext cx="900165" cy="919481"/>
              <a:chOff x="0" y="0"/>
              <a:chExt cx="900164" cy="919480"/>
            </a:xfrm>
          </p:grpSpPr>
          <p:sp>
            <p:nvSpPr>
              <p:cNvPr id="398" name="圆形"/>
              <p:cNvSpPr/>
              <p:nvPr/>
            </p:nvSpPr>
            <p:spPr>
              <a:xfrm>
                <a:off x="0" y="9658"/>
                <a:ext cx="900165" cy="900166"/>
              </a:xfrm>
              <a:prstGeom prst="ellipse">
                <a:avLst/>
              </a:prstGeom>
              <a:solidFill>
                <a:srgbClr val="6AE7FF"/>
              </a:soli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Calibri"/>
                    <a:ea typeface="Calibri"/>
                    <a:cs typeface="Calibri"/>
                    <a:sym typeface="Calibri"/>
                  </a:defRPr>
                </a:pPr>
              </a:p>
            </p:txBody>
          </p:sp>
          <p:sp>
            <p:nvSpPr>
              <p:cNvPr id="399" name="2"/>
              <p:cNvSpPr txBox="1"/>
              <p:nvPr/>
            </p:nvSpPr>
            <p:spPr>
              <a:xfrm>
                <a:off x="223266" y="0"/>
                <a:ext cx="453630" cy="9194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defTabSz="1828800">
                  <a:defRPr b="1" sz="4800">
                    <a:solidFill>
                      <a:srgbClr val="FFFFFF"/>
                    </a:solidFill>
                    <a:latin typeface="微软雅黑"/>
                    <a:ea typeface="微软雅黑"/>
                    <a:cs typeface="微软雅黑"/>
                    <a:sym typeface="微软雅黑"/>
                  </a:defRPr>
                </a:lvl1pPr>
              </a:lstStyle>
              <a:p>
                <a:pPr/>
                <a:r>
                  <a:t>2</a:t>
                </a:r>
              </a:p>
            </p:txBody>
          </p:sp>
        </p:grpSp>
      </p:grpSp>
      <p:sp>
        <p:nvSpPr>
          <p:cNvPr id="402" name="文本框 263"/>
          <p:cNvSpPr txBox="1"/>
          <p:nvPr/>
        </p:nvSpPr>
        <p:spPr>
          <a:xfrm>
            <a:off x="2012950" y="962660"/>
            <a:ext cx="10288270" cy="13766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l" defTabSz="1828800">
              <a:defRPr b="1" sz="4000">
                <a:solidFill>
                  <a:srgbClr val="10FBFE"/>
                </a:solidFill>
                <a:latin typeface="微软雅黑"/>
                <a:ea typeface="微软雅黑"/>
                <a:cs typeface="微软雅黑"/>
                <a:sym typeface="微软雅黑"/>
              </a:defRPr>
            </a:pPr>
            <a:r>
              <a:t>“量子优越性”实用化尚有距离</a:t>
            </a:r>
            <a:r>
              <a:t>/ </a:t>
            </a:r>
          </a:p>
          <a:p>
            <a:pPr algn="l" defTabSz="1828800">
              <a:defRPr b="1" sz="4000">
                <a:solidFill>
                  <a:srgbClr val="10FBFE"/>
                </a:solidFill>
                <a:latin typeface="微软雅黑"/>
                <a:ea typeface="微软雅黑"/>
                <a:cs typeface="微软雅黑"/>
                <a:sym typeface="微软雅黑"/>
              </a:defRPr>
            </a:pPr>
            <a:r>
              <a:rPr b="0" sz="3200"/>
              <a:t>"Quantum Superiority" Is Still Far from Being Practical</a:t>
            </a:r>
          </a:p>
        </p:txBody>
      </p:sp>
      <p:grpSp>
        <p:nvGrpSpPr>
          <p:cNvPr id="405" name="组合 90"/>
          <p:cNvGrpSpPr/>
          <p:nvPr/>
        </p:nvGrpSpPr>
        <p:grpSpPr>
          <a:xfrm>
            <a:off x="2636098" y="4564807"/>
            <a:ext cx="2702134" cy="3089537"/>
            <a:chOff x="0" y="0"/>
            <a:chExt cx="2702133" cy="3089536"/>
          </a:xfrm>
        </p:grpSpPr>
        <p:sp>
          <p:nvSpPr>
            <p:cNvPr id="403" name="Oval 18"/>
            <p:cNvSpPr/>
            <p:nvPr/>
          </p:nvSpPr>
          <p:spPr>
            <a:xfrm>
              <a:off x="0" y="381208"/>
              <a:ext cx="2333625" cy="2333625"/>
            </a:xfrm>
            <a:prstGeom prst="ellipse">
              <a:avLst/>
            </a:prstGeom>
            <a:noFill/>
            <a:ln w="12700" cap="flat">
              <a:solidFill>
                <a:srgbClr val="6AE7FF"/>
              </a:solidFill>
              <a:prstDash val="solid"/>
              <a:miter lim="800000"/>
            </a:ln>
            <a:effectLst/>
          </p:spPr>
          <p:txBody>
            <a:bodyPr wrap="square" lIns="91439" tIns="91439" rIns="91439" bIns="91439" numCol="1" anchor="ctr">
              <a:noAutofit/>
            </a:bodyPr>
            <a:lstStyle/>
            <a:p>
              <a:pPr defTabSz="1828800">
                <a:defRPr sz="3600">
                  <a:solidFill>
                    <a:srgbClr val="FFFFFF"/>
                  </a:solidFill>
                  <a:latin typeface="Calibri"/>
                  <a:ea typeface="Calibri"/>
                  <a:cs typeface="Calibri"/>
                  <a:sym typeface="Calibri"/>
                </a:defRPr>
              </a:pPr>
            </a:p>
          </p:txBody>
        </p:sp>
        <p:sp>
          <p:nvSpPr>
            <p:cNvPr id="404" name="Arc 22"/>
            <p:cNvSpPr/>
            <p:nvPr/>
          </p:nvSpPr>
          <p:spPr>
            <a:xfrm>
              <a:off x="12990" y="-1"/>
              <a:ext cx="2689144" cy="3089538"/>
            </a:xfrm>
            <a:custGeom>
              <a:avLst/>
              <a:gdLst/>
              <a:ahLst/>
              <a:cxnLst>
                <a:cxn ang="0">
                  <a:pos x="wd2" y="hd2"/>
                </a:cxn>
                <a:cxn ang="5400000">
                  <a:pos x="wd2" y="hd2"/>
                </a:cxn>
                <a:cxn ang="10800000">
                  <a:pos x="wd2" y="hd2"/>
                </a:cxn>
                <a:cxn ang="16200000">
                  <a:pos x="wd2" y="hd2"/>
                </a:cxn>
              </a:cxnLst>
              <a:rect l="0" t="0" r="r" b="b"/>
              <a:pathLst>
                <a:path w="19986" h="19243" fill="norm" stroke="1" extrusionOk="0">
                  <a:moveTo>
                    <a:pt x="2430" y="1459"/>
                  </a:moveTo>
                  <a:cubicBezTo>
                    <a:pt x="7809" y="-1353"/>
                    <a:pt x="14890" y="22"/>
                    <a:pt x="18245" y="4531"/>
                  </a:cubicBezTo>
                  <a:cubicBezTo>
                    <a:pt x="21600" y="9039"/>
                    <a:pt x="19959" y="14973"/>
                    <a:pt x="14579" y="17785"/>
                  </a:cubicBezTo>
                  <a:cubicBezTo>
                    <a:pt x="9868" y="20247"/>
                    <a:pt x="3729" y="19531"/>
                    <a:pt x="0" y="16084"/>
                  </a:cubicBezTo>
                </a:path>
              </a:pathLst>
            </a:custGeom>
            <a:noFill/>
            <a:ln w="152400" cap="flat">
              <a:solidFill>
                <a:srgbClr val="6AE7FF"/>
              </a:solidFill>
              <a:prstDash val="solid"/>
              <a:miter lim="800000"/>
            </a:ln>
            <a:effectLst/>
          </p:spPr>
          <p:txBody>
            <a:bodyPr wrap="square" lIns="91439" tIns="91439" rIns="91439" bIns="91439" numCol="1" anchor="ctr">
              <a:noAutofit/>
            </a:bodyPr>
            <a:lstStyle/>
            <a:p>
              <a:pPr defTabSz="1828800">
                <a:defRPr sz="3600">
                  <a:solidFill>
                    <a:srgbClr val="000000"/>
                  </a:solidFill>
                  <a:latin typeface="Calibri"/>
                  <a:ea typeface="Calibri"/>
                  <a:cs typeface="Calibri"/>
                  <a:sym typeface="Calibri"/>
                </a:defRPr>
              </a:pPr>
            </a:p>
          </p:txBody>
        </p:sp>
      </p:grpSp>
      <p:sp>
        <p:nvSpPr>
          <p:cNvPr id="406" name="文本框 1"/>
          <p:cNvSpPr txBox="1"/>
          <p:nvPr/>
        </p:nvSpPr>
        <p:spPr>
          <a:xfrm>
            <a:off x="1643379" y="7886700"/>
            <a:ext cx="4687571" cy="406273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defTabSz="1828800">
              <a:lnSpc>
                <a:spcPct val="150000"/>
              </a:lnSpc>
              <a:defRPr sz="3200">
                <a:solidFill>
                  <a:srgbClr val="10FBFE"/>
                </a:solidFill>
                <a:latin typeface="微软雅黑"/>
                <a:ea typeface="微软雅黑"/>
                <a:cs typeface="微软雅黑"/>
                <a:sym typeface="微软雅黑"/>
              </a:defRPr>
            </a:pPr>
            <a:r>
              <a:t>量子比特需求难以满足</a:t>
            </a:r>
          </a:p>
          <a:p>
            <a:pPr algn="just" defTabSz="1828800">
              <a:lnSpc>
                <a:spcPct val="150000"/>
              </a:lnSpc>
              <a:defRPr sz="2000">
                <a:solidFill>
                  <a:srgbClr val="10FBFE"/>
                </a:solidFill>
                <a:latin typeface="微软雅黑"/>
                <a:ea typeface="微软雅黑"/>
                <a:cs typeface="微软雅黑"/>
                <a:sym typeface="微软雅黑"/>
              </a:defRPr>
            </a:pPr>
            <a:r>
              <a:t>现有研究报道中量子逻辑比特仍未实现，物理量子比特数量和容错能力与实际需求尚有很大差距：</a:t>
            </a:r>
          </a:p>
          <a:p>
            <a:pPr algn="just" defTabSz="1828800">
              <a:lnSpc>
                <a:spcPct val="150000"/>
              </a:lnSpc>
              <a:defRPr sz="2000">
                <a:solidFill>
                  <a:srgbClr val="10FBFE"/>
                </a:solidFill>
                <a:latin typeface="微软雅黑"/>
                <a:ea typeface="微软雅黑"/>
                <a:cs typeface="微软雅黑"/>
                <a:sym typeface="微软雅黑"/>
              </a:defRPr>
            </a:pPr>
            <a:r>
              <a:t>仅以运行Shor算法破译密码为例，就需要数千个量子逻辑比特进行运算，转换为量子物理比特可能需要超过数万个。</a:t>
            </a:r>
          </a:p>
        </p:txBody>
      </p:sp>
      <p:sp>
        <p:nvSpPr>
          <p:cNvPr id="407" name="文本框 103"/>
          <p:cNvSpPr txBox="1"/>
          <p:nvPr/>
        </p:nvSpPr>
        <p:spPr>
          <a:xfrm>
            <a:off x="7083425" y="7886065"/>
            <a:ext cx="4687571" cy="352933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defTabSz="1828800">
              <a:lnSpc>
                <a:spcPct val="150000"/>
              </a:lnSpc>
              <a:defRPr sz="3200">
                <a:solidFill>
                  <a:srgbClr val="10FBFE"/>
                </a:solidFill>
                <a:latin typeface="微软雅黑"/>
                <a:ea typeface="微软雅黑"/>
                <a:cs typeface="微软雅黑"/>
                <a:sym typeface="微软雅黑"/>
              </a:defRPr>
            </a:pPr>
            <a:r>
              <a:t>系统健壮性不足</a:t>
            </a:r>
          </a:p>
          <a:p>
            <a:pPr algn="just" defTabSz="1828800">
              <a:lnSpc>
                <a:spcPct val="150000"/>
              </a:lnSpc>
              <a:defRPr sz="2000">
                <a:solidFill>
                  <a:srgbClr val="10FBFE"/>
                </a:solidFill>
                <a:latin typeface="微软雅黑"/>
                <a:ea typeface="微软雅黑"/>
                <a:cs typeface="微软雅黑"/>
                <a:sym typeface="微软雅黑"/>
              </a:defRPr>
            </a:pPr>
            <a:r>
              <a:t>量子计算系统非常脆弱：</a:t>
            </a:r>
          </a:p>
          <a:p>
            <a:pPr algn="just" defTabSz="1828800">
              <a:lnSpc>
                <a:spcPct val="150000"/>
              </a:lnSpc>
              <a:defRPr sz="2000">
                <a:solidFill>
                  <a:srgbClr val="10FBFE"/>
                </a:solidFill>
                <a:latin typeface="微软雅黑"/>
                <a:ea typeface="微软雅黑"/>
                <a:cs typeface="微软雅黑"/>
                <a:sym typeface="微软雅黑"/>
              </a:defRPr>
            </a:pPr>
            <a:r>
              <a:t>极易受到材料杂质、环境温度和噪声等外界因素影响而引发退相干效应，使计算准确性受到影响，甚至计算能力遭到破坏。</a:t>
            </a:r>
          </a:p>
        </p:txBody>
      </p:sp>
      <p:sp>
        <p:nvSpPr>
          <p:cNvPr id="408" name="文本框 104"/>
          <p:cNvSpPr txBox="1"/>
          <p:nvPr/>
        </p:nvSpPr>
        <p:spPr>
          <a:xfrm>
            <a:off x="12532996" y="7860665"/>
            <a:ext cx="4687571" cy="454533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defTabSz="1828800">
              <a:lnSpc>
                <a:spcPct val="150000"/>
              </a:lnSpc>
              <a:defRPr sz="3200">
                <a:solidFill>
                  <a:srgbClr val="10FBFE"/>
                </a:solidFill>
                <a:latin typeface="微软雅黑"/>
                <a:ea typeface="微软雅黑"/>
                <a:cs typeface="微软雅黑"/>
                <a:sym typeface="微软雅黑"/>
              </a:defRPr>
            </a:pPr>
            <a:r>
              <a:t>工程化条件存在局限</a:t>
            </a:r>
          </a:p>
          <a:p>
            <a:pPr algn="just" defTabSz="1828800">
              <a:lnSpc>
                <a:spcPct val="150000"/>
              </a:lnSpc>
              <a:defRPr sz="2000">
                <a:solidFill>
                  <a:srgbClr val="10FBFE"/>
                </a:solidFill>
                <a:latin typeface="微软雅黑"/>
                <a:ea typeface="微软雅黑"/>
                <a:cs typeface="微软雅黑"/>
                <a:sym typeface="微软雅黑"/>
              </a:defRPr>
            </a:pPr>
            <a:r>
              <a:t>即使是发展速度最快的超导技术路线，在可扩展性、操控时间和保真度等方面也存在较大局限；</a:t>
            </a:r>
          </a:p>
          <a:p>
            <a:pPr algn="just" defTabSz="1828800">
              <a:lnSpc>
                <a:spcPct val="150000"/>
              </a:lnSpc>
              <a:defRPr sz="2000">
                <a:solidFill>
                  <a:srgbClr val="10FBFE"/>
                </a:solidFill>
                <a:latin typeface="微软雅黑"/>
                <a:ea typeface="微软雅黑"/>
                <a:cs typeface="微软雅黑"/>
                <a:sym typeface="微软雅黑"/>
              </a:defRPr>
            </a:pPr>
            <a:r>
              <a:t>对于满足通用量子计算机的实用化条件，工程界普遍预计仍需十年以上的周期进行研发和产业化。</a:t>
            </a:r>
          </a:p>
        </p:txBody>
      </p:sp>
      <p:sp>
        <p:nvSpPr>
          <p:cNvPr id="409" name="文本框 105"/>
          <p:cNvSpPr txBox="1"/>
          <p:nvPr/>
        </p:nvSpPr>
        <p:spPr>
          <a:xfrm>
            <a:off x="17983200" y="7860665"/>
            <a:ext cx="4687571" cy="454533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defTabSz="1828800">
              <a:lnSpc>
                <a:spcPct val="150000"/>
              </a:lnSpc>
              <a:defRPr sz="3200">
                <a:solidFill>
                  <a:srgbClr val="10FBFE"/>
                </a:solidFill>
                <a:latin typeface="微软雅黑"/>
                <a:ea typeface="微软雅黑"/>
                <a:cs typeface="微软雅黑"/>
                <a:sym typeface="微软雅黑"/>
              </a:defRPr>
            </a:pPr>
            <a:r>
              <a:t>先行开展专用机研发</a:t>
            </a:r>
          </a:p>
          <a:p>
            <a:pPr algn="just" defTabSz="1828800">
              <a:lnSpc>
                <a:spcPct val="150000"/>
              </a:lnSpc>
              <a:defRPr sz="2000">
                <a:solidFill>
                  <a:srgbClr val="10FBFE"/>
                </a:solidFill>
                <a:latin typeface="微软雅黑"/>
                <a:ea typeface="微软雅黑"/>
                <a:cs typeface="微软雅黑"/>
                <a:sym typeface="微软雅黑"/>
              </a:defRPr>
            </a:pPr>
            <a:r>
              <a:t>在达到通用量子计算所需的量子比特数量、量子容错能力和工程化条件等要求之前，专用量子计算机或量子模拟器发展是下一步需进行的阶段。</a:t>
            </a:r>
          </a:p>
          <a:p>
            <a:pPr algn="just" defTabSz="1828800">
              <a:lnSpc>
                <a:spcPct val="150000"/>
              </a:lnSpc>
              <a:defRPr sz="2000">
                <a:solidFill>
                  <a:srgbClr val="10FBFE"/>
                </a:solidFill>
                <a:latin typeface="微软雅黑"/>
                <a:ea typeface="微软雅黑"/>
                <a:cs typeface="微软雅黑"/>
                <a:sym typeface="微软雅黑"/>
              </a:defRPr>
            </a:pPr>
            <a:r>
              <a:t>结合量子计算和模拟应用算法等方面研究进行应用开发是实用化的重要途径。</a:t>
            </a:r>
          </a:p>
        </p:txBody>
      </p:sp>
      <p:grpSp>
        <p:nvGrpSpPr>
          <p:cNvPr id="412" name="组合 90"/>
          <p:cNvGrpSpPr/>
          <p:nvPr/>
        </p:nvGrpSpPr>
        <p:grpSpPr>
          <a:xfrm>
            <a:off x="18975917" y="4437807"/>
            <a:ext cx="2702135" cy="3089537"/>
            <a:chOff x="0" y="0"/>
            <a:chExt cx="2702133" cy="3089536"/>
          </a:xfrm>
        </p:grpSpPr>
        <p:sp>
          <p:nvSpPr>
            <p:cNvPr id="410" name="Oval 18"/>
            <p:cNvSpPr/>
            <p:nvPr/>
          </p:nvSpPr>
          <p:spPr>
            <a:xfrm>
              <a:off x="0" y="381208"/>
              <a:ext cx="2333625" cy="2333625"/>
            </a:xfrm>
            <a:prstGeom prst="ellipse">
              <a:avLst/>
            </a:prstGeom>
            <a:noFill/>
            <a:ln w="12700" cap="flat">
              <a:solidFill>
                <a:srgbClr val="6AE7FF"/>
              </a:solidFill>
              <a:prstDash val="solid"/>
              <a:miter lim="800000"/>
            </a:ln>
            <a:effectLst/>
          </p:spPr>
          <p:txBody>
            <a:bodyPr wrap="square" lIns="91439" tIns="91439" rIns="91439" bIns="91439" numCol="1" anchor="ctr">
              <a:noAutofit/>
            </a:bodyPr>
            <a:lstStyle/>
            <a:p>
              <a:pPr defTabSz="1828800">
                <a:defRPr sz="3600">
                  <a:solidFill>
                    <a:srgbClr val="FFFFFF"/>
                  </a:solidFill>
                  <a:latin typeface="Calibri"/>
                  <a:ea typeface="Calibri"/>
                  <a:cs typeface="Calibri"/>
                  <a:sym typeface="Calibri"/>
                </a:defRPr>
              </a:pPr>
            </a:p>
          </p:txBody>
        </p:sp>
        <p:sp>
          <p:nvSpPr>
            <p:cNvPr id="411" name="Arc 22"/>
            <p:cNvSpPr/>
            <p:nvPr/>
          </p:nvSpPr>
          <p:spPr>
            <a:xfrm>
              <a:off x="12990" y="-1"/>
              <a:ext cx="2689144" cy="3089538"/>
            </a:xfrm>
            <a:custGeom>
              <a:avLst/>
              <a:gdLst/>
              <a:ahLst/>
              <a:cxnLst>
                <a:cxn ang="0">
                  <a:pos x="wd2" y="hd2"/>
                </a:cxn>
                <a:cxn ang="5400000">
                  <a:pos x="wd2" y="hd2"/>
                </a:cxn>
                <a:cxn ang="10800000">
                  <a:pos x="wd2" y="hd2"/>
                </a:cxn>
                <a:cxn ang="16200000">
                  <a:pos x="wd2" y="hd2"/>
                </a:cxn>
              </a:cxnLst>
              <a:rect l="0" t="0" r="r" b="b"/>
              <a:pathLst>
                <a:path w="19986" h="19243" fill="norm" stroke="1" extrusionOk="0">
                  <a:moveTo>
                    <a:pt x="2430" y="1459"/>
                  </a:moveTo>
                  <a:cubicBezTo>
                    <a:pt x="7809" y="-1353"/>
                    <a:pt x="14890" y="22"/>
                    <a:pt x="18245" y="4531"/>
                  </a:cubicBezTo>
                  <a:cubicBezTo>
                    <a:pt x="21600" y="9039"/>
                    <a:pt x="19959" y="14973"/>
                    <a:pt x="14579" y="17785"/>
                  </a:cubicBezTo>
                  <a:cubicBezTo>
                    <a:pt x="9868" y="20247"/>
                    <a:pt x="3729" y="19531"/>
                    <a:pt x="0" y="16084"/>
                  </a:cubicBezTo>
                </a:path>
              </a:pathLst>
            </a:custGeom>
            <a:noFill/>
            <a:ln w="152400" cap="flat">
              <a:solidFill>
                <a:srgbClr val="6AE7FF"/>
              </a:solidFill>
              <a:prstDash val="solid"/>
              <a:miter lim="800000"/>
            </a:ln>
            <a:effectLst/>
          </p:spPr>
          <p:txBody>
            <a:bodyPr wrap="square" lIns="91439" tIns="91439" rIns="91439" bIns="91439" numCol="1" anchor="ctr">
              <a:noAutofit/>
            </a:bodyPr>
            <a:lstStyle/>
            <a:p>
              <a:pPr defTabSz="1828800">
                <a:defRPr sz="3600">
                  <a:solidFill>
                    <a:srgbClr val="000000"/>
                  </a:solidFill>
                  <a:latin typeface="Calibri"/>
                  <a:ea typeface="Calibri"/>
                  <a:cs typeface="Calibri"/>
                  <a:sym typeface="Calibri"/>
                </a:defRPr>
              </a:pPr>
            </a:p>
          </p:txBody>
        </p:sp>
      </p:grpSp>
      <p:grpSp>
        <p:nvGrpSpPr>
          <p:cNvPr id="415" name="组合 90"/>
          <p:cNvGrpSpPr/>
          <p:nvPr/>
        </p:nvGrpSpPr>
        <p:grpSpPr>
          <a:xfrm>
            <a:off x="8076143" y="4460244"/>
            <a:ext cx="2702135" cy="3089537"/>
            <a:chOff x="0" y="0"/>
            <a:chExt cx="2702133" cy="3089536"/>
          </a:xfrm>
        </p:grpSpPr>
        <p:sp>
          <p:nvSpPr>
            <p:cNvPr id="413" name="Oval 18"/>
            <p:cNvSpPr/>
            <p:nvPr/>
          </p:nvSpPr>
          <p:spPr>
            <a:xfrm>
              <a:off x="0" y="381208"/>
              <a:ext cx="2333625" cy="2333625"/>
            </a:xfrm>
            <a:prstGeom prst="ellipse">
              <a:avLst/>
            </a:prstGeom>
            <a:noFill/>
            <a:ln w="12700" cap="flat">
              <a:solidFill>
                <a:srgbClr val="6AE7FF"/>
              </a:solidFill>
              <a:prstDash val="solid"/>
              <a:miter lim="800000"/>
            </a:ln>
            <a:effectLst/>
          </p:spPr>
          <p:txBody>
            <a:bodyPr wrap="square" lIns="91439" tIns="91439" rIns="91439" bIns="91439" numCol="1" anchor="ctr">
              <a:noAutofit/>
            </a:bodyPr>
            <a:lstStyle/>
            <a:p>
              <a:pPr defTabSz="1828800">
                <a:defRPr sz="3600">
                  <a:solidFill>
                    <a:srgbClr val="FFFFFF"/>
                  </a:solidFill>
                  <a:latin typeface="Calibri"/>
                  <a:ea typeface="Calibri"/>
                  <a:cs typeface="Calibri"/>
                  <a:sym typeface="Calibri"/>
                </a:defRPr>
              </a:pPr>
            </a:p>
          </p:txBody>
        </p:sp>
        <p:sp>
          <p:nvSpPr>
            <p:cNvPr id="414" name="Arc 22"/>
            <p:cNvSpPr/>
            <p:nvPr/>
          </p:nvSpPr>
          <p:spPr>
            <a:xfrm>
              <a:off x="12990" y="-1"/>
              <a:ext cx="2689144" cy="3089538"/>
            </a:xfrm>
            <a:custGeom>
              <a:avLst/>
              <a:gdLst/>
              <a:ahLst/>
              <a:cxnLst>
                <a:cxn ang="0">
                  <a:pos x="wd2" y="hd2"/>
                </a:cxn>
                <a:cxn ang="5400000">
                  <a:pos x="wd2" y="hd2"/>
                </a:cxn>
                <a:cxn ang="10800000">
                  <a:pos x="wd2" y="hd2"/>
                </a:cxn>
                <a:cxn ang="16200000">
                  <a:pos x="wd2" y="hd2"/>
                </a:cxn>
              </a:cxnLst>
              <a:rect l="0" t="0" r="r" b="b"/>
              <a:pathLst>
                <a:path w="19986" h="19243" fill="norm" stroke="1" extrusionOk="0">
                  <a:moveTo>
                    <a:pt x="2430" y="1459"/>
                  </a:moveTo>
                  <a:cubicBezTo>
                    <a:pt x="7809" y="-1353"/>
                    <a:pt x="14890" y="22"/>
                    <a:pt x="18245" y="4531"/>
                  </a:cubicBezTo>
                  <a:cubicBezTo>
                    <a:pt x="21600" y="9039"/>
                    <a:pt x="19959" y="14973"/>
                    <a:pt x="14579" y="17785"/>
                  </a:cubicBezTo>
                  <a:cubicBezTo>
                    <a:pt x="9868" y="20247"/>
                    <a:pt x="3729" y="19531"/>
                    <a:pt x="0" y="16084"/>
                  </a:cubicBezTo>
                </a:path>
              </a:pathLst>
            </a:custGeom>
            <a:noFill/>
            <a:ln w="152400" cap="flat">
              <a:solidFill>
                <a:srgbClr val="6AE7FF"/>
              </a:solidFill>
              <a:prstDash val="solid"/>
              <a:miter lim="800000"/>
            </a:ln>
            <a:effectLst/>
          </p:spPr>
          <p:txBody>
            <a:bodyPr wrap="square" lIns="91439" tIns="91439" rIns="91439" bIns="91439" numCol="1" anchor="ctr">
              <a:noAutofit/>
            </a:bodyPr>
            <a:lstStyle/>
            <a:p>
              <a:pPr defTabSz="1828800">
                <a:defRPr sz="3600">
                  <a:solidFill>
                    <a:srgbClr val="000000"/>
                  </a:solidFill>
                  <a:latin typeface="Calibri"/>
                  <a:ea typeface="Calibri"/>
                  <a:cs typeface="Calibri"/>
                  <a:sym typeface="Calibri"/>
                </a:defRPr>
              </a:pPr>
            </a:p>
          </p:txBody>
        </p:sp>
      </p:grpSp>
      <p:grpSp>
        <p:nvGrpSpPr>
          <p:cNvPr id="418" name="组合 90"/>
          <p:cNvGrpSpPr/>
          <p:nvPr/>
        </p:nvGrpSpPr>
        <p:grpSpPr>
          <a:xfrm>
            <a:off x="13709651" y="4437807"/>
            <a:ext cx="2702135" cy="3089537"/>
            <a:chOff x="0" y="0"/>
            <a:chExt cx="2702133" cy="3089536"/>
          </a:xfrm>
        </p:grpSpPr>
        <p:sp>
          <p:nvSpPr>
            <p:cNvPr id="416" name="Oval 18"/>
            <p:cNvSpPr/>
            <p:nvPr/>
          </p:nvSpPr>
          <p:spPr>
            <a:xfrm>
              <a:off x="0" y="381208"/>
              <a:ext cx="2333625" cy="2333625"/>
            </a:xfrm>
            <a:prstGeom prst="ellipse">
              <a:avLst/>
            </a:prstGeom>
            <a:noFill/>
            <a:ln w="12700" cap="flat">
              <a:solidFill>
                <a:srgbClr val="6AE7FF"/>
              </a:solidFill>
              <a:prstDash val="solid"/>
              <a:miter lim="800000"/>
            </a:ln>
            <a:effectLst/>
          </p:spPr>
          <p:txBody>
            <a:bodyPr wrap="square" lIns="91439" tIns="91439" rIns="91439" bIns="91439" numCol="1" anchor="ctr">
              <a:noAutofit/>
            </a:bodyPr>
            <a:lstStyle/>
            <a:p>
              <a:pPr defTabSz="1828800">
                <a:defRPr sz="3600">
                  <a:solidFill>
                    <a:srgbClr val="FFFFFF"/>
                  </a:solidFill>
                  <a:latin typeface="Calibri"/>
                  <a:ea typeface="Calibri"/>
                  <a:cs typeface="Calibri"/>
                  <a:sym typeface="Calibri"/>
                </a:defRPr>
              </a:pPr>
            </a:p>
          </p:txBody>
        </p:sp>
        <p:sp>
          <p:nvSpPr>
            <p:cNvPr id="417" name="Arc 22"/>
            <p:cNvSpPr/>
            <p:nvPr/>
          </p:nvSpPr>
          <p:spPr>
            <a:xfrm>
              <a:off x="12990" y="-1"/>
              <a:ext cx="2689144" cy="3089538"/>
            </a:xfrm>
            <a:custGeom>
              <a:avLst/>
              <a:gdLst/>
              <a:ahLst/>
              <a:cxnLst>
                <a:cxn ang="0">
                  <a:pos x="wd2" y="hd2"/>
                </a:cxn>
                <a:cxn ang="5400000">
                  <a:pos x="wd2" y="hd2"/>
                </a:cxn>
                <a:cxn ang="10800000">
                  <a:pos x="wd2" y="hd2"/>
                </a:cxn>
                <a:cxn ang="16200000">
                  <a:pos x="wd2" y="hd2"/>
                </a:cxn>
              </a:cxnLst>
              <a:rect l="0" t="0" r="r" b="b"/>
              <a:pathLst>
                <a:path w="19986" h="19243" fill="norm" stroke="1" extrusionOk="0">
                  <a:moveTo>
                    <a:pt x="2430" y="1459"/>
                  </a:moveTo>
                  <a:cubicBezTo>
                    <a:pt x="7809" y="-1353"/>
                    <a:pt x="14890" y="22"/>
                    <a:pt x="18245" y="4531"/>
                  </a:cubicBezTo>
                  <a:cubicBezTo>
                    <a:pt x="21600" y="9039"/>
                    <a:pt x="19959" y="14973"/>
                    <a:pt x="14579" y="17785"/>
                  </a:cubicBezTo>
                  <a:cubicBezTo>
                    <a:pt x="9868" y="20247"/>
                    <a:pt x="3729" y="19531"/>
                    <a:pt x="0" y="16084"/>
                  </a:cubicBezTo>
                </a:path>
              </a:pathLst>
            </a:custGeom>
            <a:noFill/>
            <a:ln w="152400" cap="flat">
              <a:solidFill>
                <a:srgbClr val="6AE7FF"/>
              </a:solidFill>
              <a:prstDash val="solid"/>
              <a:miter lim="800000"/>
            </a:ln>
            <a:effectLst/>
          </p:spPr>
          <p:txBody>
            <a:bodyPr wrap="square" lIns="91439" tIns="91439" rIns="91439" bIns="91439" numCol="1" anchor="ctr">
              <a:noAutofit/>
            </a:bodyPr>
            <a:lstStyle/>
            <a:p>
              <a:pPr defTabSz="1828800">
                <a:defRPr sz="3600">
                  <a:solidFill>
                    <a:srgbClr val="000000"/>
                  </a:solidFill>
                  <a:latin typeface="Calibri"/>
                  <a:ea typeface="Calibri"/>
                  <a:cs typeface="Calibri"/>
                  <a:sym typeface="Calibri"/>
                </a:defRPr>
              </a:pPr>
            </a:p>
          </p:txBody>
        </p:sp>
      </p:grpSp>
    </p:spTree>
  </p:cSld>
  <p:clrMapOvr>
    <a:masterClrMapping/>
  </p:clrMapOvr>
  <mc:AlternateContent xmlns:mc="http://schemas.openxmlformats.org/markup-compatibility/2006">
    <mc:Choice xmlns:p14="http://schemas.microsoft.com/office/powerpoint/2010/main" Requires="p14">
      <p:transition spd="med" advClick="0" advTm="0" p14:dur="1000">
        <p:pull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401"/>
                                        </p:tgtEl>
                                        <p:attrNameLst>
                                          <p:attrName>style.visibility</p:attrName>
                                        </p:attrNameLst>
                                      </p:cBhvr>
                                      <p:to>
                                        <p:strVal val="visible"/>
                                      </p:to>
                                    </p:set>
                                    <p:anim calcmode="lin" valueType="num">
                                      <p:cBhvr>
                                        <p:cTn id="7" dur="500" fill="hold"/>
                                        <p:tgtEl>
                                          <p:spTgt spid="401"/>
                                        </p:tgtEl>
                                        <p:attrNameLst>
                                          <p:attrName>ppt_w</p:attrName>
                                        </p:attrNameLst>
                                      </p:cBhvr>
                                      <p:tavLst>
                                        <p:tav tm="0">
                                          <p:val>
                                            <p:fltVal val="0"/>
                                          </p:val>
                                        </p:tav>
                                        <p:tav tm="100000">
                                          <p:val>
                                            <p:strVal val="#ppt_w"/>
                                          </p:val>
                                        </p:tav>
                                      </p:tavLst>
                                    </p:anim>
                                    <p:anim calcmode="lin" valueType="num">
                                      <p:cBhvr>
                                        <p:cTn id="8" dur="500" fill="hold"/>
                                        <p:tgtEl>
                                          <p:spTgt spid="401"/>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8" presetID="22" grpId="2" fill="hold">
                                  <p:stCondLst>
                                    <p:cond delay="0"/>
                                  </p:stCondLst>
                                  <p:iterate type="el" backwards="0">
                                    <p:tmAbs val="0"/>
                                  </p:iterate>
                                  <p:childTnLst>
                                    <p:set>
                                      <p:cBhvr>
                                        <p:cTn id="11" fill="hold"/>
                                        <p:tgtEl>
                                          <p:spTgt spid="402"/>
                                        </p:tgtEl>
                                        <p:attrNameLst>
                                          <p:attrName>style.visibility</p:attrName>
                                        </p:attrNameLst>
                                      </p:cBhvr>
                                      <p:to>
                                        <p:strVal val="visible"/>
                                      </p:to>
                                    </p:set>
                                    <p:animEffect filter="wipe(left)" transition="in">
                                      <p:cBhvr>
                                        <p:cTn id="12" dur="500"/>
                                        <p:tgtEl>
                                          <p:spTgt spid="402"/>
                                        </p:tgtEl>
                                      </p:cBhvr>
                                    </p:animEffect>
                                  </p:childTnLst>
                                </p:cTn>
                              </p:par>
                            </p:childTnLst>
                          </p:cTn>
                        </p:par>
                        <p:par>
                          <p:cTn id="13" fill="hold">
                            <p:stCondLst>
                              <p:cond delay="1000"/>
                            </p:stCondLst>
                            <p:childTnLst>
                              <p:par>
                                <p:cTn id="14" presetClass="entr" nodeType="afterEffect" presetSubtype="32" presetID="4" grpId="3" fill="hold">
                                  <p:stCondLst>
                                    <p:cond delay="0"/>
                                  </p:stCondLst>
                                  <p:iterate type="el" backwards="0">
                                    <p:tmAbs val="0"/>
                                  </p:iterate>
                                  <p:childTnLst>
                                    <p:set>
                                      <p:cBhvr>
                                        <p:cTn id="15" fill="hold"/>
                                        <p:tgtEl>
                                          <p:spTgt spid="405"/>
                                        </p:tgtEl>
                                        <p:attrNameLst>
                                          <p:attrName>style.visibility</p:attrName>
                                        </p:attrNameLst>
                                      </p:cBhvr>
                                      <p:to>
                                        <p:strVal val="visible"/>
                                      </p:to>
                                    </p:set>
                                    <p:animEffect filter="box(out)" transition="in">
                                      <p:cBhvr>
                                        <p:cTn id="16" dur="500"/>
                                        <p:tgtEl>
                                          <p:spTgt spid="405"/>
                                        </p:tgtEl>
                                      </p:cBhvr>
                                    </p:animEffect>
                                  </p:childTnLst>
                                </p:cTn>
                              </p:par>
                            </p:childTnLst>
                          </p:cTn>
                        </p:par>
                        <p:par>
                          <p:cTn id="17" fill="hold">
                            <p:stCondLst>
                              <p:cond delay="1500"/>
                            </p:stCondLst>
                            <p:childTnLst>
                              <p:par>
                                <p:cTn id="18" presetClass="entr" nodeType="afterEffect" presetSubtype="32" presetID="4" grpId="4" fill="hold">
                                  <p:stCondLst>
                                    <p:cond delay="0"/>
                                  </p:stCondLst>
                                  <p:iterate type="el" backwards="0">
                                    <p:tmAbs val="0"/>
                                  </p:iterate>
                                  <p:childTnLst>
                                    <p:set>
                                      <p:cBhvr>
                                        <p:cTn id="19" fill="hold"/>
                                        <p:tgtEl>
                                          <p:spTgt spid="415"/>
                                        </p:tgtEl>
                                        <p:attrNameLst>
                                          <p:attrName>style.visibility</p:attrName>
                                        </p:attrNameLst>
                                      </p:cBhvr>
                                      <p:to>
                                        <p:strVal val="visible"/>
                                      </p:to>
                                    </p:set>
                                    <p:animEffect filter="box(out)" transition="in">
                                      <p:cBhvr>
                                        <p:cTn id="20" dur="500"/>
                                        <p:tgtEl>
                                          <p:spTgt spid="415"/>
                                        </p:tgtEl>
                                      </p:cBhvr>
                                    </p:animEffect>
                                  </p:childTnLst>
                                </p:cTn>
                              </p:par>
                            </p:childTnLst>
                          </p:cTn>
                        </p:par>
                        <p:par>
                          <p:cTn id="21" fill="hold">
                            <p:stCondLst>
                              <p:cond delay="2000"/>
                            </p:stCondLst>
                            <p:childTnLst>
                              <p:par>
                                <p:cTn id="22" presetClass="entr" nodeType="afterEffect" presetSubtype="32" presetID="4" grpId="5" fill="hold">
                                  <p:stCondLst>
                                    <p:cond delay="0"/>
                                  </p:stCondLst>
                                  <p:iterate type="el" backwards="0">
                                    <p:tmAbs val="0"/>
                                  </p:iterate>
                                  <p:childTnLst>
                                    <p:set>
                                      <p:cBhvr>
                                        <p:cTn id="23" fill="hold"/>
                                        <p:tgtEl>
                                          <p:spTgt spid="418"/>
                                        </p:tgtEl>
                                        <p:attrNameLst>
                                          <p:attrName>style.visibility</p:attrName>
                                        </p:attrNameLst>
                                      </p:cBhvr>
                                      <p:to>
                                        <p:strVal val="visible"/>
                                      </p:to>
                                    </p:set>
                                    <p:animEffect filter="box(out)" transition="in">
                                      <p:cBhvr>
                                        <p:cTn id="24" dur="500"/>
                                        <p:tgtEl>
                                          <p:spTgt spid="418"/>
                                        </p:tgtEl>
                                      </p:cBhvr>
                                    </p:animEffect>
                                  </p:childTnLst>
                                </p:cTn>
                              </p:par>
                            </p:childTnLst>
                          </p:cTn>
                        </p:par>
                        <p:par>
                          <p:cTn id="25" fill="hold">
                            <p:stCondLst>
                              <p:cond delay="2500"/>
                            </p:stCondLst>
                            <p:childTnLst>
                              <p:par>
                                <p:cTn id="26" presetClass="entr" nodeType="afterEffect" presetSubtype="32" presetID="4" grpId="6" fill="hold">
                                  <p:stCondLst>
                                    <p:cond delay="0"/>
                                  </p:stCondLst>
                                  <p:iterate type="el" backwards="0">
                                    <p:tmAbs val="0"/>
                                  </p:iterate>
                                  <p:childTnLst>
                                    <p:set>
                                      <p:cBhvr>
                                        <p:cTn id="27" fill="hold"/>
                                        <p:tgtEl>
                                          <p:spTgt spid="412"/>
                                        </p:tgtEl>
                                        <p:attrNameLst>
                                          <p:attrName>style.visibility</p:attrName>
                                        </p:attrNameLst>
                                      </p:cBhvr>
                                      <p:to>
                                        <p:strVal val="visible"/>
                                      </p:to>
                                    </p:set>
                                    <p:animEffect filter="box(out)" transition="in">
                                      <p:cBhvr>
                                        <p:cTn id="28" dur="500"/>
                                        <p:tgtEl>
                                          <p:spTgt spid="412"/>
                                        </p:tgtEl>
                                      </p:cBhvr>
                                    </p:animEffect>
                                  </p:childTnLst>
                                </p:cTn>
                              </p:par>
                            </p:childTnLst>
                          </p:cTn>
                        </p:par>
                        <p:par>
                          <p:cTn id="29" fill="hold">
                            <p:stCondLst>
                              <p:cond delay="3000"/>
                            </p:stCondLst>
                            <p:childTnLst>
                              <p:par>
                                <p:cTn id="30" presetClass="entr" nodeType="afterEffect" presetSubtype="4" presetID="2" grpId="7" fill="hold">
                                  <p:stCondLst>
                                    <p:cond delay="0"/>
                                  </p:stCondLst>
                                  <p:iterate type="el" backwards="0">
                                    <p:tmAbs val="0"/>
                                  </p:iterate>
                                  <p:childTnLst>
                                    <p:set>
                                      <p:cBhvr>
                                        <p:cTn id="31" fill="hold"/>
                                        <p:tgtEl>
                                          <p:spTgt spid="406"/>
                                        </p:tgtEl>
                                        <p:attrNameLst>
                                          <p:attrName>style.visibility</p:attrName>
                                        </p:attrNameLst>
                                      </p:cBhvr>
                                      <p:to>
                                        <p:strVal val="visible"/>
                                      </p:to>
                                    </p:set>
                                    <p:anim calcmode="lin" valueType="num">
                                      <p:cBhvr>
                                        <p:cTn id="32" dur="500" fill="hold"/>
                                        <p:tgtEl>
                                          <p:spTgt spid="406"/>
                                        </p:tgtEl>
                                        <p:attrNameLst>
                                          <p:attrName>ppt_x</p:attrName>
                                        </p:attrNameLst>
                                      </p:cBhvr>
                                      <p:tavLst>
                                        <p:tav tm="0">
                                          <p:val>
                                            <p:strVal val="#ppt_x"/>
                                          </p:val>
                                        </p:tav>
                                        <p:tav tm="100000">
                                          <p:val>
                                            <p:strVal val="#ppt_x"/>
                                          </p:val>
                                        </p:tav>
                                      </p:tavLst>
                                    </p:anim>
                                    <p:anim calcmode="lin" valueType="num">
                                      <p:cBhvr>
                                        <p:cTn id="33" dur="500" fill="hold"/>
                                        <p:tgtEl>
                                          <p:spTgt spid="406"/>
                                        </p:tgtEl>
                                        <p:attrNameLst>
                                          <p:attrName>ppt_y</p:attrName>
                                        </p:attrNameLst>
                                      </p:cBhvr>
                                      <p:tavLst>
                                        <p:tav tm="0">
                                          <p:val>
                                            <p:strVal val="1+#ppt_h/2"/>
                                          </p:val>
                                        </p:tav>
                                        <p:tav tm="100000">
                                          <p:val>
                                            <p:strVal val="#ppt_y"/>
                                          </p:val>
                                        </p:tav>
                                      </p:tavLst>
                                    </p:anim>
                                  </p:childTnLst>
                                </p:cTn>
                              </p:par>
                            </p:childTnLst>
                          </p:cTn>
                        </p:par>
                        <p:par>
                          <p:cTn id="34" fill="hold">
                            <p:stCondLst>
                              <p:cond delay="3500"/>
                            </p:stCondLst>
                            <p:childTnLst>
                              <p:par>
                                <p:cTn id="35" presetClass="entr" nodeType="afterEffect" presetSubtype="4" presetID="2" grpId="8" fill="hold">
                                  <p:stCondLst>
                                    <p:cond delay="0"/>
                                  </p:stCondLst>
                                  <p:iterate type="el" backwards="0">
                                    <p:tmAbs val="0"/>
                                  </p:iterate>
                                  <p:childTnLst>
                                    <p:set>
                                      <p:cBhvr>
                                        <p:cTn id="36" fill="hold"/>
                                        <p:tgtEl>
                                          <p:spTgt spid="407"/>
                                        </p:tgtEl>
                                        <p:attrNameLst>
                                          <p:attrName>style.visibility</p:attrName>
                                        </p:attrNameLst>
                                      </p:cBhvr>
                                      <p:to>
                                        <p:strVal val="visible"/>
                                      </p:to>
                                    </p:set>
                                    <p:anim calcmode="lin" valueType="num">
                                      <p:cBhvr>
                                        <p:cTn id="37" dur="500" fill="hold"/>
                                        <p:tgtEl>
                                          <p:spTgt spid="407"/>
                                        </p:tgtEl>
                                        <p:attrNameLst>
                                          <p:attrName>ppt_x</p:attrName>
                                        </p:attrNameLst>
                                      </p:cBhvr>
                                      <p:tavLst>
                                        <p:tav tm="0">
                                          <p:val>
                                            <p:strVal val="#ppt_x"/>
                                          </p:val>
                                        </p:tav>
                                        <p:tav tm="100000">
                                          <p:val>
                                            <p:strVal val="#ppt_x"/>
                                          </p:val>
                                        </p:tav>
                                      </p:tavLst>
                                    </p:anim>
                                    <p:anim calcmode="lin" valueType="num">
                                      <p:cBhvr>
                                        <p:cTn id="38" dur="500" fill="hold"/>
                                        <p:tgtEl>
                                          <p:spTgt spid="407"/>
                                        </p:tgtEl>
                                        <p:attrNameLst>
                                          <p:attrName>ppt_y</p:attrName>
                                        </p:attrNameLst>
                                      </p:cBhvr>
                                      <p:tavLst>
                                        <p:tav tm="0">
                                          <p:val>
                                            <p:strVal val="1+#ppt_h/2"/>
                                          </p:val>
                                        </p:tav>
                                        <p:tav tm="100000">
                                          <p:val>
                                            <p:strVal val="#ppt_y"/>
                                          </p:val>
                                        </p:tav>
                                      </p:tavLst>
                                    </p:anim>
                                  </p:childTnLst>
                                </p:cTn>
                              </p:par>
                            </p:childTnLst>
                          </p:cTn>
                        </p:par>
                        <p:par>
                          <p:cTn id="39" fill="hold">
                            <p:stCondLst>
                              <p:cond delay="4000"/>
                            </p:stCondLst>
                            <p:childTnLst>
                              <p:par>
                                <p:cTn id="40" presetClass="entr" nodeType="afterEffect" presetSubtype="4" presetID="2" grpId="9" fill="hold">
                                  <p:stCondLst>
                                    <p:cond delay="0"/>
                                  </p:stCondLst>
                                  <p:iterate type="el" backwards="0">
                                    <p:tmAbs val="0"/>
                                  </p:iterate>
                                  <p:childTnLst>
                                    <p:set>
                                      <p:cBhvr>
                                        <p:cTn id="41" fill="hold"/>
                                        <p:tgtEl>
                                          <p:spTgt spid="408"/>
                                        </p:tgtEl>
                                        <p:attrNameLst>
                                          <p:attrName>style.visibility</p:attrName>
                                        </p:attrNameLst>
                                      </p:cBhvr>
                                      <p:to>
                                        <p:strVal val="visible"/>
                                      </p:to>
                                    </p:set>
                                    <p:anim calcmode="lin" valueType="num">
                                      <p:cBhvr>
                                        <p:cTn id="42" dur="500" fill="hold"/>
                                        <p:tgtEl>
                                          <p:spTgt spid="408"/>
                                        </p:tgtEl>
                                        <p:attrNameLst>
                                          <p:attrName>ppt_x</p:attrName>
                                        </p:attrNameLst>
                                      </p:cBhvr>
                                      <p:tavLst>
                                        <p:tav tm="0">
                                          <p:val>
                                            <p:strVal val="#ppt_x"/>
                                          </p:val>
                                        </p:tav>
                                        <p:tav tm="100000">
                                          <p:val>
                                            <p:strVal val="#ppt_x"/>
                                          </p:val>
                                        </p:tav>
                                      </p:tavLst>
                                    </p:anim>
                                    <p:anim calcmode="lin" valueType="num">
                                      <p:cBhvr>
                                        <p:cTn id="43" dur="500" fill="hold"/>
                                        <p:tgtEl>
                                          <p:spTgt spid="408"/>
                                        </p:tgtEl>
                                        <p:attrNameLst>
                                          <p:attrName>ppt_y</p:attrName>
                                        </p:attrNameLst>
                                      </p:cBhvr>
                                      <p:tavLst>
                                        <p:tav tm="0">
                                          <p:val>
                                            <p:strVal val="1+#ppt_h/2"/>
                                          </p:val>
                                        </p:tav>
                                        <p:tav tm="100000">
                                          <p:val>
                                            <p:strVal val="#ppt_y"/>
                                          </p:val>
                                        </p:tav>
                                      </p:tavLst>
                                    </p:anim>
                                  </p:childTnLst>
                                </p:cTn>
                              </p:par>
                            </p:childTnLst>
                          </p:cTn>
                        </p:par>
                        <p:par>
                          <p:cTn id="44" fill="hold">
                            <p:stCondLst>
                              <p:cond delay="4500"/>
                            </p:stCondLst>
                            <p:childTnLst>
                              <p:par>
                                <p:cTn id="45" presetClass="entr" nodeType="afterEffect" presetSubtype="4" presetID="2" grpId="10" fill="hold">
                                  <p:stCondLst>
                                    <p:cond delay="0"/>
                                  </p:stCondLst>
                                  <p:iterate type="el" backwards="0">
                                    <p:tmAbs val="0"/>
                                  </p:iterate>
                                  <p:childTnLst>
                                    <p:set>
                                      <p:cBhvr>
                                        <p:cTn id="46" fill="hold"/>
                                        <p:tgtEl>
                                          <p:spTgt spid="409"/>
                                        </p:tgtEl>
                                        <p:attrNameLst>
                                          <p:attrName>style.visibility</p:attrName>
                                        </p:attrNameLst>
                                      </p:cBhvr>
                                      <p:to>
                                        <p:strVal val="visible"/>
                                      </p:to>
                                    </p:set>
                                    <p:anim calcmode="lin" valueType="num">
                                      <p:cBhvr>
                                        <p:cTn id="47" dur="500" fill="hold"/>
                                        <p:tgtEl>
                                          <p:spTgt spid="409"/>
                                        </p:tgtEl>
                                        <p:attrNameLst>
                                          <p:attrName>ppt_x</p:attrName>
                                        </p:attrNameLst>
                                      </p:cBhvr>
                                      <p:tavLst>
                                        <p:tav tm="0">
                                          <p:val>
                                            <p:strVal val="#ppt_x"/>
                                          </p:val>
                                        </p:tav>
                                        <p:tav tm="100000">
                                          <p:val>
                                            <p:strVal val="#ppt_x"/>
                                          </p:val>
                                        </p:tav>
                                      </p:tavLst>
                                    </p:anim>
                                    <p:anim calcmode="lin" valueType="num">
                                      <p:cBhvr>
                                        <p:cTn id="48" dur="500" fill="hold"/>
                                        <p:tgtEl>
                                          <p:spTgt spid="4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02" grpId="2"/>
      <p:bldP build="whole" bldLvl="1" animBg="1" rev="0" advAuto="0" spid="408" grpId="9"/>
      <p:bldP build="whole" bldLvl="1" animBg="1" rev="0" advAuto="0" spid="415" grpId="4"/>
      <p:bldP build="whole" bldLvl="1" animBg="1" rev="0" advAuto="0" spid="405" grpId="3"/>
      <p:bldP build="whole" bldLvl="1" animBg="1" rev="0" advAuto="0" spid="406" grpId="7"/>
      <p:bldP build="whole" bldLvl="1" animBg="1" rev="0" advAuto="0" spid="409" grpId="10"/>
      <p:bldP build="whole" bldLvl="1" animBg="1" rev="0" advAuto="0" spid="412" grpId="6"/>
      <p:bldP build="whole" bldLvl="1" animBg="1" rev="0" advAuto="0" spid="407" grpId="8"/>
      <p:bldP build="whole" bldLvl="1" animBg="1" rev="0" advAuto="0" spid="401" grpId="1"/>
      <p:bldP build="whole" bldLvl="1" animBg="1" rev="0" advAuto="0" spid="418" grpId="5"/>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24" name="组合 3"/>
          <p:cNvGrpSpPr/>
          <p:nvPr/>
        </p:nvGrpSpPr>
        <p:grpSpPr>
          <a:xfrm>
            <a:off x="708659" y="754380"/>
            <a:ext cx="1212854" cy="1212853"/>
            <a:chOff x="0" y="0"/>
            <a:chExt cx="1212852" cy="1212852"/>
          </a:xfrm>
        </p:grpSpPr>
        <p:sp>
          <p:nvSpPr>
            <p:cNvPr id="420" name="椭圆 1"/>
            <p:cNvSpPr/>
            <p:nvPr/>
          </p:nvSpPr>
          <p:spPr>
            <a:xfrm>
              <a:off x="-1" y="-1"/>
              <a:ext cx="1212854" cy="1212854"/>
            </a:xfrm>
            <a:prstGeom prst="ellipse">
              <a:avLst/>
            </a:prstGeom>
            <a:solidFill>
              <a:srgbClr val="6AE7FF">
                <a:alpha val="30000"/>
              </a:srgbClr>
            </a:soli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Calibri"/>
                  <a:ea typeface="Calibri"/>
                  <a:cs typeface="Calibri"/>
                  <a:sym typeface="Calibri"/>
                </a:defRPr>
              </a:pPr>
            </a:p>
          </p:txBody>
        </p:sp>
        <p:grpSp>
          <p:nvGrpSpPr>
            <p:cNvPr id="423" name="椭圆 2"/>
            <p:cNvGrpSpPr/>
            <p:nvPr/>
          </p:nvGrpSpPr>
          <p:grpSpPr>
            <a:xfrm>
              <a:off x="155817" y="147211"/>
              <a:ext cx="900165" cy="919481"/>
              <a:chOff x="0" y="0"/>
              <a:chExt cx="900164" cy="919480"/>
            </a:xfrm>
          </p:grpSpPr>
          <p:sp>
            <p:nvSpPr>
              <p:cNvPr id="421" name="圆形"/>
              <p:cNvSpPr/>
              <p:nvPr/>
            </p:nvSpPr>
            <p:spPr>
              <a:xfrm>
                <a:off x="0" y="9658"/>
                <a:ext cx="900165" cy="900166"/>
              </a:xfrm>
              <a:prstGeom prst="ellipse">
                <a:avLst/>
              </a:prstGeom>
              <a:solidFill>
                <a:srgbClr val="6AE7FF"/>
              </a:soli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Calibri"/>
                    <a:ea typeface="Calibri"/>
                    <a:cs typeface="Calibri"/>
                    <a:sym typeface="Calibri"/>
                  </a:defRPr>
                </a:pPr>
              </a:p>
            </p:txBody>
          </p:sp>
          <p:sp>
            <p:nvSpPr>
              <p:cNvPr id="422" name="2"/>
              <p:cNvSpPr txBox="1"/>
              <p:nvPr/>
            </p:nvSpPr>
            <p:spPr>
              <a:xfrm>
                <a:off x="223266" y="0"/>
                <a:ext cx="453630" cy="9194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defTabSz="1828800">
                  <a:defRPr b="1" sz="4800">
                    <a:solidFill>
                      <a:srgbClr val="FFFFFF"/>
                    </a:solidFill>
                    <a:latin typeface="微软雅黑"/>
                    <a:ea typeface="微软雅黑"/>
                    <a:cs typeface="微软雅黑"/>
                    <a:sym typeface="微软雅黑"/>
                  </a:defRPr>
                </a:lvl1pPr>
              </a:lstStyle>
              <a:p>
                <a:pPr/>
                <a:r>
                  <a:t>2</a:t>
                </a:r>
              </a:p>
            </p:txBody>
          </p:sp>
        </p:grpSp>
      </p:grpSp>
      <p:sp>
        <p:nvSpPr>
          <p:cNvPr id="425" name="文本框 263"/>
          <p:cNvSpPr txBox="1"/>
          <p:nvPr/>
        </p:nvSpPr>
        <p:spPr>
          <a:xfrm>
            <a:off x="2012950" y="962660"/>
            <a:ext cx="10288270" cy="13766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l" defTabSz="1828800">
              <a:defRPr b="1" sz="4000">
                <a:solidFill>
                  <a:srgbClr val="10FBFE"/>
                </a:solidFill>
                <a:latin typeface="微软雅黑"/>
                <a:ea typeface="微软雅黑"/>
                <a:cs typeface="微软雅黑"/>
                <a:sym typeface="微软雅黑"/>
              </a:defRPr>
            </a:pPr>
            <a:r>
              <a:t>量子计算云平台发展 </a:t>
            </a:r>
            <a:r>
              <a:t>/ </a:t>
            </a:r>
            <a:endParaRPr b="0" sz="3200"/>
          </a:p>
          <a:p>
            <a:pPr algn="l" defTabSz="1828800">
              <a:defRPr b="1" sz="4000">
                <a:solidFill>
                  <a:srgbClr val="10FBFE"/>
                </a:solidFill>
                <a:latin typeface="微软雅黑"/>
                <a:ea typeface="微软雅黑"/>
                <a:cs typeface="微软雅黑"/>
                <a:sym typeface="微软雅黑"/>
              </a:defRPr>
            </a:pPr>
            <a:r>
              <a:rPr b="0" sz="3200"/>
              <a:t>Development of </a:t>
            </a:r>
            <a:r>
              <a:rPr b="0" sz="3200"/>
              <a:t>Quantum Computing Cloud Platfor</a:t>
            </a:r>
            <a:r>
              <a:rPr b="0" sz="3200"/>
              <a:t>m</a:t>
            </a:r>
          </a:p>
        </p:txBody>
      </p:sp>
      <p:sp>
        <p:nvSpPr>
          <p:cNvPr id="426" name="直接连接符 33"/>
          <p:cNvSpPr/>
          <p:nvPr/>
        </p:nvSpPr>
        <p:spPr>
          <a:xfrm flipH="1">
            <a:off x="11966575" y="3985896"/>
            <a:ext cx="1" cy="7226301"/>
          </a:xfrm>
          <a:prstGeom prst="line">
            <a:avLst/>
          </a:prstGeom>
          <a:ln w="12700">
            <a:solidFill>
              <a:srgbClr val="6AE7FF"/>
            </a:solidFill>
            <a:miter/>
          </a:ln>
        </p:spPr>
        <p:txBody>
          <a:bodyPr tIns="91439" bIns="91439"/>
          <a:lstStyle/>
          <a:p>
            <a:pPr algn="l" defTabSz="1828800">
              <a:defRPr sz="3600">
                <a:solidFill>
                  <a:srgbClr val="000000"/>
                </a:solidFill>
                <a:latin typeface="Calibri"/>
                <a:ea typeface="Calibri"/>
                <a:cs typeface="Calibri"/>
                <a:sym typeface="Calibri"/>
              </a:defRPr>
            </a:pPr>
          </a:p>
        </p:txBody>
      </p:sp>
      <p:sp>
        <p:nvSpPr>
          <p:cNvPr id="427" name="矩形 34"/>
          <p:cNvSpPr txBox="1"/>
          <p:nvPr/>
        </p:nvSpPr>
        <p:spPr>
          <a:xfrm>
            <a:off x="12578715" y="4167506"/>
            <a:ext cx="6756096" cy="8178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3600">
                <a:solidFill>
                  <a:srgbClr val="10FBFE"/>
                </a:solidFill>
                <a:latin typeface="微软雅黑"/>
                <a:ea typeface="微软雅黑"/>
                <a:cs typeface="微软雅黑"/>
                <a:sym typeface="微软雅黑"/>
              </a:defRPr>
            </a:lvl1pPr>
          </a:lstStyle>
          <a:p>
            <a:pPr/>
            <a:r>
              <a:t>量子计算云平台通用体系架构</a:t>
            </a:r>
          </a:p>
        </p:txBody>
      </p:sp>
      <p:sp>
        <p:nvSpPr>
          <p:cNvPr id="428" name="矩形 36"/>
          <p:cNvSpPr txBox="1"/>
          <p:nvPr/>
        </p:nvSpPr>
        <p:spPr>
          <a:xfrm>
            <a:off x="12579350" y="6131601"/>
            <a:ext cx="10046966" cy="474853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l" defTabSz="1828800">
              <a:lnSpc>
                <a:spcPct val="150000"/>
              </a:lnSpc>
              <a:defRPr sz="1800">
                <a:solidFill>
                  <a:srgbClr val="10FBFE"/>
                </a:solidFill>
                <a:latin typeface="微软雅黑"/>
                <a:ea typeface="微软雅黑"/>
                <a:cs typeface="微软雅黑"/>
                <a:sym typeface="微软雅黑"/>
              </a:defRPr>
            </a:pPr>
            <a:r>
              <a:t>量子计算云平台的通用体系架构主要包括计算引擎层、基础开发层、通用开发层、应用组件层和应用服务层。</a:t>
            </a:r>
          </a:p>
          <a:p>
            <a:pPr algn="l" defTabSz="1828800">
              <a:lnSpc>
                <a:spcPct val="150000"/>
              </a:lnSpc>
              <a:defRPr sz="1800">
                <a:solidFill>
                  <a:srgbClr val="10FBFE"/>
                </a:solidFill>
                <a:latin typeface="微软雅黑"/>
                <a:ea typeface="微软雅黑"/>
                <a:cs typeface="微软雅黑"/>
                <a:sym typeface="微软雅黑"/>
              </a:defRPr>
            </a:pPr>
            <a:r>
              <a:t>云平台构件按服务模式主要分为三种：</a:t>
            </a:r>
          </a:p>
          <a:p>
            <a:pPr algn="l" defTabSz="1828800">
              <a:lnSpc>
                <a:spcPct val="150000"/>
              </a:lnSpc>
              <a:defRPr sz="1800">
                <a:solidFill>
                  <a:srgbClr val="10FBFE"/>
                </a:solidFill>
                <a:latin typeface="微软雅黑"/>
                <a:ea typeface="微软雅黑"/>
                <a:cs typeface="微软雅黑"/>
                <a:sym typeface="微软雅黑"/>
              </a:defRPr>
            </a:pPr>
            <a:r>
              <a:t>一是量子基础设施服务(q-IaaS)，即提供量子计算云服务器、量子模拟器和真实量子处理器等计算及存储类基础资源；</a:t>
            </a:r>
          </a:p>
          <a:p>
            <a:pPr algn="l" defTabSz="1828800">
              <a:lnSpc>
                <a:spcPct val="150000"/>
              </a:lnSpc>
              <a:defRPr sz="1800">
                <a:solidFill>
                  <a:srgbClr val="10FBFE"/>
                </a:solidFill>
                <a:latin typeface="微软雅黑"/>
                <a:ea typeface="微软雅黑"/>
                <a:cs typeface="微软雅黑"/>
                <a:sym typeface="微软雅黑"/>
              </a:defRPr>
            </a:pPr>
            <a:r>
              <a:t>二是量子计算平台服务(q-PaaS)，即提供量子计算和量子机器学习算法的软件开发平台，包括量子门电路、量子汇编、量子开发套件、量子算法库、量子加速引擎等；</a:t>
            </a:r>
          </a:p>
          <a:p>
            <a:pPr algn="l" defTabSz="1828800">
              <a:lnSpc>
                <a:spcPct val="150000"/>
              </a:lnSpc>
              <a:defRPr sz="1800">
                <a:solidFill>
                  <a:srgbClr val="10FBFE"/>
                </a:solidFill>
                <a:latin typeface="微软雅黑"/>
                <a:ea typeface="微软雅黑"/>
                <a:cs typeface="微软雅黑"/>
                <a:sym typeface="微软雅黑"/>
              </a:defRPr>
            </a:pPr>
            <a:r>
              <a:t>三是量子应用软件服务(q-SaaS)，即根据具体行业的应用场景和需求设计量子机器学习算法，提供量子加速版本的AI应用服务，如生物制药、分子化学和交通治理等</a:t>
            </a:r>
          </a:p>
        </p:txBody>
      </p:sp>
      <p:sp>
        <p:nvSpPr>
          <p:cNvPr id="429" name="矩形 37"/>
          <p:cNvSpPr txBox="1"/>
          <p:nvPr/>
        </p:nvSpPr>
        <p:spPr>
          <a:xfrm>
            <a:off x="12579350" y="4904740"/>
            <a:ext cx="9917430" cy="5511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lnSpc>
                <a:spcPct val="150000"/>
              </a:lnSpc>
              <a:defRPr>
                <a:solidFill>
                  <a:srgbClr val="10FBFE"/>
                </a:solidFill>
                <a:latin typeface="微软雅黑"/>
                <a:ea typeface="微软雅黑"/>
                <a:cs typeface="微软雅黑"/>
                <a:sym typeface="微软雅黑"/>
              </a:defRPr>
            </a:lvl1pPr>
          </a:lstStyle>
          <a:p>
            <a:pPr/>
            <a:r>
              <a:t>General architecture of quantum computing cloud platform</a:t>
            </a:r>
          </a:p>
        </p:txBody>
      </p:sp>
      <p:sp>
        <p:nvSpPr>
          <p:cNvPr id="430" name="直接连接符 40"/>
          <p:cNvSpPr/>
          <p:nvPr/>
        </p:nvSpPr>
        <p:spPr>
          <a:xfrm>
            <a:off x="12487909" y="5722117"/>
            <a:ext cx="9969501" cy="1"/>
          </a:xfrm>
          <a:prstGeom prst="line">
            <a:avLst/>
          </a:prstGeom>
          <a:ln w="12700">
            <a:solidFill>
              <a:srgbClr val="6AE7FF"/>
            </a:solidFill>
            <a:miter/>
          </a:ln>
        </p:spPr>
        <p:txBody>
          <a:bodyPr tIns="91439" bIns="91439"/>
          <a:lstStyle/>
          <a:p>
            <a:pPr algn="l" defTabSz="1828800">
              <a:defRPr sz="3600">
                <a:solidFill>
                  <a:srgbClr val="000000"/>
                </a:solidFill>
                <a:latin typeface="Calibri"/>
                <a:ea typeface="Calibri"/>
                <a:cs typeface="Calibri"/>
                <a:sym typeface="Calibri"/>
              </a:defRPr>
            </a:pPr>
          </a:p>
        </p:txBody>
      </p:sp>
      <p:sp>
        <p:nvSpPr>
          <p:cNvPr id="431" name="椭圆 4"/>
          <p:cNvSpPr/>
          <p:nvPr/>
        </p:nvSpPr>
        <p:spPr>
          <a:xfrm>
            <a:off x="11590019" y="6128386"/>
            <a:ext cx="755653" cy="755653"/>
          </a:xfrm>
          <a:prstGeom prst="ellipse">
            <a:avLst/>
          </a:prstGeom>
          <a:solidFill>
            <a:srgbClr val="6AE7FF"/>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pic>
        <p:nvPicPr>
          <p:cNvPr id="432" name="截屏2021-12-23 17.01.54.png" descr="截屏2021-12-23 17.01.54.png"/>
          <p:cNvPicPr>
            <a:picLocks noChangeAspect="1"/>
          </p:cNvPicPr>
          <p:nvPr/>
        </p:nvPicPr>
        <p:blipFill>
          <a:blip r:embed="rId2">
            <a:extLst/>
          </a:blip>
          <a:stretch>
            <a:fillRect/>
          </a:stretch>
        </p:blipFill>
        <p:spPr>
          <a:xfrm>
            <a:off x="2675410" y="4880741"/>
            <a:ext cx="8159809" cy="395451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0" advTm="0" p14:dur="1000">
        <p:pull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424"/>
                                        </p:tgtEl>
                                        <p:attrNameLst>
                                          <p:attrName>style.visibility</p:attrName>
                                        </p:attrNameLst>
                                      </p:cBhvr>
                                      <p:to>
                                        <p:strVal val="visible"/>
                                      </p:to>
                                    </p:set>
                                    <p:anim calcmode="lin" valueType="num">
                                      <p:cBhvr>
                                        <p:cTn id="7" dur="500" fill="hold"/>
                                        <p:tgtEl>
                                          <p:spTgt spid="424"/>
                                        </p:tgtEl>
                                        <p:attrNameLst>
                                          <p:attrName>ppt_w</p:attrName>
                                        </p:attrNameLst>
                                      </p:cBhvr>
                                      <p:tavLst>
                                        <p:tav tm="0">
                                          <p:val>
                                            <p:fltVal val="0"/>
                                          </p:val>
                                        </p:tav>
                                        <p:tav tm="100000">
                                          <p:val>
                                            <p:strVal val="#ppt_w"/>
                                          </p:val>
                                        </p:tav>
                                      </p:tavLst>
                                    </p:anim>
                                    <p:anim calcmode="lin" valueType="num">
                                      <p:cBhvr>
                                        <p:cTn id="8" dur="500" fill="hold"/>
                                        <p:tgtEl>
                                          <p:spTgt spid="42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8" presetID="22" grpId="2" fill="hold">
                                  <p:stCondLst>
                                    <p:cond delay="0"/>
                                  </p:stCondLst>
                                  <p:iterate type="el" backwards="0">
                                    <p:tmAbs val="0"/>
                                  </p:iterate>
                                  <p:childTnLst>
                                    <p:set>
                                      <p:cBhvr>
                                        <p:cTn id="11" fill="hold"/>
                                        <p:tgtEl>
                                          <p:spTgt spid="425"/>
                                        </p:tgtEl>
                                        <p:attrNameLst>
                                          <p:attrName>style.visibility</p:attrName>
                                        </p:attrNameLst>
                                      </p:cBhvr>
                                      <p:to>
                                        <p:strVal val="visible"/>
                                      </p:to>
                                    </p:set>
                                    <p:animEffect filter="wipe(left)" transition="in">
                                      <p:cBhvr>
                                        <p:cTn id="12" dur="500"/>
                                        <p:tgtEl>
                                          <p:spTgt spid="425"/>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6" presetID="18" grpId="3" fill="hold">
                                  <p:stCondLst>
                                    <p:cond delay="0"/>
                                  </p:stCondLst>
                                  <p:iterate type="el" backwards="0">
                                    <p:tmAbs val="0"/>
                                  </p:iterate>
                                  <p:childTnLst>
                                    <p:set>
                                      <p:cBhvr>
                                        <p:cTn id="16" fill="hold"/>
                                        <p:tgtEl>
                                          <p:spTgt spid="432"/>
                                        </p:tgtEl>
                                        <p:attrNameLst>
                                          <p:attrName>style.visibility</p:attrName>
                                        </p:attrNameLst>
                                      </p:cBhvr>
                                      <p:to>
                                        <p:strVal val="visible"/>
                                      </p:to>
                                    </p:set>
                                    <p:animEffect filter="strips(downRight)" transition="in">
                                      <p:cBhvr>
                                        <p:cTn id="17" dur="500"/>
                                        <p:tgtEl>
                                          <p:spTgt spid="432"/>
                                        </p:tgtEl>
                                      </p:cBhvr>
                                    </p:animEffect>
                                  </p:childTnLst>
                                </p:cTn>
                              </p:par>
                            </p:childTnLst>
                          </p:cTn>
                        </p:par>
                        <p:par>
                          <p:cTn id="18" fill="hold">
                            <p:stCondLst>
                              <p:cond delay="500"/>
                            </p:stCondLst>
                            <p:childTnLst>
                              <p:par>
                                <p:cTn id="19" presetClass="entr" nodeType="afterEffect" presetSubtype="1" presetID="22" grpId="4" fill="hold">
                                  <p:stCondLst>
                                    <p:cond delay="0"/>
                                  </p:stCondLst>
                                  <p:iterate type="el" backwards="0">
                                    <p:tmAbs val="0"/>
                                  </p:iterate>
                                  <p:childTnLst>
                                    <p:set>
                                      <p:cBhvr>
                                        <p:cTn id="20" fill="hold"/>
                                        <p:tgtEl>
                                          <p:spTgt spid="426"/>
                                        </p:tgtEl>
                                        <p:attrNameLst>
                                          <p:attrName>style.visibility</p:attrName>
                                        </p:attrNameLst>
                                      </p:cBhvr>
                                      <p:to>
                                        <p:strVal val="visible"/>
                                      </p:to>
                                    </p:set>
                                    <p:animEffect filter="wipe(up)" transition="in">
                                      <p:cBhvr>
                                        <p:cTn id="21" dur="500"/>
                                        <p:tgtEl>
                                          <p:spTgt spid="426"/>
                                        </p:tgtEl>
                                      </p:cBhvr>
                                    </p:animEffect>
                                  </p:childTnLst>
                                </p:cTn>
                              </p:par>
                            </p:childTnLst>
                          </p:cTn>
                        </p:par>
                        <p:par>
                          <p:cTn id="22" fill="hold">
                            <p:stCondLst>
                              <p:cond delay="1000"/>
                            </p:stCondLst>
                            <p:childTnLst>
                              <p:par>
                                <p:cTn id="23" presetClass="entr" nodeType="afterEffect" presetSubtype="8" presetID="22" grpId="5" fill="hold">
                                  <p:stCondLst>
                                    <p:cond delay="0"/>
                                  </p:stCondLst>
                                  <p:iterate type="el" backwards="0">
                                    <p:tmAbs val="0"/>
                                  </p:iterate>
                                  <p:childTnLst>
                                    <p:set>
                                      <p:cBhvr>
                                        <p:cTn id="24" fill="hold"/>
                                        <p:tgtEl>
                                          <p:spTgt spid="430"/>
                                        </p:tgtEl>
                                        <p:attrNameLst>
                                          <p:attrName>style.visibility</p:attrName>
                                        </p:attrNameLst>
                                      </p:cBhvr>
                                      <p:to>
                                        <p:strVal val="visible"/>
                                      </p:to>
                                    </p:set>
                                    <p:animEffect filter="wipe(left)" transition="in">
                                      <p:cBhvr>
                                        <p:cTn id="25" dur="500"/>
                                        <p:tgtEl>
                                          <p:spTgt spid="430"/>
                                        </p:tgtEl>
                                      </p:cBhvr>
                                    </p:animEffect>
                                  </p:childTnLst>
                                </p:cTn>
                              </p:par>
                            </p:childTnLst>
                          </p:cTn>
                        </p:par>
                        <p:par>
                          <p:cTn id="26" fill="hold">
                            <p:stCondLst>
                              <p:cond delay="1500"/>
                            </p:stCondLst>
                            <p:childTnLst>
                              <p:par>
                                <p:cTn id="27" presetClass="entr" nodeType="afterEffect" presetSubtype="16" presetID="23" grpId="6" fill="hold">
                                  <p:stCondLst>
                                    <p:cond delay="0"/>
                                  </p:stCondLst>
                                  <p:iterate type="el" backwards="0">
                                    <p:tmAbs val="0"/>
                                  </p:iterate>
                                  <p:childTnLst>
                                    <p:set>
                                      <p:cBhvr>
                                        <p:cTn id="28" fill="hold"/>
                                        <p:tgtEl>
                                          <p:spTgt spid="431"/>
                                        </p:tgtEl>
                                        <p:attrNameLst>
                                          <p:attrName>style.visibility</p:attrName>
                                        </p:attrNameLst>
                                      </p:cBhvr>
                                      <p:to>
                                        <p:strVal val="visible"/>
                                      </p:to>
                                    </p:set>
                                    <p:anim calcmode="lin" valueType="num">
                                      <p:cBhvr>
                                        <p:cTn id="29" dur="500" fill="hold"/>
                                        <p:tgtEl>
                                          <p:spTgt spid="431"/>
                                        </p:tgtEl>
                                        <p:attrNameLst>
                                          <p:attrName>ppt_w</p:attrName>
                                        </p:attrNameLst>
                                      </p:cBhvr>
                                      <p:tavLst>
                                        <p:tav tm="0">
                                          <p:val>
                                            <p:fltVal val="0"/>
                                          </p:val>
                                        </p:tav>
                                        <p:tav tm="100000">
                                          <p:val>
                                            <p:strVal val="#ppt_w"/>
                                          </p:val>
                                        </p:tav>
                                      </p:tavLst>
                                    </p:anim>
                                    <p:anim calcmode="lin" valueType="num">
                                      <p:cBhvr>
                                        <p:cTn id="30" dur="500" fill="hold"/>
                                        <p:tgtEl>
                                          <p:spTgt spid="431"/>
                                        </p:tgtEl>
                                        <p:attrNameLst>
                                          <p:attrName>ppt_h</p:attrName>
                                        </p:attrNameLst>
                                      </p:cBhvr>
                                      <p:tavLst>
                                        <p:tav tm="0">
                                          <p:val>
                                            <p:fltVal val="0"/>
                                          </p:val>
                                        </p:tav>
                                        <p:tav tm="100000">
                                          <p:val>
                                            <p:strVal val="#ppt_h"/>
                                          </p:val>
                                        </p:tav>
                                      </p:tavLst>
                                    </p:anim>
                                  </p:childTnLst>
                                </p:cTn>
                              </p:par>
                            </p:childTnLst>
                          </p:cTn>
                        </p:par>
                        <p:par>
                          <p:cTn id="31" fill="hold">
                            <p:stCondLst>
                              <p:cond delay="2000"/>
                            </p:stCondLst>
                            <p:childTnLst>
                              <p:par>
                                <p:cTn id="32" presetClass="entr" nodeType="afterEffect" presetSubtype="8" presetID="22" grpId="7" fill="hold">
                                  <p:stCondLst>
                                    <p:cond delay="0"/>
                                  </p:stCondLst>
                                  <p:iterate type="el" backwards="0">
                                    <p:tmAbs val="0"/>
                                  </p:iterate>
                                  <p:childTnLst>
                                    <p:set>
                                      <p:cBhvr>
                                        <p:cTn id="33" fill="hold"/>
                                        <p:tgtEl>
                                          <p:spTgt spid="427"/>
                                        </p:tgtEl>
                                        <p:attrNameLst>
                                          <p:attrName>style.visibility</p:attrName>
                                        </p:attrNameLst>
                                      </p:cBhvr>
                                      <p:to>
                                        <p:strVal val="visible"/>
                                      </p:to>
                                    </p:set>
                                    <p:animEffect filter="wipe(left)" transition="in">
                                      <p:cBhvr>
                                        <p:cTn id="34" dur="500"/>
                                        <p:tgtEl>
                                          <p:spTgt spid="427"/>
                                        </p:tgtEl>
                                      </p:cBhvr>
                                    </p:animEffect>
                                  </p:childTnLst>
                                </p:cTn>
                              </p:par>
                            </p:childTnLst>
                          </p:cTn>
                        </p:par>
                        <p:par>
                          <p:cTn id="35" fill="hold">
                            <p:stCondLst>
                              <p:cond delay="2500"/>
                            </p:stCondLst>
                            <p:childTnLst>
                              <p:par>
                                <p:cTn id="36" presetClass="entr" nodeType="afterEffect" presetSubtype="8" presetID="22" grpId="8" fill="hold">
                                  <p:stCondLst>
                                    <p:cond delay="0"/>
                                  </p:stCondLst>
                                  <p:iterate type="el" backwards="0">
                                    <p:tmAbs val="0"/>
                                  </p:iterate>
                                  <p:childTnLst>
                                    <p:set>
                                      <p:cBhvr>
                                        <p:cTn id="37" fill="hold"/>
                                        <p:tgtEl>
                                          <p:spTgt spid="429"/>
                                        </p:tgtEl>
                                        <p:attrNameLst>
                                          <p:attrName>style.visibility</p:attrName>
                                        </p:attrNameLst>
                                      </p:cBhvr>
                                      <p:to>
                                        <p:strVal val="visible"/>
                                      </p:to>
                                    </p:set>
                                    <p:animEffect filter="wipe(left)" transition="in">
                                      <p:cBhvr>
                                        <p:cTn id="38" dur="500"/>
                                        <p:tgtEl>
                                          <p:spTgt spid="429"/>
                                        </p:tgtEl>
                                      </p:cBhvr>
                                    </p:animEffect>
                                  </p:childTnLst>
                                </p:cTn>
                              </p:par>
                            </p:childTnLst>
                          </p:cTn>
                        </p:par>
                        <p:par>
                          <p:cTn id="39" fill="hold">
                            <p:stCondLst>
                              <p:cond delay="3000"/>
                            </p:stCondLst>
                            <p:childTnLst>
                              <p:par>
                                <p:cTn id="40" presetClass="entr" nodeType="afterEffect" presetSubtype="4" presetID="2" grpId="9" fill="hold">
                                  <p:stCondLst>
                                    <p:cond delay="0"/>
                                  </p:stCondLst>
                                  <p:iterate type="el" backwards="0">
                                    <p:tmAbs val="0"/>
                                  </p:iterate>
                                  <p:childTnLst>
                                    <p:set>
                                      <p:cBhvr>
                                        <p:cTn id="41" fill="hold"/>
                                        <p:tgtEl>
                                          <p:spTgt spid="428"/>
                                        </p:tgtEl>
                                        <p:attrNameLst>
                                          <p:attrName>style.visibility</p:attrName>
                                        </p:attrNameLst>
                                      </p:cBhvr>
                                      <p:to>
                                        <p:strVal val="visible"/>
                                      </p:to>
                                    </p:set>
                                    <p:anim calcmode="lin" valueType="num">
                                      <p:cBhvr>
                                        <p:cTn id="42" dur="500" fill="hold"/>
                                        <p:tgtEl>
                                          <p:spTgt spid="428"/>
                                        </p:tgtEl>
                                        <p:attrNameLst>
                                          <p:attrName>ppt_x</p:attrName>
                                        </p:attrNameLst>
                                      </p:cBhvr>
                                      <p:tavLst>
                                        <p:tav tm="0">
                                          <p:val>
                                            <p:strVal val="#ppt_x"/>
                                          </p:val>
                                        </p:tav>
                                        <p:tav tm="100000">
                                          <p:val>
                                            <p:strVal val="#ppt_x"/>
                                          </p:val>
                                        </p:tav>
                                      </p:tavLst>
                                    </p:anim>
                                    <p:anim calcmode="lin" valueType="num">
                                      <p:cBhvr>
                                        <p:cTn id="43" dur="500" fill="hold"/>
                                        <p:tgtEl>
                                          <p:spTgt spid="4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24" grpId="1"/>
      <p:bldP build="whole" bldLvl="1" animBg="1" rev="0" advAuto="0" spid="425" grpId="2"/>
      <p:bldP build="whole" bldLvl="1" animBg="1" rev="0" advAuto="0" spid="432" grpId="3"/>
      <p:bldP build="whole" bldLvl="1" animBg="1" rev="0" advAuto="0" spid="430" grpId="5"/>
      <p:bldP build="whole" bldLvl="1" animBg="1" rev="0" advAuto="0" spid="427" grpId="7"/>
      <p:bldP build="whole" bldLvl="1" animBg="1" rev="0" advAuto="0" spid="426" grpId="4"/>
      <p:bldP build="whole" bldLvl="1" animBg="1" rev="0" advAuto="0" spid="431" grpId="6"/>
      <p:bldP build="whole" bldLvl="1" animBg="1" rev="0" advAuto="0" spid="428" grpId="9"/>
      <p:bldP build="whole" bldLvl="1" animBg="1" rev="0" advAuto="0" spid="429" grpId="8"/>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38" name="组合 3"/>
          <p:cNvGrpSpPr/>
          <p:nvPr/>
        </p:nvGrpSpPr>
        <p:grpSpPr>
          <a:xfrm>
            <a:off x="708659" y="754380"/>
            <a:ext cx="1212854" cy="1212853"/>
            <a:chOff x="0" y="0"/>
            <a:chExt cx="1212852" cy="1212852"/>
          </a:xfrm>
        </p:grpSpPr>
        <p:sp>
          <p:nvSpPr>
            <p:cNvPr id="434" name="椭圆 1"/>
            <p:cNvSpPr/>
            <p:nvPr/>
          </p:nvSpPr>
          <p:spPr>
            <a:xfrm>
              <a:off x="-1" y="-1"/>
              <a:ext cx="1212854" cy="1212854"/>
            </a:xfrm>
            <a:prstGeom prst="ellipse">
              <a:avLst/>
            </a:prstGeom>
            <a:solidFill>
              <a:srgbClr val="6AE7FF">
                <a:alpha val="30000"/>
              </a:srgbClr>
            </a:soli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Calibri"/>
                  <a:ea typeface="Calibri"/>
                  <a:cs typeface="Calibri"/>
                  <a:sym typeface="Calibri"/>
                </a:defRPr>
              </a:pPr>
            </a:p>
          </p:txBody>
        </p:sp>
        <p:grpSp>
          <p:nvGrpSpPr>
            <p:cNvPr id="437" name="椭圆 2"/>
            <p:cNvGrpSpPr/>
            <p:nvPr/>
          </p:nvGrpSpPr>
          <p:grpSpPr>
            <a:xfrm>
              <a:off x="155817" y="147211"/>
              <a:ext cx="900165" cy="919481"/>
              <a:chOff x="0" y="0"/>
              <a:chExt cx="900164" cy="919480"/>
            </a:xfrm>
          </p:grpSpPr>
          <p:sp>
            <p:nvSpPr>
              <p:cNvPr id="435" name="圆形"/>
              <p:cNvSpPr/>
              <p:nvPr/>
            </p:nvSpPr>
            <p:spPr>
              <a:xfrm>
                <a:off x="0" y="9658"/>
                <a:ext cx="900165" cy="900166"/>
              </a:xfrm>
              <a:prstGeom prst="ellipse">
                <a:avLst/>
              </a:prstGeom>
              <a:solidFill>
                <a:srgbClr val="6AE7FF"/>
              </a:soli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Calibri"/>
                    <a:ea typeface="Calibri"/>
                    <a:cs typeface="Calibri"/>
                    <a:sym typeface="Calibri"/>
                  </a:defRPr>
                </a:pPr>
              </a:p>
            </p:txBody>
          </p:sp>
          <p:sp>
            <p:nvSpPr>
              <p:cNvPr id="436" name="2"/>
              <p:cNvSpPr txBox="1"/>
              <p:nvPr/>
            </p:nvSpPr>
            <p:spPr>
              <a:xfrm>
                <a:off x="223266" y="0"/>
                <a:ext cx="453630" cy="9194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defTabSz="1828800">
                  <a:defRPr b="1" sz="4800">
                    <a:solidFill>
                      <a:srgbClr val="FFFFFF"/>
                    </a:solidFill>
                    <a:latin typeface="微软雅黑"/>
                    <a:ea typeface="微软雅黑"/>
                    <a:cs typeface="微软雅黑"/>
                    <a:sym typeface="微软雅黑"/>
                  </a:defRPr>
                </a:lvl1pPr>
              </a:lstStyle>
              <a:p>
                <a:pPr/>
                <a:r>
                  <a:t>2</a:t>
                </a:r>
              </a:p>
            </p:txBody>
          </p:sp>
        </p:grpSp>
      </p:grpSp>
      <p:sp>
        <p:nvSpPr>
          <p:cNvPr id="439" name="文本框 263"/>
          <p:cNvSpPr txBox="1"/>
          <p:nvPr/>
        </p:nvSpPr>
        <p:spPr>
          <a:xfrm>
            <a:off x="2012950" y="962660"/>
            <a:ext cx="19422682" cy="13766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l" defTabSz="1828800">
              <a:defRPr b="1" sz="4000">
                <a:solidFill>
                  <a:srgbClr val="10FBFE"/>
                </a:solidFill>
                <a:latin typeface="微软雅黑"/>
                <a:ea typeface="微软雅黑"/>
                <a:cs typeface="微软雅黑"/>
                <a:sym typeface="微软雅黑"/>
              </a:defRPr>
            </a:pPr>
            <a:r>
              <a:t>典型的量子计算研究与应用发展模式 </a:t>
            </a:r>
            <a:r>
              <a:t>/ </a:t>
            </a:r>
          </a:p>
          <a:p>
            <a:pPr algn="l" defTabSz="1828800">
              <a:defRPr b="1" sz="4000">
                <a:solidFill>
                  <a:srgbClr val="10FBFE"/>
                </a:solidFill>
                <a:latin typeface="微软雅黑"/>
                <a:ea typeface="微软雅黑"/>
                <a:cs typeface="微软雅黑"/>
                <a:sym typeface="微软雅黑"/>
              </a:defRPr>
            </a:pPr>
            <a:r>
              <a:rPr b="0" sz="3200"/>
              <a:t>T</a:t>
            </a:r>
            <a:r>
              <a:rPr b="0" sz="3200"/>
              <a:t>ypical</a:t>
            </a:r>
            <a:r>
              <a:rPr b="0" sz="3200"/>
              <a:t> Quantum Computing Research and Application Development Model</a:t>
            </a:r>
          </a:p>
        </p:txBody>
      </p:sp>
      <p:grpSp>
        <p:nvGrpSpPr>
          <p:cNvPr id="443" name="组合 19"/>
          <p:cNvGrpSpPr/>
          <p:nvPr/>
        </p:nvGrpSpPr>
        <p:grpSpPr>
          <a:xfrm>
            <a:off x="16391211" y="3749133"/>
            <a:ext cx="6035581" cy="2506889"/>
            <a:chOff x="0" y="0"/>
            <a:chExt cx="6035580" cy="2506887"/>
          </a:xfrm>
        </p:grpSpPr>
        <p:sp>
          <p:nvSpPr>
            <p:cNvPr id="440" name="矩形 20"/>
            <p:cNvSpPr/>
            <p:nvPr/>
          </p:nvSpPr>
          <p:spPr>
            <a:xfrm>
              <a:off x="1" y="705248"/>
              <a:ext cx="603558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1828800">
                <a:lnSpc>
                  <a:spcPct val="150000"/>
                </a:lnSpc>
                <a:defRPr>
                  <a:solidFill>
                    <a:srgbClr val="10FBFE"/>
                  </a:solidFill>
                  <a:latin typeface="微软雅黑"/>
                  <a:ea typeface="微软雅黑"/>
                  <a:cs typeface="微软雅黑"/>
                  <a:sym typeface="微软雅黑"/>
                </a:defRPr>
              </a:pPr>
            </a:p>
          </p:txBody>
        </p:sp>
        <p:pic>
          <p:nvPicPr>
            <p:cNvPr id="441" name="截屏2021-12-23 17.46.49.png" descr="截屏2021-12-23 17.46.49.png"/>
            <p:cNvPicPr>
              <a:picLocks noChangeAspect="0"/>
            </p:cNvPicPr>
            <p:nvPr/>
          </p:nvPicPr>
          <p:blipFill>
            <a:blip r:embed="rId2">
              <a:extLst/>
            </a:blip>
            <a:stretch>
              <a:fillRect/>
            </a:stretch>
          </p:blipFill>
          <p:spPr>
            <a:xfrm>
              <a:off x="1" y="705248"/>
              <a:ext cx="3079487" cy="1801640"/>
            </a:xfrm>
            <a:prstGeom prst="rect">
              <a:avLst/>
            </a:prstGeom>
            <a:ln w="12700" cap="flat">
              <a:noFill/>
              <a:miter lim="400000"/>
            </a:ln>
            <a:effectLst/>
          </p:spPr>
        </p:pic>
        <p:sp>
          <p:nvSpPr>
            <p:cNvPr id="442" name="矩形 21"/>
            <p:cNvSpPr/>
            <p:nvPr/>
          </p:nvSpPr>
          <p:spPr>
            <a:xfrm>
              <a:off x="0" y="-1"/>
              <a:ext cx="580872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l" defTabSz="1828800">
                <a:defRPr b="1" sz="3200">
                  <a:solidFill>
                    <a:srgbClr val="10FBFE"/>
                  </a:solidFill>
                  <a:latin typeface="微软雅黑"/>
                  <a:ea typeface="微软雅黑"/>
                  <a:cs typeface="微软雅黑"/>
                  <a:sym typeface="微软雅黑"/>
                </a:defRPr>
              </a:lvl1pPr>
            </a:lstStyle>
            <a:p>
              <a:pPr/>
              <a:r>
                <a:t>模式三：科技巨头+初创企业</a:t>
              </a:r>
            </a:p>
          </p:txBody>
        </p:sp>
      </p:grpSp>
      <p:grpSp>
        <p:nvGrpSpPr>
          <p:cNvPr id="447" name="组合 22"/>
          <p:cNvGrpSpPr/>
          <p:nvPr/>
        </p:nvGrpSpPr>
        <p:grpSpPr>
          <a:xfrm>
            <a:off x="1957208" y="3749133"/>
            <a:ext cx="6035579" cy="2433693"/>
            <a:chOff x="0" y="0"/>
            <a:chExt cx="6035578" cy="2433691"/>
          </a:xfrm>
        </p:grpSpPr>
        <p:sp>
          <p:nvSpPr>
            <p:cNvPr id="444" name="矩形 23"/>
            <p:cNvSpPr/>
            <p:nvPr/>
          </p:nvSpPr>
          <p:spPr>
            <a:xfrm>
              <a:off x="0" y="705248"/>
              <a:ext cx="6035579"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1828800">
                <a:lnSpc>
                  <a:spcPct val="150000"/>
                </a:lnSpc>
                <a:defRPr>
                  <a:solidFill>
                    <a:srgbClr val="10FBFE"/>
                  </a:solidFill>
                  <a:latin typeface="微软雅黑"/>
                  <a:ea typeface="微软雅黑"/>
                  <a:cs typeface="微软雅黑"/>
                  <a:sym typeface="微软雅黑"/>
                </a:defRPr>
              </a:pPr>
            </a:p>
          </p:txBody>
        </p:sp>
        <p:pic>
          <p:nvPicPr>
            <p:cNvPr id="445" name="截屏2021-12-23 17.46.16.png" descr="截屏2021-12-23 17.46.16.png"/>
            <p:cNvPicPr>
              <a:picLocks noChangeAspect="0"/>
            </p:cNvPicPr>
            <p:nvPr/>
          </p:nvPicPr>
          <p:blipFill>
            <a:blip r:embed="rId3">
              <a:extLst/>
            </a:blip>
            <a:stretch>
              <a:fillRect/>
            </a:stretch>
          </p:blipFill>
          <p:spPr>
            <a:xfrm>
              <a:off x="0" y="705248"/>
              <a:ext cx="2473646" cy="1728444"/>
            </a:xfrm>
            <a:prstGeom prst="rect">
              <a:avLst/>
            </a:prstGeom>
            <a:ln w="12700" cap="flat">
              <a:noFill/>
              <a:miter lim="400000"/>
            </a:ln>
            <a:effectLst/>
          </p:spPr>
        </p:pic>
        <p:sp>
          <p:nvSpPr>
            <p:cNvPr id="446" name="矩形 24"/>
            <p:cNvSpPr/>
            <p:nvPr/>
          </p:nvSpPr>
          <p:spPr>
            <a:xfrm>
              <a:off x="362901" y="-1"/>
              <a:ext cx="567267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r" defTabSz="1828800">
                <a:defRPr b="1" sz="3200">
                  <a:solidFill>
                    <a:srgbClr val="10FBFE"/>
                  </a:solidFill>
                  <a:latin typeface="微软雅黑"/>
                  <a:ea typeface="微软雅黑"/>
                  <a:cs typeface="微软雅黑"/>
                  <a:sym typeface="微软雅黑"/>
                </a:defRPr>
              </a:lvl1pPr>
            </a:lstStyle>
            <a:p>
              <a:pPr/>
              <a:r>
                <a:t>模式一：科技巨头+研究机构</a:t>
              </a:r>
            </a:p>
          </p:txBody>
        </p:sp>
      </p:grpSp>
      <p:grpSp>
        <p:nvGrpSpPr>
          <p:cNvPr id="451" name="组合 27"/>
          <p:cNvGrpSpPr/>
          <p:nvPr/>
        </p:nvGrpSpPr>
        <p:grpSpPr>
          <a:xfrm>
            <a:off x="16391211" y="8606938"/>
            <a:ext cx="6035581" cy="2505425"/>
            <a:chOff x="0" y="0"/>
            <a:chExt cx="6035580" cy="2505424"/>
          </a:xfrm>
        </p:grpSpPr>
        <p:sp>
          <p:nvSpPr>
            <p:cNvPr id="448" name="矩形 31"/>
            <p:cNvSpPr/>
            <p:nvPr/>
          </p:nvSpPr>
          <p:spPr>
            <a:xfrm>
              <a:off x="1" y="705248"/>
              <a:ext cx="603558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1828800">
                <a:lnSpc>
                  <a:spcPct val="150000"/>
                </a:lnSpc>
                <a:defRPr>
                  <a:solidFill>
                    <a:srgbClr val="10FBFE"/>
                  </a:solidFill>
                  <a:latin typeface="微软雅黑"/>
                  <a:ea typeface="微软雅黑"/>
                  <a:cs typeface="微软雅黑"/>
                  <a:sym typeface="微软雅黑"/>
                </a:defRPr>
              </a:pPr>
            </a:p>
          </p:txBody>
        </p:sp>
        <p:pic>
          <p:nvPicPr>
            <p:cNvPr id="449" name="截屏2021-12-23 17.47.04.png" descr="截屏2021-12-23 17.47.04.png"/>
            <p:cNvPicPr>
              <a:picLocks noChangeAspect="0"/>
            </p:cNvPicPr>
            <p:nvPr/>
          </p:nvPicPr>
          <p:blipFill>
            <a:blip r:embed="rId4">
              <a:extLst/>
            </a:blip>
            <a:stretch>
              <a:fillRect/>
            </a:stretch>
          </p:blipFill>
          <p:spPr>
            <a:xfrm>
              <a:off x="1" y="705248"/>
              <a:ext cx="2018418" cy="1800177"/>
            </a:xfrm>
            <a:prstGeom prst="rect">
              <a:avLst/>
            </a:prstGeom>
            <a:ln w="12700" cap="flat">
              <a:noFill/>
              <a:miter lim="400000"/>
            </a:ln>
            <a:effectLst/>
          </p:spPr>
        </p:pic>
        <p:sp>
          <p:nvSpPr>
            <p:cNvPr id="450" name="矩形 32"/>
            <p:cNvSpPr/>
            <p:nvPr/>
          </p:nvSpPr>
          <p:spPr>
            <a:xfrm>
              <a:off x="0" y="0"/>
              <a:ext cx="4301069"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l" defTabSz="1828800">
                <a:defRPr b="1" sz="3200">
                  <a:solidFill>
                    <a:srgbClr val="10FBFE"/>
                  </a:solidFill>
                  <a:latin typeface="微软雅黑"/>
                  <a:ea typeface="微软雅黑"/>
                  <a:cs typeface="微软雅黑"/>
                  <a:sym typeface="微软雅黑"/>
                </a:defRPr>
              </a:lvl1pPr>
            </a:lstStyle>
            <a:p>
              <a:pPr/>
              <a:r>
                <a:t>模式四：政府+其他</a:t>
              </a:r>
            </a:p>
          </p:txBody>
        </p:sp>
      </p:grpSp>
      <p:grpSp>
        <p:nvGrpSpPr>
          <p:cNvPr id="455" name="组合 28"/>
          <p:cNvGrpSpPr/>
          <p:nvPr/>
        </p:nvGrpSpPr>
        <p:grpSpPr>
          <a:xfrm>
            <a:off x="1957208" y="8606938"/>
            <a:ext cx="6035579" cy="2890014"/>
            <a:chOff x="0" y="0"/>
            <a:chExt cx="6035578" cy="2890013"/>
          </a:xfrm>
        </p:grpSpPr>
        <p:sp>
          <p:nvSpPr>
            <p:cNvPr id="452" name="矩形 29"/>
            <p:cNvSpPr/>
            <p:nvPr/>
          </p:nvSpPr>
          <p:spPr>
            <a:xfrm>
              <a:off x="0" y="705248"/>
              <a:ext cx="6035579"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1828800">
                <a:lnSpc>
                  <a:spcPct val="150000"/>
                </a:lnSpc>
                <a:defRPr>
                  <a:solidFill>
                    <a:srgbClr val="10FBFE"/>
                  </a:solidFill>
                  <a:latin typeface="微软雅黑"/>
                  <a:ea typeface="微软雅黑"/>
                  <a:cs typeface="微软雅黑"/>
                  <a:sym typeface="微软雅黑"/>
                </a:defRPr>
              </a:pPr>
            </a:p>
          </p:txBody>
        </p:sp>
        <p:pic>
          <p:nvPicPr>
            <p:cNvPr id="453" name="截屏2021-12-23 17.46.27.png" descr="截屏2021-12-23 17.46.27.png"/>
            <p:cNvPicPr>
              <a:picLocks noChangeAspect="0"/>
            </p:cNvPicPr>
            <p:nvPr/>
          </p:nvPicPr>
          <p:blipFill>
            <a:blip r:embed="rId5">
              <a:extLst/>
            </a:blip>
            <a:stretch>
              <a:fillRect/>
            </a:stretch>
          </p:blipFill>
          <p:spPr>
            <a:xfrm>
              <a:off x="0" y="705248"/>
              <a:ext cx="1730513" cy="2184766"/>
            </a:xfrm>
            <a:prstGeom prst="rect">
              <a:avLst/>
            </a:prstGeom>
            <a:ln w="12700" cap="flat">
              <a:noFill/>
              <a:miter lim="400000"/>
            </a:ln>
            <a:effectLst/>
          </p:spPr>
        </p:pic>
        <p:sp>
          <p:nvSpPr>
            <p:cNvPr id="454" name="矩形 30"/>
            <p:cNvSpPr/>
            <p:nvPr/>
          </p:nvSpPr>
          <p:spPr>
            <a:xfrm>
              <a:off x="48333" y="-1"/>
              <a:ext cx="5987246"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r" defTabSz="1828800">
                <a:defRPr b="1" sz="3200">
                  <a:solidFill>
                    <a:srgbClr val="10FBFE"/>
                  </a:solidFill>
                  <a:latin typeface="微软雅黑"/>
                  <a:ea typeface="微软雅黑"/>
                  <a:cs typeface="微软雅黑"/>
                  <a:sym typeface="微软雅黑"/>
                </a:defRPr>
              </a:lvl1pPr>
            </a:lstStyle>
            <a:p>
              <a:pPr/>
              <a:r>
                <a:t>模式二：商业资本+初创企业</a:t>
              </a:r>
            </a:p>
          </p:txBody>
        </p:sp>
      </p:grpSp>
      <p:grpSp>
        <p:nvGrpSpPr>
          <p:cNvPr id="464" name="组合 42"/>
          <p:cNvGrpSpPr/>
          <p:nvPr/>
        </p:nvGrpSpPr>
        <p:grpSpPr>
          <a:xfrm>
            <a:off x="9292025" y="4876619"/>
            <a:ext cx="5799950" cy="5799950"/>
            <a:chOff x="0" y="0"/>
            <a:chExt cx="5799948" cy="5799948"/>
          </a:xfrm>
        </p:grpSpPr>
        <p:sp>
          <p:nvSpPr>
            <p:cNvPr id="456" name="任意多边形: 形状 6"/>
            <p:cNvSpPr/>
            <p:nvPr/>
          </p:nvSpPr>
          <p:spPr>
            <a:xfrm>
              <a:off x="0" y="0"/>
              <a:ext cx="2699793" cy="26997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21600"/>
                  </a:lnTo>
                  <a:lnTo>
                    <a:pt x="0" y="21600"/>
                  </a:lnTo>
                  <a:cubicBezTo>
                    <a:pt x="0" y="9671"/>
                    <a:pt x="9671" y="0"/>
                    <a:pt x="21600" y="0"/>
                  </a:cubicBezTo>
                  <a:close/>
                </a:path>
              </a:pathLst>
            </a:custGeom>
            <a:solidFill>
              <a:srgbClr val="6AE7FF">
                <a:alpha val="50000"/>
              </a:srgbClr>
            </a:solidFill>
            <a:ln w="12700" cap="flat">
              <a:noFill/>
              <a:miter lim="400000"/>
            </a:ln>
            <a:effectLst/>
          </p:spPr>
          <p:txBody>
            <a:bodyPr wrap="square" lIns="45719" tIns="45719" rIns="45719" bIns="45719" numCol="1" anchor="ctr">
              <a:noAutofit/>
            </a:bodyPr>
            <a:lstStyle/>
            <a:p>
              <a:pPr defTabSz="914400">
                <a:defRPr sz="1800">
                  <a:solidFill>
                    <a:srgbClr val="FFFFFF"/>
                  </a:solidFill>
                  <a:latin typeface="Calibri"/>
                  <a:ea typeface="Calibri"/>
                  <a:cs typeface="Calibri"/>
                  <a:sym typeface="Calibri"/>
                </a:defRPr>
              </a:pPr>
            </a:p>
          </p:txBody>
        </p:sp>
        <p:sp>
          <p:nvSpPr>
            <p:cNvPr id="457" name="任意多边形: 形状 7"/>
            <p:cNvSpPr/>
            <p:nvPr/>
          </p:nvSpPr>
          <p:spPr>
            <a:xfrm flipH="1">
              <a:off x="3100159" y="0"/>
              <a:ext cx="2699790" cy="26997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21600"/>
                  </a:lnTo>
                  <a:lnTo>
                    <a:pt x="0" y="21600"/>
                  </a:lnTo>
                  <a:cubicBezTo>
                    <a:pt x="0" y="9671"/>
                    <a:pt x="9671" y="0"/>
                    <a:pt x="21600" y="0"/>
                  </a:cubicBezTo>
                  <a:close/>
                </a:path>
              </a:pathLst>
            </a:custGeom>
            <a:solidFill>
              <a:srgbClr val="6AE7FF">
                <a:alpha val="50000"/>
              </a:srgbClr>
            </a:solidFill>
            <a:ln w="12700" cap="flat">
              <a:noFill/>
              <a:miter lim="400000"/>
            </a:ln>
            <a:effectLst/>
          </p:spPr>
          <p:txBody>
            <a:bodyPr wrap="square" lIns="45719" tIns="45719" rIns="45719" bIns="45719" numCol="1" anchor="ctr">
              <a:noAutofit/>
            </a:bodyPr>
            <a:lstStyle/>
            <a:p>
              <a:pPr defTabSz="914400">
                <a:defRPr sz="1800">
                  <a:solidFill>
                    <a:srgbClr val="FFFFFF"/>
                  </a:solidFill>
                  <a:latin typeface="Calibri"/>
                  <a:ea typeface="Calibri"/>
                  <a:cs typeface="Calibri"/>
                  <a:sym typeface="Calibri"/>
                </a:defRPr>
              </a:pPr>
            </a:p>
          </p:txBody>
        </p:sp>
        <p:sp>
          <p:nvSpPr>
            <p:cNvPr id="458" name="任意多边形: 形状 8"/>
            <p:cNvSpPr/>
            <p:nvPr/>
          </p:nvSpPr>
          <p:spPr>
            <a:xfrm flipH="1" rot="10800000">
              <a:off x="0" y="3100156"/>
              <a:ext cx="2699793" cy="26997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21600"/>
                  </a:lnTo>
                  <a:lnTo>
                    <a:pt x="0" y="21600"/>
                  </a:lnTo>
                  <a:cubicBezTo>
                    <a:pt x="0" y="9671"/>
                    <a:pt x="9671" y="0"/>
                    <a:pt x="21600" y="0"/>
                  </a:cubicBezTo>
                  <a:close/>
                </a:path>
              </a:pathLst>
            </a:custGeom>
            <a:solidFill>
              <a:srgbClr val="6AE7FF">
                <a:alpha val="50000"/>
              </a:srgbClr>
            </a:solidFill>
            <a:ln w="12700" cap="flat">
              <a:noFill/>
              <a:miter lim="400000"/>
            </a:ln>
            <a:effectLst/>
          </p:spPr>
          <p:txBody>
            <a:bodyPr wrap="square" lIns="45719" tIns="45719" rIns="45719" bIns="45719" numCol="1" anchor="ctr">
              <a:noAutofit/>
            </a:bodyPr>
            <a:lstStyle/>
            <a:p>
              <a:pPr defTabSz="914400">
                <a:defRPr sz="1800">
                  <a:solidFill>
                    <a:srgbClr val="FFFFFF"/>
                  </a:solidFill>
                  <a:latin typeface="Calibri"/>
                  <a:ea typeface="Calibri"/>
                  <a:cs typeface="Calibri"/>
                  <a:sym typeface="Calibri"/>
                </a:defRPr>
              </a:pPr>
            </a:p>
          </p:txBody>
        </p:sp>
        <p:sp>
          <p:nvSpPr>
            <p:cNvPr id="459" name="任意多边形: 形状 9"/>
            <p:cNvSpPr/>
            <p:nvPr/>
          </p:nvSpPr>
          <p:spPr>
            <a:xfrm rot="10800000">
              <a:off x="3100159" y="3100156"/>
              <a:ext cx="2699790" cy="26997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21600"/>
                  </a:lnTo>
                  <a:lnTo>
                    <a:pt x="0" y="21600"/>
                  </a:lnTo>
                  <a:cubicBezTo>
                    <a:pt x="0" y="9671"/>
                    <a:pt x="9671" y="0"/>
                    <a:pt x="21600" y="0"/>
                  </a:cubicBezTo>
                  <a:close/>
                </a:path>
              </a:pathLst>
            </a:custGeom>
            <a:solidFill>
              <a:srgbClr val="6AE7FF">
                <a:alpha val="50000"/>
              </a:srgbClr>
            </a:solidFill>
            <a:ln w="12700" cap="flat">
              <a:noFill/>
              <a:miter lim="400000"/>
            </a:ln>
            <a:effectLst/>
          </p:spPr>
          <p:txBody>
            <a:bodyPr wrap="square" lIns="45719" tIns="45719" rIns="45719" bIns="45719" numCol="1" anchor="ctr">
              <a:noAutofit/>
            </a:bodyPr>
            <a:lstStyle/>
            <a:p>
              <a:pPr defTabSz="914400">
                <a:defRPr sz="1800">
                  <a:solidFill>
                    <a:srgbClr val="FFFFFF"/>
                  </a:solidFill>
                  <a:latin typeface="Calibri"/>
                  <a:ea typeface="Calibri"/>
                  <a:cs typeface="Calibri"/>
                  <a:sym typeface="Calibri"/>
                </a:defRPr>
              </a:pPr>
            </a:p>
          </p:txBody>
        </p:sp>
        <p:sp>
          <p:nvSpPr>
            <p:cNvPr id="460" name="statistics-on-laptop_82095"/>
            <p:cNvSpPr/>
            <p:nvPr/>
          </p:nvSpPr>
          <p:spPr>
            <a:xfrm>
              <a:off x="1072667" y="1122016"/>
              <a:ext cx="1218207" cy="9850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0578"/>
                  </a:moveTo>
                  <a:lnTo>
                    <a:pt x="21600" y="20578"/>
                  </a:lnTo>
                  <a:lnTo>
                    <a:pt x="21600" y="21600"/>
                  </a:lnTo>
                  <a:lnTo>
                    <a:pt x="0" y="21600"/>
                  </a:lnTo>
                  <a:close/>
                  <a:moveTo>
                    <a:pt x="4961" y="16743"/>
                  </a:moveTo>
                  <a:lnTo>
                    <a:pt x="5374" y="16743"/>
                  </a:lnTo>
                  <a:lnTo>
                    <a:pt x="5374" y="19938"/>
                  </a:lnTo>
                  <a:lnTo>
                    <a:pt x="3617" y="19938"/>
                  </a:lnTo>
                  <a:lnTo>
                    <a:pt x="3617" y="18277"/>
                  </a:lnTo>
                  <a:close/>
                  <a:moveTo>
                    <a:pt x="7545" y="13548"/>
                  </a:moveTo>
                  <a:cubicBezTo>
                    <a:pt x="7545" y="13548"/>
                    <a:pt x="7545" y="13548"/>
                    <a:pt x="8279" y="13548"/>
                  </a:cubicBezTo>
                  <a:cubicBezTo>
                    <a:pt x="8524" y="13651"/>
                    <a:pt x="8850" y="13754"/>
                    <a:pt x="9095" y="13754"/>
                  </a:cubicBezTo>
                  <a:cubicBezTo>
                    <a:pt x="9095" y="13754"/>
                    <a:pt x="9095" y="13754"/>
                    <a:pt x="9095" y="19938"/>
                  </a:cubicBezTo>
                  <a:cubicBezTo>
                    <a:pt x="9095" y="19938"/>
                    <a:pt x="9095" y="19938"/>
                    <a:pt x="7545" y="19938"/>
                  </a:cubicBezTo>
                  <a:close/>
                  <a:moveTo>
                    <a:pt x="12919" y="12525"/>
                  </a:moveTo>
                  <a:cubicBezTo>
                    <a:pt x="12919" y="12525"/>
                    <a:pt x="12919" y="12525"/>
                    <a:pt x="12919" y="19938"/>
                  </a:cubicBezTo>
                  <a:cubicBezTo>
                    <a:pt x="12919" y="19938"/>
                    <a:pt x="12919" y="19938"/>
                    <a:pt x="11265" y="19938"/>
                  </a:cubicBezTo>
                  <a:lnTo>
                    <a:pt x="11265" y="13555"/>
                  </a:lnTo>
                  <a:cubicBezTo>
                    <a:pt x="11844" y="13349"/>
                    <a:pt x="12423" y="13040"/>
                    <a:pt x="12919" y="12525"/>
                  </a:cubicBezTo>
                  <a:close/>
                  <a:moveTo>
                    <a:pt x="9715" y="3331"/>
                  </a:moveTo>
                  <a:cubicBezTo>
                    <a:pt x="8915" y="3331"/>
                    <a:pt x="8115" y="3723"/>
                    <a:pt x="7483" y="4506"/>
                  </a:cubicBezTo>
                  <a:cubicBezTo>
                    <a:pt x="6304" y="5968"/>
                    <a:pt x="6304" y="8474"/>
                    <a:pt x="7483" y="9936"/>
                  </a:cubicBezTo>
                  <a:cubicBezTo>
                    <a:pt x="8746" y="11503"/>
                    <a:pt x="10683" y="11503"/>
                    <a:pt x="11946" y="9936"/>
                  </a:cubicBezTo>
                  <a:cubicBezTo>
                    <a:pt x="13125" y="8474"/>
                    <a:pt x="13125" y="5968"/>
                    <a:pt x="11946" y="4506"/>
                  </a:cubicBezTo>
                  <a:cubicBezTo>
                    <a:pt x="11315" y="3723"/>
                    <a:pt x="10515" y="3331"/>
                    <a:pt x="9715" y="3331"/>
                  </a:cubicBezTo>
                  <a:close/>
                  <a:moveTo>
                    <a:pt x="14882" y="3195"/>
                  </a:moveTo>
                  <a:cubicBezTo>
                    <a:pt x="14882" y="3195"/>
                    <a:pt x="14882" y="3195"/>
                    <a:pt x="16536" y="3195"/>
                  </a:cubicBezTo>
                  <a:lnTo>
                    <a:pt x="16536" y="19938"/>
                  </a:lnTo>
                  <a:cubicBezTo>
                    <a:pt x="16536" y="19938"/>
                    <a:pt x="16536" y="19938"/>
                    <a:pt x="14882" y="19938"/>
                  </a:cubicBezTo>
                  <a:cubicBezTo>
                    <a:pt x="14882" y="19938"/>
                    <a:pt x="14882" y="19938"/>
                    <a:pt x="14882" y="8915"/>
                  </a:cubicBezTo>
                  <a:cubicBezTo>
                    <a:pt x="15048" y="8395"/>
                    <a:pt x="15048" y="7771"/>
                    <a:pt x="15048" y="7251"/>
                  </a:cubicBezTo>
                  <a:cubicBezTo>
                    <a:pt x="15048" y="6731"/>
                    <a:pt x="15048" y="6107"/>
                    <a:pt x="14882" y="5587"/>
                  </a:cubicBezTo>
                  <a:cubicBezTo>
                    <a:pt x="14882" y="5587"/>
                    <a:pt x="14882" y="5587"/>
                    <a:pt x="14882" y="3195"/>
                  </a:cubicBezTo>
                  <a:close/>
                  <a:moveTo>
                    <a:pt x="9746" y="1796"/>
                  </a:moveTo>
                  <a:cubicBezTo>
                    <a:pt x="10858" y="1796"/>
                    <a:pt x="11970" y="2315"/>
                    <a:pt x="12810" y="3351"/>
                  </a:cubicBezTo>
                  <a:cubicBezTo>
                    <a:pt x="14572" y="5528"/>
                    <a:pt x="14572" y="8948"/>
                    <a:pt x="12810" y="11021"/>
                  </a:cubicBezTo>
                  <a:cubicBezTo>
                    <a:pt x="11299" y="12991"/>
                    <a:pt x="8865" y="13094"/>
                    <a:pt x="7102" y="11540"/>
                  </a:cubicBezTo>
                  <a:cubicBezTo>
                    <a:pt x="7102" y="11540"/>
                    <a:pt x="7102" y="11540"/>
                    <a:pt x="6347" y="12472"/>
                  </a:cubicBezTo>
                  <a:cubicBezTo>
                    <a:pt x="6431" y="12887"/>
                    <a:pt x="6347" y="13405"/>
                    <a:pt x="6095" y="13716"/>
                  </a:cubicBezTo>
                  <a:cubicBezTo>
                    <a:pt x="6095" y="13716"/>
                    <a:pt x="6095" y="13716"/>
                    <a:pt x="2822" y="17759"/>
                  </a:cubicBezTo>
                  <a:cubicBezTo>
                    <a:pt x="2318" y="18277"/>
                    <a:pt x="1647" y="18277"/>
                    <a:pt x="1227" y="17759"/>
                  </a:cubicBezTo>
                  <a:cubicBezTo>
                    <a:pt x="723" y="17241"/>
                    <a:pt x="723" y="16308"/>
                    <a:pt x="1227" y="15789"/>
                  </a:cubicBezTo>
                  <a:cubicBezTo>
                    <a:pt x="1227" y="15789"/>
                    <a:pt x="1227" y="15789"/>
                    <a:pt x="4417" y="11747"/>
                  </a:cubicBezTo>
                  <a:cubicBezTo>
                    <a:pt x="4752" y="11436"/>
                    <a:pt x="5088" y="11332"/>
                    <a:pt x="5508" y="11332"/>
                  </a:cubicBezTo>
                  <a:cubicBezTo>
                    <a:pt x="5508" y="11332"/>
                    <a:pt x="5508" y="11332"/>
                    <a:pt x="6263" y="10399"/>
                  </a:cubicBezTo>
                  <a:cubicBezTo>
                    <a:pt x="4920" y="8326"/>
                    <a:pt x="5088" y="5320"/>
                    <a:pt x="6683" y="3351"/>
                  </a:cubicBezTo>
                  <a:cubicBezTo>
                    <a:pt x="7522" y="2315"/>
                    <a:pt x="8634" y="1796"/>
                    <a:pt x="9746" y="1796"/>
                  </a:cubicBezTo>
                  <a:close/>
                  <a:moveTo>
                    <a:pt x="18293" y="0"/>
                  </a:moveTo>
                  <a:lnTo>
                    <a:pt x="19946" y="0"/>
                  </a:lnTo>
                  <a:lnTo>
                    <a:pt x="19946" y="19938"/>
                  </a:lnTo>
                  <a:lnTo>
                    <a:pt x="18293" y="19938"/>
                  </a:lnTo>
                  <a:close/>
                </a:path>
              </a:pathLst>
            </a:custGeom>
            <a:solidFill>
              <a:srgbClr val="FFFFFF"/>
            </a:solidFill>
            <a:ln w="12700" cap="flat">
              <a:noFill/>
              <a:miter lim="400000"/>
            </a:ln>
            <a:effectLst/>
          </p:spPr>
          <p:txBody>
            <a:bodyPr wrap="square" lIns="45719" tIns="45719" rIns="45719" bIns="45719" numCol="1" anchor="t">
              <a:noAutofit/>
            </a:bodyPr>
            <a:lstStyle/>
            <a:p>
              <a:pPr algn="l" defTabSz="914400">
                <a:defRPr sz="1800">
                  <a:solidFill>
                    <a:srgbClr val="000000"/>
                  </a:solidFill>
                  <a:latin typeface="Calibri"/>
                  <a:ea typeface="Calibri"/>
                  <a:cs typeface="Calibri"/>
                  <a:sym typeface="Calibri"/>
                </a:defRPr>
              </a:pPr>
            </a:p>
          </p:txBody>
        </p:sp>
        <p:sp>
          <p:nvSpPr>
            <p:cNvPr id="461" name="statistics-on-laptop_82095"/>
            <p:cNvSpPr/>
            <p:nvPr/>
          </p:nvSpPr>
          <p:spPr>
            <a:xfrm>
              <a:off x="3507347" y="1024317"/>
              <a:ext cx="1218207" cy="1180448"/>
            </a:xfrm>
            <a:custGeom>
              <a:avLst/>
              <a:gdLst/>
              <a:ahLst/>
              <a:cxnLst>
                <a:cxn ang="0">
                  <a:pos x="wd2" y="hd2"/>
                </a:cxn>
                <a:cxn ang="5400000">
                  <a:pos x="wd2" y="hd2"/>
                </a:cxn>
                <a:cxn ang="10800000">
                  <a:pos x="wd2" y="hd2"/>
                </a:cxn>
                <a:cxn ang="16200000">
                  <a:pos x="wd2" y="hd2"/>
                </a:cxn>
              </a:cxnLst>
              <a:rect l="0" t="0" r="r" b="b"/>
              <a:pathLst>
                <a:path w="21475" h="21545" fill="norm" stroke="1" extrusionOk="0">
                  <a:moveTo>
                    <a:pt x="3911" y="13036"/>
                  </a:moveTo>
                  <a:cubicBezTo>
                    <a:pt x="3911" y="13036"/>
                    <a:pt x="3911" y="13036"/>
                    <a:pt x="6732" y="13036"/>
                  </a:cubicBezTo>
                  <a:cubicBezTo>
                    <a:pt x="6817" y="13036"/>
                    <a:pt x="6817" y="13036"/>
                    <a:pt x="6902" y="13036"/>
                  </a:cubicBezTo>
                  <a:cubicBezTo>
                    <a:pt x="7244" y="13036"/>
                    <a:pt x="7586" y="13403"/>
                    <a:pt x="7586" y="13863"/>
                  </a:cubicBezTo>
                  <a:cubicBezTo>
                    <a:pt x="7586" y="13954"/>
                    <a:pt x="7586" y="14046"/>
                    <a:pt x="7501" y="14138"/>
                  </a:cubicBezTo>
                  <a:cubicBezTo>
                    <a:pt x="7415" y="14506"/>
                    <a:pt x="7159" y="14781"/>
                    <a:pt x="6732" y="14781"/>
                  </a:cubicBezTo>
                  <a:cubicBezTo>
                    <a:pt x="6732" y="14781"/>
                    <a:pt x="6732" y="14781"/>
                    <a:pt x="3911" y="14781"/>
                  </a:cubicBezTo>
                  <a:cubicBezTo>
                    <a:pt x="3398" y="14781"/>
                    <a:pt x="3056" y="14414"/>
                    <a:pt x="3056" y="13863"/>
                  </a:cubicBezTo>
                  <a:cubicBezTo>
                    <a:pt x="3056" y="13403"/>
                    <a:pt x="3398" y="13036"/>
                    <a:pt x="3911" y="13036"/>
                  </a:cubicBezTo>
                  <a:close/>
                  <a:moveTo>
                    <a:pt x="9904" y="11400"/>
                  </a:moveTo>
                  <a:lnTo>
                    <a:pt x="9483" y="12818"/>
                  </a:lnTo>
                  <a:lnTo>
                    <a:pt x="10221" y="13472"/>
                  </a:lnTo>
                  <a:lnTo>
                    <a:pt x="11485" y="12927"/>
                  </a:lnTo>
                  <a:close/>
                  <a:moveTo>
                    <a:pt x="9636" y="10418"/>
                  </a:moveTo>
                  <a:cubicBezTo>
                    <a:pt x="9636" y="10418"/>
                    <a:pt x="9636" y="10418"/>
                    <a:pt x="12433" y="13064"/>
                  </a:cubicBezTo>
                  <a:cubicBezTo>
                    <a:pt x="12433" y="13064"/>
                    <a:pt x="12433" y="13064"/>
                    <a:pt x="9213" y="14475"/>
                  </a:cubicBezTo>
                  <a:cubicBezTo>
                    <a:pt x="9043" y="14563"/>
                    <a:pt x="8874" y="14563"/>
                    <a:pt x="8704" y="14475"/>
                  </a:cubicBezTo>
                  <a:cubicBezTo>
                    <a:pt x="8619" y="14299"/>
                    <a:pt x="8535" y="14122"/>
                    <a:pt x="8619" y="13946"/>
                  </a:cubicBezTo>
                  <a:cubicBezTo>
                    <a:pt x="8619" y="13946"/>
                    <a:pt x="8619" y="13946"/>
                    <a:pt x="9636" y="10418"/>
                  </a:cubicBezTo>
                  <a:close/>
                  <a:moveTo>
                    <a:pt x="3915" y="10090"/>
                  </a:moveTo>
                  <a:cubicBezTo>
                    <a:pt x="3915" y="10090"/>
                    <a:pt x="3915" y="10090"/>
                    <a:pt x="8640" y="10090"/>
                  </a:cubicBezTo>
                  <a:cubicBezTo>
                    <a:pt x="8640" y="10183"/>
                    <a:pt x="8640" y="10183"/>
                    <a:pt x="8640" y="10183"/>
                  </a:cubicBezTo>
                  <a:lnTo>
                    <a:pt x="8125" y="11945"/>
                  </a:lnTo>
                  <a:cubicBezTo>
                    <a:pt x="8125" y="11945"/>
                    <a:pt x="8125" y="11945"/>
                    <a:pt x="3915" y="11945"/>
                  </a:cubicBezTo>
                  <a:cubicBezTo>
                    <a:pt x="3399" y="11945"/>
                    <a:pt x="3056" y="11481"/>
                    <a:pt x="3056" y="11018"/>
                  </a:cubicBezTo>
                  <a:cubicBezTo>
                    <a:pt x="3056" y="10554"/>
                    <a:pt x="3399" y="10090"/>
                    <a:pt x="3915" y="10090"/>
                  </a:cubicBezTo>
                  <a:close/>
                  <a:moveTo>
                    <a:pt x="3917" y="7254"/>
                  </a:moveTo>
                  <a:lnTo>
                    <a:pt x="11063" y="7254"/>
                  </a:lnTo>
                  <a:cubicBezTo>
                    <a:pt x="11063" y="7254"/>
                    <a:pt x="11063" y="7254"/>
                    <a:pt x="9600" y="9000"/>
                  </a:cubicBezTo>
                  <a:cubicBezTo>
                    <a:pt x="9600" y="9000"/>
                    <a:pt x="9600" y="9000"/>
                    <a:pt x="3917" y="9000"/>
                  </a:cubicBezTo>
                  <a:cubicBezTo>
                    <a:pt x="3400" y="9000"/>
                    <a:pt x="3056" y="8632"/>
                    <a:pt x="3056" y="8173"/>
                  </a:cubicBezTo>
                  <a:cubicBezTo>
                    <a:pt x="3056" y="7622"/>
                    <a:pt x="3400" y="7254"/>
                    <a:pt x="3917" y="7254"/>
                  </a:cubicBezTo>
                  <a:close/>
                  <a:moveTo>
                    <a:pt x="15059" y="5618"/>
                  </a:moveTo>
                  <a:cubicBezTo>
                    <a:pt x="14973" y="5618"/>
                    <a:pt x="14887" y="5706"/>
                    <a:pt x="14887" y="5706"/>
                  </a:cubicBezTo>
                  <a:cubicBezTo>
                    <a:pt x="14887" y="5706"/>
                    <a:pt x="14887" y="5706"/>
                    <a:pt x="11360" y="9689"/>
                  </a:cubicBezTo>
                  <a:cubicBezTo>
                    <a:pt x="11274" y="9778"/>
                    <a:pt x="11274" y="9955"/>
                    <a:pt x="11446" y="10043"/>
                  </a:cubicBezTo>
                  <a:cubicBezTo>
                    <a:pt x="11446" y="10043"/>
                    <a:pt x="11446" y="10043"/>
                    <a:pt x="11618" y="10220"/>
                  </a:cubicBezTo>
                  <a:cubicBezTo>
                    <a:pt x="11618" y="10220"/>
                    <a:pt x="11704" y="10309"/>
                    <a:pt x="11790" y="10309"/>
                  </a:cubicBezTo>
                  <a:cubicBezTo>
                    <a:pt x="11790" y="10309"/>
                    <a:pt x="11876" y="10220"/>
                    <a:pt x="11962" y="10220"/>
                  </a:cubicBezTo>
                  <a:cubicBezTo>
                    <a:pt x="11962" y="10220"/>
                    <a:pt x="11962" y="10220"/>
                    <a:pt x="15403" y="6237"/>
                  </a:cubicBezTo>
                  <a:cubicBezTo>
                    <a:pt x="15489" y="6149"/>
                    <a:pt x="15489" y="5972"/>
                    <a:pt x="15403" y="5883"/>
                  </a:cubicBezTo>
                  <a:cubicBezTo>
                    <a:pt x="15403" y="5883"/>
                    <a:pt x="15403" y="5883"/>
                    <a:pt x="15231" y="5706"/>
                  </a:cubicBezTo>
                  <a:cubicBezTo>
                    <a:pt x="15145" y="5618"/>
                    <a:pt x="15059" y="5618"/>
                    <a:pt x="15059" y="5618"/>
                  </a:cubicBezTo>
                  <a:close/>
                  <a:moveTo>
                    <a:pt x="16411" y="4281"/>
                  </a:moveTo>
                  <a:cubicBezTo>
                    <a:pt x="16253" y="4200"/>
                    <a:pt x="16174" y="4281"/>
                    <a:pt x="16095" y="4363"/>
                  </a:cubicBezTo>
                  <a:cubicBezTo>
                    <a:pt x="16095" y="4363"/>
                    <a:pt x="16095" y="4363"/>
                    <a:pt x="15779" y="4690"/>
                  </a:cubicBezTo>
                  <a:cubicBezTo>
                    <a:pt x="15779" y="4690"/>
                    <a:pt x="15700" y="4772"/>
                    <a:pt x="15700" y="4854"/>
                  </a:cubicBezTo>
                  <a:cubicBezTo>
                    <a:pt x="15700" y="4854"/>
                    <a:pt x="15779" y="4936"/>
                    <a:pt x="15779" y="5018"/>
                  </a:cubicBezTo>
                  <a:cubicBezTo>
                    <a:pt x="15779" y="5018"/>
                    <a:pt x="15779" y="5018"/>
                    <a:pt x="15937" y="5100"/>
                  </a:cubicBezTo>
                  <a:cubicBezTo>
                    <a:pt x="16016" y="5181"/>
                    <a:pt x="16095" y="5181"/>
                    <a:pt x="16095" y="5181"/>
                  </a:cubicBezTo>
                  <a:cubicBezTo>
                    <a:pt x="16174" y="5181"/>
                    <a:pt x="16174" y="5181"/>
                    <a:pt x="16253" y="5181"/>
                  </a:cubicBezTo>
                  <a:cubicBezTo>
                    <a:pt x="16253" y="5100"/>
                    <a:pt x="16253" y="5100"/>
                    <a:pt x="16253" y="5100"/>
                  </a:cubicBezTo>
                  <a:cubicBezTo>
                    <a:pt x="16253" y="5100"/>
                    <a:pt x="16253" y="5100"/>
                    <a:pt x="16569" y="4772"/>
                  </a:cubicBezTo>
                  <a:cubicBezTo>
                    <a:pt x="16648" y="4690"/>
                    <a:pt x="16648" y="4527"/>
                    <a:pt x="16569" y="4445"/>
                  </a:cubicBezTo>
                  <a:cubicBezTo>
                    <a:pt x="16569" y="4445"/>
                    <a:pt x="16569" y="4445"/>
                    <a:pt x="16411" y="4281"/>
                  </a:cubicBezTo>
                  <a:close/>
                  <a:moveTo>
                    <a:pt x="1636" y="3327"/>
                  </a:moveTo>
                  <a:cubicBezTo>
                    <a:pt x="1636" y="3327"/>
                    <a:pt x="1636" y="3327"/>
                    <a:pt x="13345" y="3327"/>
                  </a:cubicBezTo>
                  <a:cubicBezTo>
                    <a:pt x="13690" y="3327"/>
                    <a:pt x="13948" y="3416"/>
                    <a:pt x="14206" y="3593"/>
                  </a:cubicBezTo>
                  <a:cubicBezTo>
                    <a:pt x="14206" y="3593"/>
                    <a:pt x="14206" y="3593"/>
                    <a:pt x="12829" y="5282"/>
                  </a:cubicBezTo>
                  <a:cubicBezTo>
                    <a:pt x="12570" y="5104"/>
                    <a:pt x="12312" y="5015"/>
                    <a:pt x="12054" y="5015"/>
                  </a:cubicBezTo>
                  <a:cubicBezTo>
                    <a:pt x="12054" y="5015"/>
                    <a:pt x="12054" y="5015"/>
                    <a:pt x="3013" y="5015"/>
                  </a:cubicBezTo>
                  <a:cubicBezTo>
                    <a:pt x="2239" y="5015"/>
                    <a:pt x="1636" y="5637"/>
                    <a:pt x="1636" y="6437"/>
                  </a:cubicBezTo>
                  <a:cubicBezTo>
                    <a:pt x="1636" y="6437"/>
                    <a:pt x="1636" y="6437"/>
                    <a:pt x="1636" y="18435"/>
                  </a:cubicBezTo>
                  <a:cubicBezTo>
                    <a:pt x="1636" y="19146"/>
                    <a:pt x="2239" y="19768"/>
                    <a:pt x="3013" y="19768"/>
                  </a:cubicBezTo>
                  <a:cubicBezTo>
                    <a:pt x="3013" y="19768"/>
                    <a:pt x="3013" y="19768"/>
                    <a:pt x="12054" y="19768"/>
                  </a:cubicBezTo>
                  <a:cubicBezTo>
                    <a:pt x="12829" y="19768"/>
                    <a:pt x="13431" y="19146"/>
                    <a:pt x="13431" y="18435"/>
                  </a:cubicBezTo>
                  <a:cubicBezTo>
                    <a:pt x="13431" y="18435"/>
                    <a:pt x="13431" y="18435"/>
                    <a:pt x="13431" y="13902"/>
                  </a:cubicBezTo>
                  <a:cubicBezTo>
                    <a:pt x="13431" y="13902"/>
                    <a:pt x="13431" y="13813"/>
                    <a:pt x="13518" y="13813"/>
                  </a:cubicBezTo>
                  <a:cubicBezTo>
                    <a:pt x="13518" y="13724"/>
                    <a:pt x="13604" y="13724"/>
                    <a:pt x="13690" y="13636"/>
                  </a:cubicBezTo>
                  <a:cubicBezTo>
                    <a:pt x="13690" y="13636"/>
                    <a:pt x="13690" y="13636"/>
                    <a:pt x="15067" y="12036"/>
                  </a:cubicBezTo>
                  <a:cubicBezTo>
                    <a:pt x="15067" y="12036"/>
                    <a:pt x="15067" y="12036"/>
                    <a:pt x="15067" y="19768"/>
                  </a:cubicBezTo>
                  <a:cubicBezTo>
                    <a:pt x="15067" y="20745"/>
                    <a:pt x="14292" y="21545"/>
                    <a:pt x="13345" y="21545"/>
                  </a:cubicBezTo>
                  <a:cubicBezTo>
                    <a:pt x="13345" y="21545"/>
                    <a:pt x="13345" y="21545"/>
                    <a:pt x="1722" y="21545"/>
                  </a:cubicBezTo>
                  <a:cubicBezTo>
                    <a:pt x="775" y="21545"/>
                    <a:pt x="0" y="20745"/>
                    <a:pt x="0" y="19768"/>
                  </a:cubicBezTo>
                  <a:cubicBezTo>
                    <a:pt x="0" y="19768"/>
                    <a:pt x="0" y="19768"/>
                    <a:pt x="0" y="5015"/>
                  </a:cubicBezTo>
                  <a:cubicBezTo>
                    <a:pt x="0" y="4127"/>
                    <a:pt x="689" y="3327"/>
                    <a:pt x="1636" y="3327"/>
                  </a:cubicBezTo>
                  <a:close/>
                  <a:moveTo>
                    <a:pt x="16121" y="2890"/>
                  </a:moveTo>
                  <a:lnTo>
                    <a:pt x="18966" y="5618"/>
                  </a:lnTo>
                  <a:lnTo>
                    <a:pt x="18544" y="6163"/>
                  </a:lnTo>
                  <a:lnTo>
                    <a:pt x="13276" y="12272"/>
                  </a:lnTo>
                  <a:lnTo>
                    <a:pt x="12855" y="12709"/>
                  </a:lnTo>
                  <a:lnTo>
                    <a:pt x="10010" y="10090"/>
                  </a:lnTo>
                  <a:lnTo>
                    <a:pt x="10326" y="9545"/>
                  </a:lnTo>
                  <a:lnTo>
                    <a:pt x="15700" y="3327"/>
                  </a:lnTo>
                  <a:close/>
                  <a:moveTo>
                    <a:pt x="17069" y="1800"/>
                  </a:moveTo>
                  <a:lnTo>
                    <a:pt x="20019" y="4418"/>
                  </a:lnTo>
                  <a:lnTo>
                    <a:pt x="19598" y="4963"/>
                  </a:lnTo>
                  <a:lnTo>
                    <a:pt x="19282" y="5181"/>
                  </a:lnTo>
                  <a:lnTo>
                    <a:pt x="16437" y="2563"/>
                  </a:lnTo>
                  <a:lnTo>
                    <a:pt x="16648" y="2345"/>
                  </a:lnTo>
                  <a:close/>
                  <a:moveTo>
                    <a:pt x="18966" y="818"/>
                  </a:moveTo>
                  <a:lnTo>
                    <a:pt x="18544" y="1363"/>
                  </a:lnTo>
                  <a:lnTo>
                    <a:pt x="20230" y="3000"/>
                  </a:lnTo>
                  <a:lnTo>
                    <a:pt x="20757" y="2454"/>
                  </a:lnTo>
                  <a:close/>
                  <a:moveTo>
                    <a:pt x="18934" y="36"/>
                  </a:moveTo>
                  <a:cubicBezTo>
                    <a:pt x="19192" y="-55"/>
                    <a:pt x="19364" y="36"/>
                    <a:pt x="19536" y="217"/>
                  </a:cubicBezTo>
                  <a:cubicBezTo>
                    <a:pt x="19536" y="217"/>
                    <a:pt x="19536" y="217"/>
                    <a:pt x="21170" y="1755"/>
                  </a:cubicBezTo>
                  <a:cubicBezTo>
                    <a:pt x="21514" y="2118"/>
                    <a:pt x="21600" y="2661"/>
                    <a:pt x="21256" y="3023"/>
                  </a:cubicBezTo>
                  <a:cubicBezTo>
                    <a:pt x="21256" y="3023"/>
                    <a:pt x="21256" y="3023"/>
                    <a:pt x="20310" y="4200"/>
                  </a:cubicBezTo>
                  <a:cubicBezTo>
                    <a:pt x="20310" y="4200"/>
                    <a:pt x="20310" y="4200"/>
                    <a:pt x="17385" y="1393"/>
                  </a:cubicBezTo>
                  <a:cubicBezTo>
                    <a:pt x="17385" y="1393"/>
                    <a:pt x="17385" y="1393"/>
                    <a:pt x="18332" y="307"/>
                  </a:cubicBezTo>
                  <a:cubicBezTo>
                    <a:pt x="18504" y="126"/>
                    <a:pt x="18676" y="36"/>
                    <a:pt x="18934" y="36"/>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914400">
                <a:defRPr sz="1800">
                  <a:solidFill>
                    <a:srgbClr val="000000"/>
                  </a:solidFill>
                  <a:latin typeface="Calibri"/>
                  <a:ea typeface="Calibri"/>
                  <a:cs typeface="Calibri"/>
                  <a:sym typeface="Calibri"/>
                </a:defRPr>
              </a:pPr>
            </a:p>
          </p:txBody>
        </p:sp>
        <p:sp>
          <p:nvSpPr>
            <p:cNvPr id="462" name="statistics-on-laptop_82095"/>
            <p:cNvSpPr/>
            <p:nvPr/>
          </p:nvSpPr>
          <p:spPr>
            <a:xfrm>
              <a:off x="1090869" y="3553738"/>
              <a:ext cx="1181802" cy="1218210"/>
            </a:xfrm>
            <a:custGeom>
              <a:avLst/>
              <a:gdLst/>
              <a:ahLst/>
              <a:cxnLst>
                <a:cxn ang="0">
                  <a:pos x="wd2" y="hd2"/>
                </a:cxn>
                <a:cxn ang="5400000">
                  <a:pos x="wd2" y="hd2"/>
                </a:cxn>
                <a:cxn ang="10800000">
                  <a:pos x="wd2" y="hd2"/>
                </a:cxn>
                <a:cxn ang="16200000">
                  <a:pos x="wd2" y="hd2"/>
                </a:cxn>
              </a:cxnLst>
              <a:rect l="0" t="0" r="r" b="b"/>
              <a:pathLst>
                <a:path w="21600" h="21433" fill="norm" stroke="1" extrusionOk="0">
                  <a:moveTo>
                    <a:pt x="10433" y="8579"/>
                  </a:moveTo>
                  <a:cubicBezTo>
                    <a:pt x="10433" y="8579"/>
                    <a:pt x="10433" y="8579"/>
                    <a:pt x="21600" y="15257"/>
                  </a:cubicBezTo>
                  <a:cubicBezTo>
                    <a:pt x="21600" y="15257"/>
                    <a:pt x="21600" y="15257"/>
                    <a:pt x="17150" y="16175"/>
                  </a:cubicBezTo>
                  <a:lnTo>
                    <a:pt x="19506" y="19430"/>
                  </a:lnTo>
                  <a:cubicBezTo>
                    <a:pt x="19942" y="20098"/>
                    <a:pt x="19855" y="20849"/>
                    <a:pt x="19332" y="21266"/>
                  </a:cubicBezTo>
                  <a:cubicBezTo>
                    <a:pt x="18721" y="21600"/>
                    <a:pt x="17936" y="21433"/>
                    <a:pt x="17412" y="20765"/>
                  </a:cubicBezTo>
                  <a:cubicBezTo>
                    <a:pt x="17412" y="20765"/>
                    <a:pt x="17412" y="20765"/>
                    <a:pt x="15057" y="17510"/>
                  </a:cubicBezTo>
                  <a:cubicBezTo>
                    <a:pt x="15057" y="17510"/>
                    <a:pt x="15057" y="17510"/>
                    <a:pt x="12701" y="21183"/>
                  </a:cubicBezTo>
                  <a:cubicBezTo>
                    <a:pt x="12701" y="21183"/>
                    <a:pt x="12701" y="21183"/>
                    <a:pt x="10171" y="8746"/>
                  </a:cubicBezTo>
                  <a:cubicBezTo>
                    <a:pt x="10171" y="8746"/>
                    <a:pt x="10171" y="8746"/>
                    <a:pt x="10433" y="8579"/>
                  </a:cubicBezTo>
                  <a:close/>
                  <a:moveTo>
                    <a:pt x="18986" y="6157"/>
                  </a:moveTo>
                  <a:cubicBezTo>
                    <a:pt x="18552" y="6322"/>
                    <a:pt x="18031" y="6570"/>
                    <a:pt x="17858" y="6900"/>
                  </a:cubicBezTo>
                  <a:cubicBezTo>
                    <a:pt x="17511" y="7478"/>
                    <a:pt x="17945" y="9130"/>
                    <a:pt x="18552" y="9543"/>
                  </a:cubicBezTo>
                  <a:cubicBezTo>
                    <a:pt x="19333" y="10121"/>
                    <a:pt x="19767" y="10864"/>
                    <a:pt x="19940" y="11607"/>
                  </a:cubicBezTo>
                  <a:cubicBezTo>
                    <a:pt x="20027" y="11195"/>
                    <a:pt x="20027" y="10699"/>
                    <a:pt x="20027" y="10286"/>
                  </a:cubicBezTo>
                  <a:cubicBezTo>
                    <a:pt x="20027" y="8800"/>
                    <a:pt x="19680" y="7396"/>
                    <a:pt x="18986" y="6157"/>
                  </a:cubicBezTo>
                  <a:close/>
                  <a:moveTo>
                    <a:pt x="10599" y="0"/>
                  </a:moveTo>
                  <a:cubicBezTo>
                    <a:pt x="16507" y="0"/>
                    <a:pt x="21285" y="4604"/>
                    <a:pt x="21285" y="10295"/>
                  </a:cubicBezTo>
                  <a:cubicBezTo>
                    <a:pt x="21285" y="11383"/>
                    <a:pt x="21112" y="12472"/>
                    <a:pt x="20764" y="13476"/>
                  </a:cubicBezTo>
                  <a:cubicBezTo>
                    <a:pt x="20764" y="13476"/>
                    <a:pt x="20764" y="13476"/>
                    <a:pt x="15986" y="10546"/>
                  </a:cubicBezTo>
                  <a:cubicBezTo>
                    <a:pt x="16333" y="10044"/>
                    <a:pt x="17028" y="9375"/>
                    <a:pt x="17115" y="8872"/>
                  </a:cubicBezTo>
                  <a:cubicBezTo>
                    <a:pt x="17202" y="8119"/>
                    <a:pt x="16594" y="6194"/>
                    <a:pt x="16160" y="6026"/>
                  </a:cubicBezTo>
                  <a:cubicBezTo>
                    <a:pt x="15725" y="5775"/>
                    <a:pt x="14422" y="4520"/>
                    <a:pt x="13466" y="4018"/>
                  </a:cubicBezTo>
                  <a:cubicBezTo>
                    <a:pt x="12771" y="3683"/>
                    <a:pt x="12424" y="2344"/>
                    <a:pt x="12337" y="1423"/>
                  </a:cubicBezTo>
                  <a:cubicBezTo>
                    <a:pt x="11729" y="1339"/>
                    <a:pt x="11207" y="1256"/>
                    <a:pt x="10599" y="1256"/>
                  </a:cubicBezTo>
                  <a:cubicBezTo>
                    <a:pt x="8514" y="1256"/>
                    <a:pt x="6516" y="1925"/>
                    <a:pt x="4952" y="3097"/>
                  </a:cubicBezTo>
                  <a:cubicBezTo>
                    <a:pt x="5386" y="3767"/>
                    <a:pt x="6168" y="5022"/>
                    <a:pt x="5734" y="5524"/>
                  </a:cubicBezTo>
                  <a:cubicBezTo>
                    <a:pt x="5213" y="6361"/>
                    <a:pt x="3562" y="6361"/>
                    <a:pt x="3562" y="7115"/>
                  </a:cubicBezTo>
                  <a:cubicBezTo>
                    <a:pt x="3562" y="7868"/>
                    <a:pt x="3475" y="8621"/>
                    <a:pt x="3562" y="8956"/>
                  </a:cubicBezTo>
                  <a:cubicBezTo>
                    <a:pt x="3649" y="9291"/>
                    <a:pt x="4605" y="9542"/>
                    <a:pt x="3910" y="10044"/>
                  </a:cubicBezTo>
                  <a:cubicBezTo>
                    <a:pt x="3475" y="10463"/>
                    <a:pt x="2172" y="11132"/>
                    <a:pt x="1390" y="11551"/>
                  </a:cubicBezTo>
                  <a:cubicBezTo>
                    <a:pt x="1477" y="12555"/>
                    <a:pt x="1824" y="13560"/>
                    <a:pt x="2346" y="14480"/>
                  </a:cubicBezTo>
                  <a:cubicBezTo>
                    <a:pt x="2519" y="13978"/>
                    <a:pt x="3301" y="12220"/>
                    <a:pt x="3910" y="12137"/>
                  </a:cubicBezTo>
                  <a:cubicBezTo>
                    <a:pt x="4605" y="11969"/>
                    <a:pt x="5213" y="11802"/>
                    <a:pt x="5908" y="12639"/>
                  </a:cubicBezTo>
                  <a:cubicBezTo>
                    <a:pt x="6603" y="13476"/>
                    <a:pt x="7558" y="13727"/>
                    <a:pt x="8080" y="13727"/>
                  </a:cubicBezTo>
                  <a:cubicBezTo>
                    <a:pt x="8601" y="13727"/>
                    <a:pt x="7993" y="15485"/>
                    <a:pt x="6342" y="15820"/>
                  </a:cubicBezTo>
                  <a:cubicBezTo>
                    <a:pt x="4778" y="16071"/>
                    <a:pt x="7037" y="17996"/>
                    <a:pt x="5734" y="17996"/>
                  </a:cubicBezTo>
                  <a:cubicBezTo>
                    <a:pt x="7211" y="18833"/>
                    <a:pt x="8862" y="19335"/>
                    <a:pt x="10599" y="19335"/>
                  </a:cubicBezTo>
                  <a:cubicBezTo>
                    <a:pt x="10773" y="19335"/>
                    <a:pt x="10947" y="19251"/>
                    <a:pt x="11034" y="19251"/>
                  </a:cubicBezTo>
                  <a:cubicBezTo>
                    <a:pt x="11034" y="19251"/>
                    <a:pt x="11034" y="19251"/>
                    <a:pt x="11294" y="20507"/>
                  </a:cubicBezTo>
                  <a:cubicBezTo>
                    <a:pt x="11121" y="20507"/>
                    <a:pt x="10860" y="20591"/>
                    <a:pt x="10599" y="20591"/>
                  </a:cubicBezTo>
                  <a:cubicBezTo>
                    <a:pt x="4778" y="20591"/>
                    <a:pt x="0" y="15987"/>
                    <a:pt x="0" y="10295"/>
                  </a:cubicBezTo>
                  <a:cubicBezTo>
                    <a:pt x="0" y="4604"/>
                    <a:pt x="4778" y="0"/>
                    <a:pt x="10599" y="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914400">
                <a:defRPr sz="1800">
                  <a:solidFill>
                    <a:srgbClr val="000000"/>
                  </a:solidFill>
                  <a:latin typeface="Calibri"/>
                  <a:ea typeface="Calibri"/>
                  <a:cs typeface="Calibri"/>
                  <a:sym typeface="Calibri"/>
                </a:defRPr>
              </a:pPr>
            </a:p>
          </p:txBody>
        </p:sp>
        <p:sp>
          <p:nvSpPr>
            <p:cNvPr id="463" name="statistics-on-laptop_82095"/>
            <p:cNvSpPr/>
            <p:nvPr/>
          </p:nvSpPr>
          <p:spPr>
            <a:xfrm>
              <a:off x="3507347" y="3607901"/>
              <a:ext cx="1218207" cy="1109879"/>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8920" y="18493"/>
                  </a:moveTo>
                  <a:cubicBezTo>
                    <a:pt x="9090" y="18493"/>
                    <a:pt x="9259" y="18682"/>
                    <a:pt x="9259" y="18871"/>
                  </a:cubicBezTo>
                  <a:cubicBezTo>
                    <a:pt x="9259" y="18871"/>
                    <a:pt x="9259" y="18871"/>
                    <a:pt x="9259" y="19721"/>
                  </a:cubicBezTo>
                  <a:cubicBezTo>
                    <a:pt x="9259" y="19721"/>
                    <a:pt x="9259" y="19721"/>
                    <a:pt x="10954" y="20571"/>
                  </a:cubicBezTo>
                  <a:cubicBezTo>
                    <a:pt x="10954" y="20571"/>
                    <a:pt x="10954" y="20571"/>
                    <a:pt x="12648" y="19721"/>
                  </a:cubicBezTo>
                  <a:cubicBezTo>
                    <a:pt x="12648" y="19721"/>
                    <a:pt x="12648" y="19721"/>
                    <a:pt x="12648" y="18871"/>
                  </a:cubicBezTo>
                  <a:cubicBezTo>
                    <a:pt x="12648" y="18682"/>
                    <a:pt x="12817" y="18493"/>
                    <a:pt x="12987" y="18493"/>
                  </a:cubicBezTo>
                  <a:cubicBezTo>
                    <a:pt x="13241" y="18493"/>
                    <a:pt x="13410" y="18682"/>
                    <a:pt x="13410" y="18871"/>
                  </a:cubicBezTo>
                  <a:cubicBezTo>
                    <a:pt x="13410" y="18871"/>
                    <a:pt x="13410" y="18871"/>
                    <a:pt x="13410" y="20004"/>
                  </a:cubicBezTo>
                  <a:cubicBezTo>
                    <a:pt x="13410" y="20099"/>
                    <a:pt x="13326" y="20287"/>
                    <a:pt x="13156" y="20382"/>
                  </a:cubicBezTo>
                  <a:cubicBezTo>
                    <a:pt x="13156" y="20382"/>
                    <a:pt x="13156" y="20382"/>
                    <a:pt x="11123" y="21421"/>
                  </a:cubicBezTo>
                  <a:cubicBezTo>
                    <a:pt x="11038" y="21421"/>
                    <a:pt x="11038" y="21515"/>
                    <a:pt x="10954" y="21515"/>
                  </a:cubicBezTo>
                  <a:cubicBezTo>
                    <a:pt x="10869" y="21515"/>
                    <a:pt x="10869" y="21421"/>
                    <a:pt x="10784" y="21421"/>
                  </a:cubicBezTo>
                  <a:cubicBezTo>
                    <a:pt x="10784" y="21421"/>
                    <a:pt x="10784" y="21421"/>
                    <a:pt x="8751" y="20382"/>
                  </a:cubicBezTo>
                  <a:cubicBezTo>
                    <a:pt x="8581" y="20287"/>
                    <a:pt x="8497" y="20193"/>
                    <a:pt x="8497" y="20004"/>
                  </a:cubicBezTo>
                  <a:cubicBezTo>
                    <a:pt x="8497" y="20004"/>
                    <a:pt x="8497" y="20004"/>
                    <a:pt x="8497" y="18871"/>
                  </a:cubicBezTo>
                  <a:cubicBezTo>
                    <a:pt x="8497" y="18682"/>
                    <a:pt x="8666" y="18493"/>
                    <a:pt x="8920" y="18493"/>
                  </a:cubicBezTo>
                  <a:close/>
                  <a:moveTo>
                    <a:pt x="8257" y="16255"/>
                  </a:moveTo>
                  <a:cubicBezTo>
                    <a:pt x="8172" y="16255"/>
                    <a:pt x="8087" y="16353"/>
                    <a:pt x="8087" y="16451"/>
                  </a:cubicBezTo>
                  <a:cubicBezTo>
                    <a:pt x="8087" y="16451"/>
                    <a:pt x="8087" y="16451"/>
                    <a:pt x="8087" y="16842"/>
                  </a:cubicBezTo>
                  <a:cubicBezTo>
                    <a:pt x="8087" y="16940"/>
                    <a:pt x="8172" y="17038"/>
                    <a:pt x="8257" y="17038"/>
                  </a:cubicBezTo>
                  <a:cubicBezTo>
                    <a:pt x="8257" y="17038"/>
                    <a:pt x="8257" y="17038"/>
                    <a:pt x="13343" y="17038"/>
                  </a:cubicBezTo>
                  <a:cubicBezTo>
                    <a:pt x="13428" y="17038"/>
                    <a:pt x="13513" y="16940"/>
                    <a:pt x="13513" y="16842"/>
                  </a:cubicBezTo>
                  <a:cubicBezTo>
                    <a:pt x="13513" y="16842"/>
                    <a:pt x="13513" y="16842"/>
                    <a:pt x="13513" y="16451"/>
                  </a:cubicBezTo>
                  <a:cubicBezTo>
                    <a:pt x="13513" y="16353"/>
                    <a:pt x="13428" y="16255"/>
                    <a:pt x="13343" y="16255"/>
                  </a:cubicBezTo>
                  <a:cubicBezTo>
                    <a:pt x="13343" y="16255"/>
                    <a:pt x="13343" y="16255"/>
                    <a:pt x="8257" y="16255"/>
                  </a:cubicBezTo>
                  <a:close/>
                  <a:moveTo>
                    <a:pt x="8304" y="15471"/>
                  </a:moveTo>
                  <a:cubicBezTo>
                    <a:pt x="8304" y="15471"/>
                    <a:pt x="8304" y="15471"/>
                    <a:pt x="13398" y="15471"/>
                  </a:cubicBezTo>
                  <a:cubicBezTo>
                    <a:pt x="13907" y="15471"/>
                    <a:pt x="14332" y="15923"/>
                    <a:pt x="14332" y="16466"/>
                  </a:cubicBezTo>
                  <a:cubicBezTo>
                    <a:pt x="14332" y="16466"/>
                    <a:pt x="14332" y="16466"/>
                    <a:pt x="14332" y="16827"/>
                  </a:cubicBezTo>
                  <a:cubicBezTo>
                    <a:pt x="14332" y="17370"/>
                    <a:pt x="13907" y="17822"/>
                    <a:pt x="13398" y="17822"/>
                  </a:cubicBezTo>
                  <a:cubicBezTo>
                    <a:pt x="13398" y="17822"/>
                    <a:pt x="13398" y="17822"/>
                    <a:pt x="8304" y="17822"/>
                  </a:cubicBezTo>
                  <a:cubicBezTo>
                    <a:pt x="7795" y="17822"/>
                    <a:pt x="7371" y="17370"/>
                    <a:pt x="7371" y="16827"/>
                  </a:cubicBezTo>
                  <a:cubicBezTo>
                    <a:pt x="7371" y="16827"/>
                    <a:pt x="7371" y="16827"/>
                    <a:pt x="7371" y="16466"/>
                  </a:cubicBezTo>
                  <a:cubicBezTo>
                    <a:pt x="7371" y="15923"/>
                    <a:pt x="7795" y="15471"/>
                    <a:pt x="8304" y="15471"/>
                  </a:cubicBezTo>
                  <a:close/>
                  <a:moveTo>
                    <a:pt x="17161" y="11869"/>
                  </a:moveTo>
                  <a:cubicBezTo>
                    <a:pt x="17161" y="11869"/>
                    <a:pt x="17161" y="11869"/>
                    <a:pt x="19707" y="13961"/>
                  </a:cubicBezTo>
                  <a:cubicBezTo>
                    <a:pt x="19877" y="14051"/>
                    <a:pt x="19962" y="14324"/>
                    <a:pt x="19792" y="14506"/>
                  </a:cubicBezTo>
                  <a:cubicBezTo>
                    <a:pt x="19707" y="14597"/>
                    <a:pt x="19623" y="14688"/>
                    <a:pt x="19453" y="14688"/>
                  </a:cubicBezTo>
                  <a:cubicBezTo>
                    <a:pt x="19453" y="14688"/>
                    <a:pt x="19368" y="14688"/>
                    <a:pt x="19283" y="14597"/>
                  </a:cubicBezTo>
                  <a:cubicBezTo>
                    <a:pt x="19283" y="14597"/>
                    <a:pt x="19283" y="14597"/>
                    <a:pt x="16736" y="12597"/>
                  </a:cubicBezTo>
                  <a:cubicBezTo>
                    <a:pt x="16566" y="12415"/>
                    <a:pt x="16482" y="12142"/>
                    <a:pt x="16651" y="11960"/>
                  </a:cubicBezTo>
                  <a:cubicBezTo>
                    <a:pt x="16736" y="11778"/>
                    <a:pt x="16991" y="11778"/>
                    <a:pt x="17161" y="11869"/>
                  </a:cubicBezTo>
                  <a:close/>
                  <a:moveTo>
                    <a:pt x="4842" y="11739"/>
                  </a:moveTo>
                  <a:cubicBezTo>
                    <a:pt x="5014" y="11554"/>
                    <a:pt x="5271" y="11647"/>
                    <a:pt x="5357" y="11831"/>
                  </a:cubicBezTo>
                  <a:cubicBezTo>
                    <a:pt x="5528" y="12015"/>
                    <a:pt x="5442" y="12292"/>
                    <a:pt x="5271" y="12384"/>
                  </a:cubicBezTo>
                  <a:cubicBezTo>
                    <a:pt x="5271" y="12384"/>
                    <a:pt x="5271" y="12384"/>
                    <a:pt x="2528" y="14596"/>
                  </a:cubicBezTo>
                  <a:cubicBezTo>
                    <a:pt x="2443" y="14688"/>
                    <a:pt x="2357" y="14688"/>
                    <a:pt x="2271" y="14688"/>
                  </a:cubicBezTo>
                  <a:cubicBezTo>
                    <a:pt x="2186" y="14688"/>
                    <a:pt x="2014" y="14596"/>
                    <a:pt x="2014" y="14504"/>
                  </a:cubicBezTo>
                  <a:cubicBezTo>
                    <a:pt x="1843" y="14319"/>
                    <a:pt x="1928" y="14043"/>
                    <a:pt x="2100" y="13951"/>
                  </a:cubicBezTo>
                  <a:cubicBezTo>
                    <a:pt x="2100" y="13951"/>
                    <a:pt x="2100" y="13951"/>
                    <a:pt x="4842" y="11739"/>
                  </a:cubicBezTo>
                  <a:close/>
                  <a:moveTo>
                    <a:pt x="18350" y="6966"/>
                  </a:moveTo>
                  <a:cubicBezTo>
                    <a:pt x="18350" y="6966"/>
                    <a:pt x="18350" y="6966"/>
                    <a:pt x="21267" y="6966"/>
                  </a:cubicBezTo>
                  <a:cubicBezTo>
                    <a:pt x="21433" y="6966"/>
                    <a:pt x="21600" y="7140"/>
                    <a:pt x="21600" y="7401"/>
                  </a:cubicBezTo>
                  <a:cubicBezTo>
                    <a:pt x="21600" y="7575"/>
                    <a:pt x="21433" y="7749"/>
                    <a:pt x="21267" y="7749"/>
                  </a:cubicBezTo>
                  <a:cubicBezTo>
                    <a:pt x="21267" y="7749"/>
                    <a:pt x="21267" y="7749"/>
                    <a:pt x="18350" y="7749"/>
                  </a:cubicBezTo>
                  <a:cubicBezTo>
                    <a:pt x="18184" y="7749"/>
                    <a:pt x="18017" y="7575"/>
                    <a:pt x="18017" y="7401"/>
                  </a:cubicBezTo>
                  <a:cubicBezTo>
                    <a:pt x="18017" y="7140"/>
                    <a:pt x="18184" y="6966"/>
                    <a:pt x="18350" y="6966"/>
                  </a:cubicBezTo>
                  <a:close/>
                  <a:moveTo>
                    <a:pt x="344" y="6966"/>
                  </a:moveTo>
                  <a:cubicBezTo>
                    <a:pt x="344" y="6966"/>
                    <a:pt x="344" y="6966"/>
                    <a:pt x="3443" y="6966"/>
                  </a:cubicBezTo>
                  <a:cubicBezTo>
                    <a:pt x="3616" y="6966"/>
                    <a:pt x="3788" y="7140"/>
                    <a:pt x="3788" y="7401"/>
                  </a:cubicBezTo>
                  <a:cubicBezTo>
                    <a:pt x="3788" y="7575"/>
                    <a:pt x="3616" y="7749"/>
                    <a:pt x="3443" y="7749"/>
                  </a:cubicBezTo>
                  <a:cubicBezTo>
                    <a:pt x="3443" y="7749"/>
                    <a:pt x="3443" y="7749"/>
                    <a:pt x="344" y="7749"/>
                  </a:cubicBezTo>
                  <a:cubicBezTo>
                    <a:pt x="172" y="7749"/>
                    <a:pt x="0" y="7575"/>
                    <a:pt x="0" y="7401"/>
                  </a:cubicBezTo>
                  <a:cubicBezTo>
                    <a:pt x="0" y="7140"/>
                    <a:pt x="172" y="6966"/>
                    <a:pt x="344" y="6966"/>
                  </a:cubicBezTo>
                  <a:close/>
                  <a:moveTo>
                    <a:pt x="10633" y="2601"/>
                  </a:moveTo>
                  <a:cubicBezTo>
                    <a:pt x="10887" y="2601"/>
                    <a:pt x="11056" y="2885"/>
                    <a:pt x="11056" y="3074"/>
                  </a:cubicBezTo>
                  <a:cubicBezTo>
                    <a:pt x="11056" y="3264"/>
                    <a:pt x="10887" y="3453"/>
                    <a:pt x="10633" y="3453"/>
                  </a:cubicBezTo>
                  <a:cubicBezTo>
                    <a:pt x="8855" y="3453"/>
                    <a:pt x="7416" y="5063"/>
                    <a:pt x="7416" y="7052"/>
                  </a:cubicBezTo>
                  <a:cubicBezTo>
                    <a:pt x="7416" y="7336"/>
                    <a:pt x="7247" y="7525"/>
                    <a:pt x="7077" y="7525"/>
                  </a:cubicBezTo>
                  <a:cubicBezTo>
                    <a:pt x="6823" y="7525"/>
                    <a:pt x="6654" y="7336"/>
                    <a:pt x="6654" y="7052"/>
                  </a:cubicBezTo>
                  <a:cubicBezTo>
                    <a:pt x="6654" y="4590"/>
                    <a:pt x="8432" y="2601"/>
                    <a:pt x="10633" y="2601"/>
                  </a:cubicBezTo>
                  <a:close/>
                  <a:moveTo>
                    <a:pt x="10902" y="698"/>
                  </a:moveTo>
                  <a:cubicBezTo>
                    <a:pt x="14135" y="698"/>
                    <a:pt x="16686" y="3571"/>
                    <a:pt x="16686" y="7000"/>
                  </a:cubicBezTo>
                  <a:cubicBezTo>
                    <a:pt x="16686" y="8483"/>
                    <a:pt x="16346" y="9780"/>
                    <a:pt x="15495" y="10892"/>
                  </a:cubicBezTo>
                  <a:cubicBezTo>
                    <a:pt x="13879" y="13394"/>
                    <a:pt x="14305" y="14599"/>
                    <a:pt x="14305" y="14692"/>
                  </a:cubicBezTo>
                  <a:cubicBezTo>
                    <a:pt x="14390" y="14877"/>
                    <a:pt x="14305" y="15062"/>
                    <a:pt x="14049" y="15155"/>
                  </a:cubicBezTo>
                  <a:cubicBezTo>
                    <a:pt x="13879" y="15248"/>
                    <a:pt x="13709" y="15155"/>
                    <a:pt x="13624" y="14970"/>
                  </a:cubicBezTo>
                  <a:cubicBezTo>
                    <a:pt x="13539" y="14877"/>
                    <a:pt x="12944" y="13302"/>
                    <a:pt x="14900" y="10429"/>
                  </a:cubicBezTo>
                  <a:cubicBezTo>
                    <a:pt x="15581" y="9409"/>
                    <a:pt x="16006" y="8297"/>
                    <a:pt x="16006" y="7000"/>
                  </a:cubicBezTo>
                  <a:cubicBezTo>
                    <a:pt x="16006" y="3942"/>
                    <a:pt x="13709" y="1532"/>
                    <a:pt x="10902" y="1532"/>
                  </a:cubicBezTo>
                  <a:cubicBezTo>
                    <a:pt x="8095" y="1532"/>
                    <a:pt x="5799" y="3942"/>
                    <a:pt x="5799" y="7000"/>
                  </a:cubicBezTo>
                  <a:cubicBezTo>
                    <a:pt x="5799" y="8205"/>
                    <a:pt x="6224" y="9409"/>
                    <a:pt x="6905" y="10336"/>
                  </a:cubicBezTo>
                  <a:cubicBezTo>
                    <a:pt x="6905" y="10429"/>
                    <a:pt x="6905" y="10429"/>
                    <a:pt x="6905" y="10429"/>
                  </a:cubicBezTo>
                  <a:cubicBezTo>
                    <a:pt x="8861" y="13394"/>
                    <a:pt x="8351" y="14877"/>
                    <a:pt x="8266" y="14970"/>
                  </a:cubicBezTo>
                  <a:cubicBezTo>
                    <a:pt x="8181" y="15155"/>
                    <a:pt x="8010" y="15248"/>
                    <a:pt x="7925" y="15248"/>
                  </a:cubicBezTo>
                  <a:cubicBezTo>
                    <a:pt x="7840" y="15248"/>
                    <a:pt x="7755" y="15248"/>
                    <a:pt x="7755" y="15155"/>
                  </a:cubicBezTo>
                  <a:cubicBezTo>
                    <a:pt x="7585" y="15062"/>
                    <a:pt x="7500" y="14877"/>
                    <a:pt x="7585" y="14599"/>
                  </a:cubicBezTo>
                  <a:cubicBezTo>
                    <a:pt x="7585" y="14599"/>
                    <a:pt x="8010" y="13487"/>
                    <a:pt x="6309" y="10892"/>
                  </a:cubicBezTo>
                  <a:cubicBezTo>
                    <a:pt x="5459" y="9780"/>
                    <a:pt x="5118" y="8483"/>
                    <a:pt x="5118" y="7000"/>
                  </a:cubicBezTo>
                  <a:cubicBezTo>
                    <a:pt x="5118" y="3571"/>
                    <a:pt x="7670" y="698"/>
                    <a:pt x="10902" y="698"/>
                  </a:cubicBezTo>
                  <a:close/>
                  <a:moveTo>
                    <a:pt x="2522" y="105"/>
                  </a:moveTo>
                  <a:cubicBezTo>
                    <a:pt x="2522" y="105"/>
                    <a:pt x="2522" y="105"/>
                    <a:pt x="5153" y="2194"/>
                  </a:cubicBezTo>
                  <a:cubicBezTo>
                    <a:pt x="5323" y="2384"/>
                    <a:pt x="5323" y="2669"/>
                    <a:pt x="5238" y="2859"/>
                  </a:cubicBezTo>
                  <a:cubicBezTo>
                    <a:pt x="5153" y="2954"/>
                    <a:pt x="5069" y="3049"/>
                    <a:pt x="4899" y="3049"/>
                  </a:cubicBezTo>
                  <a:cubicBezTo>
                    <a:pt x="4814" y="3049"/>
                    <a:pt x="4729" y="2954"/>
                    <a:pt x="4644" y="2954"/>
                  </a:cubicBezTo>
                  <a:lnTo>
                    <a:pt x="2097" y="770"/>
                  </a:lnTo>
                  <a:cubicBezTo>
                    <a:pt x="1928" y="580"/>
                    <a:pt x="1843" y="390"/>
                    <a:pt x="2012" y="200"/>
                  </a:cubicBezTo>
                  <a:cubicBezTo>
                    <a:pt x="2097" y="10"/>
                    <a:pt x="2352" y="-85"/>
                    <a:pt x="2522" y="105"/>
                  </a:cubicBezTo>
                  <a:close/>
                  <a:moveTo>
                    <a:pt x="19286" y="103"/>
                  </a:moveTo>
                  <a:cubicBezTo>
                    <a:pt x="19455" y="-85"/>
                    <a:pt x="19709" y="9"/>
                    <a:pt x="19793" y="197"/>
                  </a:cubicBezTo>
                  <a:cubicBezTo>
                    <a:pt x="19962" y="384"/>
                    <a:pt x="19878" y="572"/>
                    <a:pt x="19709" y="760"/>
                  </a:cubicBezTo>
                  <a:cubicBezTo>
                    <a:pt x="19709" y="760"/>
                    <a:pt x="19709" y="760"/>
                    <a:pt x="17260" y="2731"/>
                  </a:cubicBezTo>
                  <a:cubicBezTo>
                    <a:pt x="17175" y="2825"/>
                    <a:pt x="17091" y="2825"/>
                    <a:pt x="17091" y="2825"/>
                  </a:cubicBezTo>
                  <a:cubicBezTo>
                    <a:pt x="16922" y="2825"/>
                    <a:pt x="16837" y="2731"/>
                    <a:pt x="16753" y="2637"/>
                  </a:cubicBezTo>
                  <a:cubicBezTo>
                    <a:pt x="16584" y="2449"/>
                    <a:pt x="16668" y="2168"/>
                    <a:pt x="16837" y="2074"/>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914400">
                <a:defRPr sz="1800">
                  <a:solidFill>
                    <a:srgbClr val="000000"/>
                  </a:solidFill>
                  <a:latin typeface="Calibri"/>
                  <a:ea typeface="Calibri"/>
                  <a:cs typeface="Calibri"/>
                  <a:sym typeface="Calibri"/>
                </a:defRPr>
              </a:pPr>
            </a:p>
          </p:txBody>
        </p:sp>
      </p:grpSp>
    </p:spTree>
  </p:cSld>
  <p:clrMapOvr>
    <a:masterClrMapping/>
  </p:clrMapOvr>
  <mc:AlternateContent xmlns:mc="http://schemas.openxmlformats.org/markup-compatibility/2006">
    <mc:Choice xmlns:p14="http://schemas.microsoft.com/office/powerpoint/2010/main" Requires="p14">
      <p:transition spd="med" advClick="0" advTm="0" p14:dur="1000">
        <p:pull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438"/>
                                        </p:tgtEl>
                                        <p:attrNameLst>
                                          <p:attrName>style.visibility</p:attrName>
                                        </p:attrNameLst>
                                      </p:cBhvr>
                                      <p:to>
                                        <p:strVal val="visible"/>
                                      </p:to>
                                    </p:set>
                                    <p:anim calcmode="lin" valueType="num">
                                      <p:cBhvr>
                                        <p:cTn id="7" dur="500" fill="hold"/>
                                        <p:tgtEl>
                                          <p:spTgt spid="438"/>
                                        </p:tgtEl>
                                        <p:attrNameLst>
                                          <p:attrName>ppt_w</p:attrName>
                                        </p:attrNameLst>
                                      </p:cBhvr>
                                      <p:tavLst>
                                        <p:tav tm="0">
                                          <p:val>
                                            <p:fltVal val="0"/>
                                          </p:val>
                                        </p:tav>
                                        <p:tav tm="100000">
                                          <p:val>
                                            <p:strVal val="#ppt_w"/>
                                          </p:val>
                                        </p:tav>
                                      </p:tavLst>
                                    </p:anim>
                                    <p:anim calcmode="lin" valueType="num">
                                      <p:cBhvr>
                                        <p:cTn id="8" dur="500" fill="hold"/>
                                        <p:tgtEl>
                                          <p:spTgt spid="438"/>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8" presetID="22" grpId="2" fill="hold">
                                  <p:stCondLst>
                                    <p:cond delay="0"/>
                                  </p:stCondLst>
                                  <p:iterate type="el" backwards="0">
                                    <p:tmAbs val="0"/>
                                  </p:iterate>
                                  <p:childTnLst>
                                    <p:set>
                                      <p:cBhvr>
                                        <p:cTn id="11" fill="hold"/>
                                        <p:tgtEl>
                                          <p:spTgt spid="439"/>
                                        </p:tgtEl>
                                        <p:attrNameLst>
                                          <p:attrName>style.visibility</p:attrName>
                                        </p:attrNameLst>
                                      </p:cBhvr>
                                      <p:to>
                                        <p:strVal val="visible"/>
                                      </p:to>
                                    </p:set>
                                    <p:animEffect filter="wipe(left)" transition="in">
                                      <p:cBhvr>
                                        <p:cTn id="12" dur="500"/>
                                        <p:tgtEl>
                                          <p:spTgt spid="439"/>
                                        </p:tgtEl>
                                      </p:cBhvr>
                                    </p:animEffect>
                                  </p:childTnLst>
                                </p:cTn>
                              </p:par>
                            </p:childTnLst>
                          </p:cTn>
                        </p:par>
                        <p:par>
                          <p:cTn id="13" fill="hold">
                            <p:stCondLst>
                              <p:cond delay="1000"/>
                            </p:stCondLst>
                            <p:childTnLst>
                              <p:par>
                                <p:cTn id="14" presetClass="entr" nodeType="afterEffect" presetSubtype="0" presetID="15" grpId="3" fill="hold">
                                  <p:stCondLst>
                                    <p:cond delay="0"/>
                                  </p:stCondLst>
                                  <p:iterate type="el" backwards="0">
                                    <p:tmAbs val="0"/>
                                  </p:iterate>
                                  <p:childTnLst>
                                    <p:set>
                                      <p:cBhvr>
                                        <p:cTn id="15" fill="hold"/>
                                        <p:tgtEl>
                                          <p:spTgt spid="464"/>
                                        </p:tgtEl>
                                        <p:attrNameLst>
                                          <p:attrName>style.visibility</p:attrName>
                                        </p:attrNameLst>
                                      </p:cBhvr>
                                      <p:to>
                                        <p:strVal val="visible"/>
                                      </p:to>
                                    </p:set>
                                    <p:anim calcmode="lin" valueType="num">
                                      <p:cBhvr>
                                        <p:cTn id="16" dur="500" fill="hold"/>
                                        <p:tgtEl>
                                          <p:spTgt spid="464"/>
                                        </p:tgtEl>
                                        <p:attrNameLst>
                                          <p:attrName>ppt_w</p:attrName>
                                        </p:attrNameLst>
                                      </p:cBhvr>
                                      <p:tavLst>
                                        <p:tav tm="0">
                                          <p:val>
                                            <p:fltVal val="0"/>
                                          </p:val>
                                        </p:tav>
                                        <p:tav tm="100000">
                                          <p:val>
                                            <p:strVal val="#ppt_w"/>
                                          </p:val>
                                        </p:tav>
                                      </p:tavLst>
                                    </p:anim>
                                    <p:anim calcmode="lin" valueType="num">
                                      <p:cBhvr>
                                        <p:cTn id="17" dur="500" fill="hold"/>
                                        <p:tgtEl>
                                          <p:spTgt spid="464"/>
                                        </p:tgtEl>
                                        <p:attrNameLst>
                                          <p:attrName>ppt_h</p:attrName>
                                        </p:attrNameLst>
                                      </p:cBhvr>
                                      <p:tavLst>
                                        <p:tav tm="0">
                                          <p:val>
                                            <p:fltVal val="0"/>
                                          </p:val>
                                        </p:tav>
                                        <p:tav tm="100000">
                                          <p:val>
                                            <p:strVal val="#ppt_h"/>
                                          </p:val>
                                        </p:tav>
                                      </p:tavLst>
                                    </p:anim>
                                    <p:anim calcmode="lin" valueType="num">
                                      <p:cBhvr>
                                        <p:cTn id="18" dur="500" fill="hold"/>
                                        <p:tgtEl>
                                          <p:spTgt spid="464"/>
                                        </p:tgtEl>
                                        <p:attrNameLst>
                                          <p:attrName>ppt_x</p:attrName>
                                        </p:attrNameLst>
                                      </p:cBhvr>
                                      <p:tavLst>
                                        <p:tav tm="0" fmla="#ppt_x+(cos(-2*pi*(1-$))*-#ppt_x-sin(-2*pi*(1-$))*(1-#ppt_y))*(1-$)">
                                          <p:val>
                                            <p:fltVal val="0"/>
                                          </p:val>
                                        </p:tav>
                                        <p:tav tm="100000">
                                          <p:val>
                                            <p:fltVal val="1"/>
                                          </p:val>
                                        </p:tav>
                                      </p:tavLst>
                                    </p:anim>
                                    <p:anim calcmode="lin" valueType="num">
                                      <p:cBhvr>
                                        <p:cTn id="19" dur="500" fill="hold"/>
                                        <p:tgtEl>
                                          <p:spTgt spid="464"/>
                                        </p:tgtEl>
                                        <p:attrNameLst>
                                          <p:attrName>ppt_y</p:attrName>
                                        </p:attrNameLst>
                                      </p:cBhvr>
                                      <p:tavLst>
                                        <p:tav tm="0" fmla="#ppt_y+(sin(-2*pi*(1-$))*-#ppt_x+cos(-2*pi*(1-$))*(1-#ppt_y))*(1-$)">
                                          <p:val>
                                            <p:fltVal val="0"/>
                                          </p:val>
                                        </p:tav>
                                        <p:tav tm="100000">
                                          <p:val>
                                            <p:fltVal val="1"/>
                                          </p:val>
                                        </p:tav>
                                      </p:tavLst>
                                    </p:anim>
                                  </p:childTnLst>
                                </p:cTn>
                              </p:par>
                            </p:childTnLst>
                          </p:cTn>
                        </p:par>
                        <p:par>
                          <p:cTn id="20" fill="hold">
                            <p:stCondLst>
                              <p:cond delay="1500"/>
                            </p:stCondLst>
                            <p:childTnLst>
                              <p:par>
                                <p:cTn id="21" presetClass="entr" nodeType="afterEffect" presetSubtype="2" presetID="22" grpId="4" fill="hold">
                                  <p:stCondLst>
                                    <p:cond delay="0"/>
                                  </p:stCondLst>
                                  <p:iterate type="el" backwards="0">
                                    <p:tmAbs val="0"/>
                                  </p:iterate>
                                  <p:childTnLst>
                                    <p:set>
                                      <p:cBhvr>
                                        <p:cTn id="22" fill="hold"/>
                                        <p:tgtEl>
                                          <p:spTgt spid="447"/>
                                        </p:tgtEl>
                                        <p:attrNameLst>
                                          <p:attrName>style.visibility</p:attrName>
                                        </p:attrNameLst>
                                      </p:cBhvr>
                                      <p:to>
                                        <p:strVal val="visible"/>
                                      </p:to>
                                    </p:set>
                                    <p:animEffect filter="wipe(right)" transition="in">
                                      <p:cBhvr>
                                        <p:cTn id="23" dur="500"/>
                                        <p:tgtEl>
                                          <p:spTgt spid="447"/>
                                        </p:tgtEl>
                                      </p:cBhvr>
                                    </p:animEffect>
                                  </p:childTnLst>
                                </p:cTn>
                              </p:par>
                            </p:childTnLst>
                          </p:cTn>
                        </p:par>
                        <p:par>
                          <p:cTn id="24" fill="hold">
                            <p:stCondLst>
                              <p:cond delay="2000"/>
                            </p:stCondLst>
                            <p:childTnLst>
                              <p:par>
                                <p:cTn id="25" presetClass="entr" nodeType="afterEffect" presetSubtype="2" presetID="22" grpId="5" fill="hold">
                                  <p:stCondLst>
                                    <p:cond delay="0"/>
                                  </p:stCondLst>
                                  <p:iterate type="el" backwards="0">
                                    <p:tmAbs val="0"/>
                                  </p:iterate>
                                  <p:childTnLst>
                                    <p:set>
                                      <p:cBhvr>
                                        <p:cTn id="26" fill="hold"/>
                                        <p:tgtEl>
                                          <p:spTgt spid="455"/>
                                        </p:tgtEl>
                                        <p:attrNameLst>
                                          <p:attrName>style.visibility</p:attrName>
                                        </p:attrNameLst>
                                      </p:cBhvr>
                                      <p:to>
                                        <p:strVal val="visible"/>
                                      </p:to>
                                    </p:set>
                                    <p:animEffect filter="wipe(right)" transition="in">
                                      <p:cBhvr>
                                        <p:cTn id="27" dur="500"/>
                                        <p:tgtEl>
                                          <p:spTgt spid="455"/>
                                        </p:tgtEl>
                                      </p:cBhvr>
                                    </p:animEffect>
                                  </p:childTnLst>
                                </p:cTn>
                              </p:par>
                            </p:childTnLst>
                          </p:cTn>
                        </p:par>
                        <p:par>
                          <p:cTn id="28" fill="hold">
                            <p:stCondLst>
                              <p:cond delay="2500"/>
                            </p:stCondLst>
                            <p:childTnLst>
                              <p:par>
                                <p:cTn id="29" presetClass="entr" nodeType="afterEffect" presetSubtype="8" presetID="22" grpId="6" fill="hold">
                                  <p:stCondLst>
                                    <p:cond delay="0"/>
                                  </p:stCondLst>
                                  <p:iterate type="el" backwards="0">
                                    <p:tmAbs val="0"/>
                                  </p:iterate>
                                  <p:childTnLst>
                                    <p:set>
                                      <p:cBhvr>
                                        <p:cTn id="30" fill="hold"/>
                                        <p:tgtEl>
                                          <p:spTgt spid="443"/>
                                        </p:tgtEl>
                                        <p:attrNameLst>
                                          <p:attrName>style.visibility</p:attrName>
                                        </p:attrNameLst>
                                      </p:cBhvr>
                                      <p:to>
                                        <p:strVal val="visible"/>
                                      </p:to>
                                    </p:set>
                                    <p:animEffect filter="wipe(left)" transition="in">
                                      <p:cBhvr>
                                        <p:cTn id="31" dur="500"/>
                                        <p:tgtEl>
                                          <p:spTgt spid="443"/>
                                        </p:tgtEl>
                                      </p:cBhvr>
                                    </p:animEffect>
                                  </p:childTnLst>
                                </p:cTn>
                              </p:par>
                            </p:childTnLst>
                          </p:cTn>
                        </p:par>
                        <p:par>
                          <p:cTn id="32" fill="hold">
                            <p:stCondLst>
                              <p:cond delay="3000"/>
                            </p:stCondLst>
                            <p:childTnLst>
                              <p:par>
                                <p:cTn id="33" presetClass="entr" nodeType="afterEffect" presetSubtype="8" presetID="22" grpId="7" fill="hold">
                                  <p:stCondLst>
                                    <p:cond delay="0"/>
                                  </p:stCondLst>
                                  <p:iterate type="el" backwards="0">
                                    <p:tmAbs val="0"/>
                                  </p:iterate>
                                  <p:childTnLst>
                                    <p:set>
                                      <p:cBhvr>
                                        <p:cTn id="34" fill="hold"/>
                                        <p:tgtEl>
                                          <p:spTgt spid="451"/>
                                        </p:tgtEl>
                                        <p:attrNameLst>
                                          <p:attrName>style.visibility</p:attrName>
                                        </p:attrNameLst>
                                      </p:cBhvr>
                                      <p:to>
                                        <p:strVal val="visible"/>
                                      </p:to>
                                    </p:set>
                                    <p:animEffect filter="wipe(left)" transition="in">
                                      <p:cBhvr>
                                        <p:cTn id="35" dur="500"/>
                                        <p:tgtEl>
                                          <p:spTgt spid="4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64" grpId="3"/>
      <p:bldP build="whole" bldLvl="1" animBg="1" rev="0" advAuto="0" spid="443" grpId="6"/>
      <p:bldP build="whole" bldLvl="1" animBg="1" rev="0" advAuto="0" spid="438" grpId="1"/>
      <p:bldP build="whole" bldLvl="1" animBg="1" rev="0" advAuto="0" spid="455" grpId="5"/>
      <p:bldP build="whole" bldLvl="1" animBg="1" rev="0" advAuto="0" spid="439" grpId="2"/>
      <p:bldP build="whole" bldLvl="1" animBg="1" rev="0" advAuto="0" spid="447" grpId="4"/>
      <p:bldP build="whole" bldLvl="1" animBg="1" rev="0" advAuto="0" spid="451" grpId="7"/>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68" name="组合 4"/>
          <p:cNvGrpSpPr/>
          <p:nvPr/>
        </p:nvGrpSpPr>
        <p:grpSpPr>
          <a:xfrm>
            <a:off x="9218929" y="4283708"/>
            <a:ext cx="15165071" cy="11432"/>
            <a:chOff x="0" y="0"/>
            <a:chExt cx="15165070" cy="11431"/>
          </a:xfrm>
        </p:grpSpPr>
        <p:sp>
          <p:nvSpPr>
            <p:cNvPr id="466" name="直接连接符 41"/>
            <p:cNvSpPr/>
            <p:nvPr/>
          </p:nvSpPr>
          <p:spPr>
            <a:xfrm>
              <a:off x="0" y="-1"/>
              <a:ext cx="9589770" cy="11432"/>
            </a:xfrm>
            <a:prstGeom prst="line">
              <a:avLst/>
            </a:prstGeom>
            <a:noFill/>
            <a:ln w="50800" cap="flat">
              <a:solidFill>
                <a:srgbClr val="6AE7FF"/>
              </a:solidFill>
              <a:prstDash val="solid"/>
              <a:miter lim="800000"/>
            </a:ln>
            <a:effectLst/>
          </p:spPr>
          <p:txBody>
            <a:bodyPr wrap="square" lIns="91439" tIns="91439" rIns="91439" bIns="91439" numCol="1" anchor="t">
              <a:noAutofit/>
            </a:bodyPr>
            <a:lstStyle/>
            <a:p>
              <a:pPr algn="l" defTabSz="1828800">
                <a:defRPr b="1" sz="3600">
                  <a:solidFill>
                    <a:srgbClr val="10FBFE"/>
                  </a:solidFill>
                  <a:latin typeface="微软雅黑"/>
                  <a:ea typeface="微软雅黑"/>
                  <a:cs typeface="微软雅黑"/>
                  <a:sym typeface="微软雅黑"/>
                </a:defRPr>
              </a:pPr>
            </a:p>
          </p:txBody>
        </p:sp>
        <p:sp>
          <p:nvSpPr>
            <p:cNvPr id="467" name="直接连接符 43"/>
            <p:cNvSpPr/>
            <p:nvPr/>
          </p:nvSpPr>
          <p:spPr>
            <a:xfrm>
              <a:off x="8923020" y="0"/>
              <a:ext cx="6242051" cy="1"/>
            </a:xfrm>
            <a:prstGeom prst="line">
              <a:avLst/>
            </a:prstGeom>
            <a:noFill/>
            <a:ln w="50800" cap="flat">
              <a:solidFill>
                <a:srgbClr val="6AE7FF">
                  <a:alpha val="50000"/>
                </a:srgbClr>
              </a:solidFill>
              <a:prstDash val="solid"/>
              <a:miter lim="800000"/>
            </a:ln>
            <a:effectLst/>
          </p:spPr>
          <p:txBody>
            <a:bodyPr wrap="square" lIns="91439" tIns="91439" rIns="91439" bIns="91439" numCol="1" anchor="t">
              <a:noAutofit/>
            </a:bodyPr>
            <a:lstStyle/>
            <a:p>
              <a:pPr algn="l" defTabSz="1828800">
                <a:defRPr b="1" sz="3600">
                  <a:solidFill>
                    <a:srgbClr val="10FBFE"/>
                  </a:solidFill>
                  <a:latin typeface="微软雅黑"/>
                  <a:ea typeface="微软雅黑"/>
                  <a:cs typeface="微软雅黑"/>
                  <a:sym typeface="微软雅黑"/>
                </a:defRPr>
              </a:pPr>
            </a:p>
          </p:txBody>
        </p:sp>
      </p:grpSp>
      <p:grpSp>
        <p:nvGrpSpPr>
          <p:cNvPr id="471" name="组合 5"/>
          <p:cNvGrpSpPr/>
          <p:nvPr/>
        </p:nvGrpSpPr>
        <p:grpSpPr>
          <a:xfrm>
            <a:off x="0" y="9414508"/>
            <a:ext cx="16559530" cy="11432"/>
            <a:chOff x="0" y="0"/>
            <a:chExt cx="16559529" cy="11431"/>
          </a:xfrm>
        </p:grpSpPr>
        <p:sp>
          <p:nvSpPr>
            <p:cNvPr id="469" name="直接连接符 45"/>
            <p:cNvSpPr/>
            <p:nvPr/>
          </p:nvSpPr>
          <p:spPr>
            <a:xfrm>
              <a:off x="0" y="0"/>
              <a:ext cx="7981950" cy="1"/>
            </a:xfrm>
            <a:prstGeom prst="line">
              <a:avLst/>
            </a:prstGeom>
            <a:noFill/>
            <a:ln w="50800" cap="flat">
              <a:solidFill>
                <a:srgbClr val="6AE7FF">
                  <a:alpha val="50000"/>
                </a:srgbClr>
              </a:solidFill>
              <a:prstDash val="solid"/>
              <a:miter lim="800000"/>
            </a:ln>
            <a:effectLst/>
          </p:spPr>
          <p:txBody>
            <a:bodyPr wrap="square" lIns="91439" tIns="91439" rIns="91439" bIns="91439" numCol="1" anchor="t">
              <a:noAutofit/>
            </a:bodyPr>
            <a:lstStyle/>
            <a:p>
              <a:pPr algn="l" defTabSz="1828800">
                <a:defRPr b="1" sz="3600">
                  <a:solidFill>
                    <a:srgbClr val="10FBFE"/>
                  </a:solidFill>
                  <a:latin typeface="微软雅黑"/>
                  <a:ea typeface="微软雅黑"/>
                  <a:cs typeface="微软雅黑"/>
                  <a:sym typeface="微软雅黑"/>
                </a:defRPr>
              </a:pPr>
            </a:p>
          </p:txBody>
        </p:sp>
        <p:sp>
          <p:nvSpPr>
            <p:cNvPr id="470" name="直接连接符 1"/>
            <p:cNvSpPr/>
            <p:nvPr/>
          </p:nvSpPr>
          <p:spPr>
            <a:xfrm>
              <a:off x="6969759" y="-1"/>
              <a:ext cx="9589771" cy="11432"/>
            </a:xfrm>
            <a:prstGeom prst="line">
              <a:avLst/>
            </a:prstGeom>
            <a:noFill/>
            <a:ln w="50800" cap="flat">
              <a:solidFill>
                <a:srgbClr val="6AE7FF"/>
              </a:solidFill>
              <a:prstDash val="solid"/>
              <a:miter lim="800000"/>
            </a:ln>
            <a:effectLst/>
          </p:spPr>
          <p:txBody>
            <a:bodyPr wrap="square" lIns="91439" tIns="91439" rIns="91439" bIns="91439" numCol="1" anchor="t">
              <a:noAutofit/>
            </a:bodyPr>
            <a:lstStyle/>
            <a:p>
              <a:pPr algn="l" defTabSz="1828800">
                <a:defRPr b="1" sz="3600">
                  <a:solidFill>
                    <a:srgbClr val="10FBFE"/>
                  </a:solidFill>
                  <a:latin typeface="微软雅黑"/>
                  <a:ea typeface="微软雅黑"/>
                  <a:cs typeface="微软雅黑"/>
                  <a:sym typeface="微软雅黑"/>
                </a:defRPr>
              </a:pPr>
            </a:p>
          </p:txBody>
        </p:sp>
      </p:grpSp>
      <p:sp>
        <p:nvSpPr>
          <p:cNvPr id="472" name="文本框 2"/>
          <p:cNvSpPr txBox="1"/>
          <p:nvPr/>
        </p:nvSpPr>
        <p:spPr>
          <a:xfrm>
            <a:off x="5053330" y="5289550"/>
            <a:ext cx="2843531" cy="261651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r" defTabSz="1828800">
              <a:defRPr b="1" sz="19200">
                <a:solidFill>
                  <a:srgbClr val="6AE7FF"/>
                </a:solidFill>
                <a:latin typeface="微软雅黑"/>
                <a:ea typeface="微软雅黑"/>
                <a:cs typeface="微软雅黑"/>
                <a:sym typeface="微软雅黑"/>
              </a:defRPr>
            </a:lvl1pPr>
          </a:lstStyle>
          <a:p>
            <a:pPr/>
            <a:r>
              <a:t>03</a:t>
            </a:r>
          </a:p>
        </p:txBody>
      </p:sp>
      <p:sp>
        <p:nvSpPr>
          <p:cNvPr id="473" name="文本框 3"/>
          <p:cNvSpPr txBox="1"/>
          <p:nvPr/>
        </p:nvSpPr>
        <p:spPr>
          <a:xfrm>
            <a:off x="9333230" y="5471159"/>
            <a:ext cx="13958602" cy="13512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6600">
                <a:solidFill>
                  <a:srgbClr val="10FBFE"/>
                </a:solidFill>
                <a:latin typeface="微软雅黑"/>
                <a:ea typeface="微软雅黑"/>
                <a:cs typeface="微软雅黑"/>
                <a:sym typeface="微软雅黑"/>
              </a:defRPr>
            </a:lvl1pPr>
          </a:lstStyle>
          <a:p>
            <a:pPr/>
            <a:r>
              <a:t>量子通信领域研究与应用发展情况</a:t>
            </a:r>
          </a:p>
        </p:txBody>
      </p:sp>
      <p:sp>
        <p:nvSpPr>
          <p:cNvPr id="474" name="矩形 358"/>
          <p:cNvSpPr txBox="1"/>
          <p:nvPr/>
        </p:nvSpPr>
        <p:spPr>
          <a:xfrm>
            <a:off x="9409788" y="6984344"/>
            <a:ext cx="14783354" cy="7289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lnSpc>
                <a:spcPct val="150000"/>
              </a:lnSpc>
              <a:defRPr b="1" sz="3600">
                <a:solidFill>
                  <a:srgbClr val="10FBFE"/>
                </a:solidFill>
                <a:latin typeface="微软雅黑"/>
                <a:ea typeface="微软雅黑"/>
                <a:cs typeface="微软雅黑"/>
                <a:sym typeface="微软雅黑"/>
              </a:defRPr>
            </a:lvl1pPr>
          </a:lstStyle>
          <a:p>
            <a:pPr/>
            <a:r>
              <a:t>Research Development in Fields of Quantum Communication</a:t>
            </a:r>
          </a:p>
        </p:txBody>
      </p:sp>
    </p:spTree>
  </p:cSld>
  <p:clrMapOvr>
    <a:masterClrMapping/>
  </p:clrMapOvr>
  <mc:AlternateContent xmlns:mc="http://schemas.openxmlformats.org/markup-compatibility/2006">
    <mc:Choice xmlns:p14="http://schemas.microsoft.com/office/powerpoint/2010/main" Requires="p14">
      <p:transition spd="med" advClick="0" advTm="0" p14:dur="1000">
        <p:pull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2" presetID="22" grpId="1" fill="hold">
                                  <p:stCondLst>
                                    <p:cond delay="0"/>
                                  </p:stCondLst>
                                  <p:iterate type="el" backwards="0">
                                    <p:tmAbs val="0"/>
                                  </p:iterate>
                                  <p:childTnLst>
                                    <p:set>
                                      <p:cBhvr>
                                        <p:cTn id="6" fill="hold"/>
                                        <p:tgtEl>
                                          <p:spTgt spid="468"/>
                                        </p:tgtEl>
                                        <p:attrNameLst>
                                          <p:attrName>style.visibility</p:attrName>
                                        </p:attrNameLst>
                                      </p:cBhvr>
                                      <p:to>
                                        <p:strVal val="visible"/>
                                      </p:to>
                                    </p:set>
                                    <p:animEffect filter="wipe(right)" transition="in">
                                      <p:cBhvr>
                                        <p:cTn id="7" dur="500"/>
                                        <p:tgtEl>
                                          <p:spTgt spid="468"/>
                                        </p:tgtEl>
                                      </p:cBhvr>
                                    </p:animEffect>
                                  </p:childTnLst>
                                </p:cTn>
                              </p:par>
                            </p:childTnLst>
                          </p:cTn>
                        </p:par>
                        <p:par>
                          <p:cTn id="8" fill="hold">
                            <p:stCondLst>
                              <p:cond delay="500"/>
                            </p:stCondLst>
                            <p:childTnLst>
                              <p:par>
                                <p:cTn id="9" presetClass="entr" nodeType="afterEffect" presetSubtype="8" presetID="22" grpId="2" fill="hold">
                                  <p:stCondLst>
                                    <p:cond delay="0"/>
                                  </p:stCondLst>
                                  <p:iterate type="el" backwards="0">
                                    <p:tmAbs val="0"/>
                                  </p:iterate>
                                  <p:childTnLst>
                                    <p:set>
                                      <p:cBhvr>
                                        <p:cTn id="10" fill="hold"/>
                                        <p:tgtEl>
                                          <p:spTgt spid="471"/>
                                        </p:tgtEl>
                                        <p:attrNameLst>
                                          <p:attrName>style.visibility</p:attrName>
                                        </p:attrNameLst>
                                      </p:cBhvr>
                                      <p:to>
                                        <p:strVal val="visible"/>
                                      </p:to>
                                    </p:set>
                                    <p:animEffect filter="wipe(left)" transition="in">
                                      <p:cBhvr>
                                        <p:cTn id="11" dur="500"/>
                                        <p:tgtEl>
                                          <p:spTgt spid="471"/>
                                        </p:tgtEl>
                                      </p:cBhvr>
                                    </p:animEffect>
                                  </p:childTnLst>
                                </p:cTn>
                              </p:par>
                            </p:childTnLst>
                          </p:cTn>
                        </p:par>
                        <p:par>
                          <p:cTn id="12" fill="hold">
                            <p:stCondLst>
                              <p:cond delay="1000"/>
                            </p:stCondLst>
                            <p:childTnLst>
                              <p:par>
                                <p:cTn id="13" presetClass="entr" nodeType="afterEffect" presetSubtype="16" presetID="23" grpId="3" fill="hold">
                                  <p:stCondLst>
                                    <p:cond delay="0"/>
                                  </p:stCondLst>
                                  <p:iterate type="el" backwards="0">
                                    <p:tmAbs val="0"/>
                                  </p:iterate>
                                  <p:childTnLst>
                                    <p:set>
                                      <p:cBhvr>
                                        <p:cTn id="14" fill="hold"/>
                                        <p:tgtEl>
                                          <p:spTgt spid="472"/>
                                        </p:tgtEl>
                                        <p:attrNameLst>
                                          <p:attrName>style.visibility</p:attrName>
                                        </p:attrNameLst>
                                      </p:cBhvr>
                                      <p:to>
                                        <p:strVal val="visible"/>
                                      </p:to>
                                    </p:set>
                                    <p:anim calcmode="lin" valueType="num">
                                      <p:cBhvr>
                                        <p:cTn id="15" dur="500" fill="hold"/>
                                        <p:tgtEl>
                                          <p:spTgt spid="472"/>
                                        </p:tgtEl>
                                        <p:attrNameLst>
                                          <p:attrName>ppt_w</p:attrName>
                                        </p:attrNameLst>
                                      </p:cBhvr>
                                      <p:tavLst>
                                        <p:tav tm="0">
                                          <p:val>
                                            <p:fltVal val="0"/>
                                          </p:val>
                                        </p:tav>
                                        <p:tav tm="100000">
                                          <p:val>
                                            <p:strVal val="#ppt_w"/>
                                          </p:val>
                                        </p:tav>
                                      </p:tavLst>
                                    </p:anim>
                                    <p:anim calcmode="lin" valueType="num">
                                      <p:cBhvr>
                                        <p:cTn id="16" dur="500" fill="hold"/>
                                        <p:tgtEl>
                                          <p:spTgt spid="472"/>
                                        </p:tgtEl>
                                        <p:attrNameLst>
                                          <p:attrName>ppt_h</p:attrName>
                                        </p:attrNameLst>
                                      </p:cBhvr>
                                      <p:tavLst>
                                        <p:tav tm="0">
                                          <p:val>
                                            <p:fltVal val="0"/>
                                          </p:val>
                                        </p:tav>
                                        <p:tav tm="100000">
                                          <p:val>
                                            <p:strVal val="#ppt_h"/>
                                          </p:val>
                                        </p:tav>
                                      </p:tavLst>
                                    </p:anim>
                                  </p:childTnLst>
                                </p:cTn>
                              </p:par>
                            </p:childTnLst>
                          </p:cTn>
                        </p:par>
                        <p:par>
                          <p:cTn id="17" fill="hold">
                            <p:stCondLst>
                              <p:cond delay="1500"/>
                            </p:stCondLst>
                            <p:childTnLst>
                              <p:par>
                                <p:cTn id="18" presetClass="entr" nodeType="afterEffect" presetSubtype="16" presetID="23" grpId="4" fill="hold">
                                  <p:stCondLst>
                                    <p:cond delay="0"/>
                                  </p:stCondLst>
                                  <p:iterate type="el" backwards="0">
                                    <p:tmAbs val="0"/>
                                  </p:iterate>
                                  <p:childTnLst>
                                    <p:set>
                                      <p:cBhvr>
                                        <p:cTn id="19" fill="hold"/>
                                        <p:tgtEl>
                                          <p:spTgt spid="473"/>
                                        </p:tgtEl>
                                        <p:attrNameLst>
                                          <p:attrName>style.visibility</p:attrName>
                                        </p:attrNameLst>
                                      </p:cBhvr>
                                      <p:to>
                                        <p:strVal val="visible"/>
                                      </p:to>
                                    </p:set>
                                    <p:anim calcmode="lin" valueType="num">
                                      <p:cBhvr>
                                        <p:cTn id="20" dur="500" fill="hold"/>
                                        <p:tgtEl>
                                          <p:spTgt spid="473"/>
                                        </p:tgtEl>
                                        <p:attrNameLst>
                                          <p:attrName>ppt_w</p:attrName>
                                        </p:attrNameLst>
                                      </p:cBhvr>
                                      <p:tavLst>
                                        <p:tav tm="0">
                                          <p:val>
                                            <p:fltVal val="0"/>
                                          </p:val>
                                        </p:tav>
                                        <p:tav tm="100000">
                                          <p:val>
                                            <p:strVal val="#ppt_w"/>
                                          </p:val>
                                        </p:tav>
                                      </p:tavLst>
                                    </p:anim>
                                    <p:anim calcmode="lin" valueType="num">
                                      <p:cBhvr>
                                        <p:cTn id="21" dur="500" fill="hold"/>
                                        <p:tgtEl>
                                          <p:spTgt spid="473"/>
                                        </p:tgtEl>
                                        <p:attrNameLst>
                                          <p:attrName>ppt_h</p:attrName>
                                        </p:attrNameLst>
                                      </p:cBhvr>
                                      <p:tavLst>
                                        <p:tav tm="0">
                                          <p:val>
                                            <p:fltVal val="0"/>
                                          </p:val>
                                        </p:tav>
                                        <p:tav tm="100000">
                                          <p:val>
                                            <p:strVal val="#ppt_h"/>
                                          </p:val>
                                        </p:tav>
                                      </p:tavLst>
                                    </p:anim>
                                  </p:childTnLst>
                                </p:cTn>
                              </p:par>
                            </p:childTnLst>
                          </p:cTn>
                        </p:par>
                        <p:par>
                          <p:cTn id="22" fill="hold">
                            <p:stCondLst>
                              <p:cond delay="2000"/>
                            </p:stCondLst>
                            <p:childTnLst>
                              <p:par>
                                <p:cTn id="23" presetClass="entr" nodeType="afterEffect" presetSubtype="4" presetID="2" grpId="5" fill="hold">
                                  <p:stCondLst>
                                    <p:cond delay="0"/>
                                  </p:stCondLst>
                                  <p:iterate type="el" backwards="0">
                                    <p:tmAbs val="0"/>
                                  </p:iterate>
                                  <p:childTnLst>
                                    <p:set>
                                      <p:cBhvr>
                                        <p:cTn id="24" fill="hold"/>
                                        <p:tgtEl>
                                          <p:spTgt spid="474"/>
                                        </p:tgtEl>
                                        <p:attrNameLst>
                                          <p:attrName>style.visibility</p:attrName>
                                        </p:attrNameLst>
                                      </p:cBhvr>
                                      <p:to>
                                        <p:strVal val="visible"/>
                                      </p:to>
                                    </p:set>
                                    <p:anim calcmode="lin" valueType="num">
                                      <p:cBhvr>
                                        <p:cTn id="25" dur="500" fill="hold"/>
                                        <p:tgtEl>
                                          <p:spTgt spid="474"/>
                                        </p:tgtEl>
                                        <p:attrNameLst>
                                          <p:attrName>ppt_x</p:attrName>
                                        </p:attrNameLst>
                                      </p:cBhvr>
                                      <p:tavLst>
                                        <p:tav tm="0">
                                          <p:val>
                                            <p:strVal val="#ppt_x"/>
                                          </p:val>
                                        </p:tav>
                                        <p:tav tm="100000">
                                          <p:val>
                                            <p:strVal val="#ppt_x"/>
                                          </p:val>
                                        </p:tav>
                                      </p:tavLst>
                                    </p:anim>
                                    <p:anim calcmode="lin" valueType="num">
                                      <p:cBhvr>
                                        <p:cTn id="26" dur="500" fill="hold"/>
                                        <p:tgtEl>
                                          <p:spTgt spid="4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68" grpId="1"/>
      <p:bldP build="whole" bldLvl="1" animBg="1" rev="0" advAuto="0" spid="473" grpId="4"/>
      <p:bldP build="whole" bldLvl="1" animBg="1" rev="0" advAuto="0" spid="472" grpId="3"/>
      <p:bldP build="whole" bldLvl="1" animBg="1" rev="0" advAuto="0" spid="474" grpId="5"/>
      <p:bldP build="whole" bldLvl="1" animBg="1" rev="0" advAuto="0" spid="471" grpId="2"/>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80" name="组合 3"/>
          <p:cNvGrpSpPr/>
          <p:nvPr/>
        </p:nvGrpSpPr>
        <p:grpSpPr>
          <a:xfrm>
            <a:off x="708659" y="754380"/>
            <a:ext cx="1212854" cy="1212853"/>
            <a:chOff x="0" y="0"/>
            <a:chExt cx="1212852" cy="1212852"/>
          </a:xfrm>
        </p:grpSpPr>
        <p:sp>
          <p:nvSpPr>
            <p:cNvPr id="476" name="椭圆 1"/>
            <p:cNvSpPr/>
            <p:nvPr/>
          </p:nvSpPr>
          <p:spPr>
            <a:xfrm>
              <a:off x="-1" y="-1"/>
              <a:ext cx="1212854" cy="1212854"/>
            </a:xfrm>
            <a:prstGeom prst="ellipse">
              <a:avLst/>
            </a:prstGeom>
            <a:solidFill>
              <a:srgbClr val="6AE7FF">
                <a:alpha val="30000"/>
              </a:srgbClr>
            </a:soli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Calibri"/>
                  <a:ea typeface="Calibri"/>
                  <a:cs typeface="Calibri"/>
                  <a:sym typeface="Calibri"/>
                </a:defRPr>
              </a:pPr>
            </a:p>
          </p:txBody>
        </p:sp>
        <p:grpSp>
          <p:nvGrpSpPr>
            <p:cNvPr id="479" name="椭圆 2"/>
            <p:cNvGrpSpPr/>
            <p:nvPr/>
          </p:nvGrpSpPr>
          <p:grpSpPr>
            <a:xfrm>
              <a:off x="155817" y="147211"/>
              <a:ext cx="900165" cy="919481"/>
              <a:chOff x="0" y="0"/>
              <a:chExt cx="900164" cy="919480"/>
            </a:xfrm>
          </p:grpSpPr>
          <p:sp>
            <p:nvSpPr>
              <p:cNvPr id="477" name="圆形"/>
              <p:cNvSpPr/>
              <p:nvPr/>
            </p:nvSpPr>
            <p:spPr>
              <a:xfrm>
                <a:off x="0" y="9658"/>
                <a:ext cx="900165" cy="900166"/>
              </a:xfrm>
              <a:prstGeom prst="ellipse">
                <a:avLst/>
              </a:prstGeom>
              <a:solidFill>
                <a:srgbClr val="6AE7FF"/>
              </a:soli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Calibri"/>
                    <a:ea typeface="Calibri"/>
                    <a:cs typeface="Calibri"/>
                    <a:sym typeface="Calibri"/>
                  </a:defRPr>
                </a:pPr>
              </a:p>
            </p:txBody>
          </p:sp>
          <p:sp>
            <p:nvSpPr>
              <p:cNvPr id="478" name="3"/>
              <p:cNvSpPr txBox="1"/>
              <p:nvPr/>
            </p:nvSpPr>
            <p:spPr>
              <a:xfrm>
                <a:off x="223266" y="0"/>
                <a:ext cx="453630" cy="9194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defTabSz="1828800">
                  <a:defRPr b="1" sz="4800">
                    <a:solidFill>
                      <a:srgbClr val="FFFFFF"/>
                    </a:solidFill>
                    <a:latin typeface="微软雅黑"/>
                    <a:ea typeface="微软雅黑"/>
                    <a:cs typeface="微软雅黑"/>
                    <a:sym typeface="微软雅黑"/>
                  </a:defRPr>
                </a:lvl1pPr>
              </a:lstStyle>
              <a:p>
                <a:pPr/>
                <a:r>
                  <a:t>3</a:t>
                </a:r>
              </a:p>
            </p:txBody>
          </p:sp>
        </p:grpSp>
      </p:grpSp>
      <p:sp>
        <p:nvSpPr>
          <p:cNvPr id="481" name="文本框 263"/>
          <p:cNvSpPr txBox="1"/>
          <p:nvPr/>
        </p:nvSpPr>
        <p:spPr>
          <a:xfrm>
            <a:off x="2012950" y="962660"/>
            <a:ext cx="18910998" cy="13766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l" defTabSz="1828800">
              <a:defRPr b="1" sz="4000">
                <a:solidFill>
                  <a:srgbClr val="10FBFE"/>
                </a:solidFill>
                <a:latin typeface="微软雅黑"/>
                <a:ea typeface="微软雅黑"/>
                <a:cs typeface="微软雅黑"/>
                <a:sym typeface="微软雅黑"/>
              </a:defRPr>
            </a:pPr>
            <a:r>
              <a:t>总体情况：技术研究进展良好、产业化不断推进 </a:t>
            </a:r>
            <a:r>
              <a:t>/ </a:t>
            </a:r>
          </a:p>
          <a:p>
            <a:pPr algn="l" defTabSz="1828800">
              <a:defRPr b="1" sz="4000">
                <a:solidFill>
                  <a:srgbClr val="10FBFE"/>
                </a:solidFill>
                <a:latin typeface="微软雅黑"/>
                <a:ea typeface="微软雅黑"/>
                <a:cs typeface="微软雅黑"/>
                <a:sym typeface="微软雅黑"/>
              </a:defRPr>
            </a:pPr>
            <a:r>
              <a:rPr b="0" sz="3200"/>
              <a:t>Overall: Good Progress </a:t>
            </a:r>
            <a:r>
              <a:rPr b="0" sz="3200"/>
              <a:t>i</a:t>
            </a:r>
            <a:r>
              <a:rPr b="0" sz="3200"/>
              <a:t>n Technological Research and Continuous Advancement </a:t>
            </a:r>
            <a:r>
              <a:rPr b="0" sz="3200"/>
              <a:t>i</a:t>
            </a:r>
            <a:r>
              <a:rPr b="0" sz="3200"/>
              <a:t>n Industrialization</a:t>
            </a:r>
          </a:p>
        </p:txBody>
      </p:sp>
      <p:grpSp>
        <p:nvGrpSpPr>
          <p:cNvPr id="484" name="组合 11"/>
          <p:cNvGrpSpPr/>
          <p:nvPr/>
        </p:nvGrpSpPr>
        <p:grpSpPr>
          <a:xfrm>
            <a:off x="17704105" y="3415396"/>
            <a:ext cx="2236473" cy="2245361"/>
            <a:chOff x="0" y="0"/>
            <a:chExt cx="2236472" cy="2245360"/>
          </a:xfrm>
        </p:grpSpPr>
        <p:sp>
          <p:nvSpPr>
            <p:cNvPr id="482" name="Oval 9"/>
            <p:cNvSpPr/>
            <p:nvPr/>
          </p:nvSpPr>
          <p:spPr>
            <a:xfrm>
              <a:off x="0" y="0"/>
              <a:ext cx="2236473" cy="2245361"/>
            </a:xfrm>
            <a:prstGeom prst="ellipse">
              <a:avLst/>
            </a:prstGeom>
            <a:noFill/>
            <a:ln w="25400" cap="flat">
              <a:solidFill>
                <a:srgbClr val="6AE7FF"/>
              </a:solidFill>
              <a:prstDash val="solid"/>
              <a:bevel/>
            </a:ln>
            <a:effectLst/>
          </p:spPr>
          <p:txBody>
            <a:bodyPr wrap="square" lIns="91439" tIns="91439" rIns="91439" bIns="91439" numCol="1" anchor="ctr">
              <a:noAutofit/>
            </a:bodyPr>
            <a:lstStyle/>
            <a:p>
              <a:pPr defTabSz="1828800">
                <a:defRPr sz="3600">
                  <a:solidFill>
                    <a:srgbClr val="FFFFFF"/>
                  </a:solidFill>
                  <a:latin typeface="SimSun"/>
                  <a:ea typeface="SimSun"/>
                  <a:cs typeface="SimSun"/>
                  <a:sym typeface="SimSun"/>
                </a:defRPr>
              </a:pPr>
            </a:p>
          </p:txBody>
        </p:sp>
        <p:sp>
          <p:nvSpPr>
            <p:cNvPr id="483" name="Freeform 13">
              <a:hlinkClick r:id="rId2" invalidUrl="" action="" tgtFrame="" tooltip="" history="1" highlightClick="0" endSnd="0"/>
            </p:cNvPr>
            <p:cNvSpPr/>
            <p:nvPr/>
          </p:nvSpPr>
          <p:spPr>
            <a:xfrm>
              <a:off x="593090" y="508000"/>
              <a:ext cx="980441" cy="12623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71" y="0"/>
                    <a:pt x="0" y="3792"/>
                    <a:pt x="0" y="8409"/>
                  </a:cubicBezTo>
                  <a:cubicBezTo>
                    <a:pt x="0" y="13026"/>
                    <a:pt x="8259" y="21600"/>
                    <a:pt x="10800" y="21600"/>
                  </a:cubicBezTo>
                  <a:cubicBezTo>
                    <a:pt x="13765" y="21600"/>
                    <a:pt x="21600" y="13026"/>
                    <a:pt x="21600" y="8409"/>
                  </a:cubicBezTo>
                  <a:cubicBezTo>
                    <a:pt x="21600" y="3792"/>
                    <a:pt x="16729" y="0"/>
                    <a:pt x="10800" y="0"/>
                  </a:cubicBezTo>
                  <a:close/>
                  <a:moveTo>
                    <a:pt x="10800" y="14180"/>
                  </a:moveTo>
                  <a:cubicBezTo>
                    <a:pt x="6353" y="14180"/>
                    <a:pt x="2965" y="11542"/>
                    <a:pt x="2965" y="8244"/>
                  </a:cubicBezTo>
                  <a:cubicBezTo>
                    <a:pt x="2965" y="4947"/>
                    <a:pt x="6353" y="2308"/>
                    <a:pt x="10800" y="2308"/>
                  </a:cubicBezTo>
                  <a:cubicBezTo>
                    <a:pt x="15247" y="2308"/>
                    <a:pt x="18635" y="4947"/>
                    <a:pt x="18635" y="8244"/>
                  </a:cubicBezTo>
                  <a:cubicBezTo>
                    <a:pt x="18635" y="11542"/>
                    <a:pt x="15247" y="14180"/>
                    <a:pt x="10800" y="14180"/>
                  </a:cubicBezTo>
                  <a:close/>
                </a:path>
              </a:pathLst>
            </a:custGeom>
            <a:solidFill>
              <a:srgbClr val="6AE7FF"/>
            </a:solidFill>
            <a:ln w="12700" cap="flat">
              <a:noFill/>
              <a:miter lim="400000"/>
            </a:ln>
            <a:effectLst/>
          </p:spPr>
          <p:txBody>
            <a:bodyPr wrap="square" lIns="91439" tIns="91439" rIns="91439" bIns="91439" numCol="1" anchor="ctr">
              <a:noAutofit/>
            </a:bodyPr>
            <a:lstStyle/>
            <a:p>
              <a:pPr algn="l" defTabSz="1828800">
                <a:defRPr sz="3600">
                  <a:solidFill>
                    <a:srgbClr val="000000"/>
                  </a:solidFill>
                  <a:latin typeface="Calibri"/>
                  <a:ea typeface="Calibri"/>
                  <a:cs typeface="Calibri"/>
                  <a:sym typeface="Calibri"/>
                </a:defRPr>
              </a:pPr>
            </a:p>
          </p:txBody>
        </p:sp>
      </p:grpSp>
      <p:grpSp>
        <p:nvGrpSpPr>
          <p:cNvPr id="489" name="组合 12"/>
          <p:cNvGrpSpPr/>
          <p:nvPr/>
        </p:nvGrpSpPr>
        <p:grpSpPr>
          <a:xfrm>
            <a:off x="17704105" y="6264006"/>
            <a:ext cx="2236473" cy="2245361"/>
            <a:chOff x="0" y="0"/>
            <a:chExt cx="2236472" cy="2245360"/>
          </a:xfrm>
        </p:grpSpPr>
        <p:grpSp>
          <p:nvGrpSpPr>
            <p:cNvPr id="487" name="组合 30"/>
            <p:cNvGrpSpPr/>
            <p:nvPr/>
          </p:nvGrpSpPr>
          <p:grpSpPr>
            <a:xfrm>
              <a:off x="431800" y="577849"/>
              <a:ext cx="1483361" cy="1088392"/>
              <a:chOff x="0" y="0"/>
              <a:chExt cx="1483360" cy="1088390"/>
            </a:xfrm>
          </p:grpSpPr>
          <p:sp>
            <p:nvSpPr>
              <p:cNvPr id="485" name="Freeform 7">
                <a:hlinkClick r:id="rId2" invalidUrl="" action="" tgtFrame="" tooltip="" history="1" highlightClick="0" endSnd="0"/>
              </p:cNvPr>
              <p:cNvSpPr/>
              <p:nvPr/>
            </p:nvSpPr>
            <p:spPr>
              <a:xfrm>
                <a:off x="-1" y="0"/>
                <a:ext cx="1031017" cy="9824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873" y="15882"/>
                    </a:moveTo>
                    <a:cubicBezTo>
                      <a:pt x="7873" y="15882"/>
                      <a:pt x="7873" y="15882"/>
                      <a:pt x="7873" y="15882"/>
                    </a:cubicBezTo>
                    <a:cubicBezTo>
                      <a:pt x="7671" y="15882"/>
                      <a:pt x="7671" y="15882"/>
                      <a:pt x="7671" y="15882"/>
                    </a:cubicBezTo>
                    <a:cubicBezTo>
                      <a:pt x="7469" y="15882"/>
                      <a:pt x="7065" y="15882"/>
                      <a:pt x="4845" y="17153"/>
                    </a:cubicBezTo>
                    <a:cubicBezTo>
                      <a:pt x="5652" y="15035"/>
                      <a:pt x="5652" y="15035"/>
                      <a:pt x="5652" y="15035"/>
                    </a:cubicBezTo>
                    <a:cubicBezTo>
                      <a:pt x="5047" y="14612"/>
                      <a:pt x="5047" y="14612"/>
                      <a:pt x="5047" y="14612"/>
                    </a:cubicBezTo>
                    <a:cubicBezTo>
                      <a:pt x="3028" y="13129"/>
                      <a:pt x="2019" y="11224"/>
                      <a:pt x="2019" y="9318"/>
                    </a:cubicBezTo>
                    <a:cubicBezTo>
                      <a:pt x="2019" y="5294"/>
                      <a:pt x="6258" y="1906"/>
                      <a:pt x="11708" y="1906"/>
                    </a:cubicBezTo>
                    <a:cubicBezTo>
                      <a:pt x="14535" y="1906"/>
                      <a:pt x="17159" y="2965"/>
                      <a:pt x="18976" y="4447"/>
                    </a:cubicBezTo>
                    <a:cubicBezTo>
                      <a:pt x="19379" y="4447"/>
                      <a:pt x="19783" y="4447"/>
                      <a:pt x="20389" y="4447"/>
                    </a:cubicBezTo>
                    <a:cubicBezTo>
                      <a:pt x="20793" y="4447"/>
                      <a:pt x="21196" y="4447"/>
                      <a:pt x="21600" y="4447"/>
                    </a:cubicBezTo>
                    <a:cubicBezTo>
                      <a:pt x="19581" y="1694"/>
                      <a:pt x="15948" y="0"/>
                      <a:pt x="11708" y="0"/>
                    </a:cubicBezTo>
                    <a:cubicBezTo>
                      <a:pt x="5249" y="0"/>
                      <a:pt x="0" y="4024"/>
                      <a:pt x="0" y="9318"/>
                    </a:cubicBezTo>
                    <a:cubicBezTo>
                      <a:pt x="0" y="11647"/>
                      <a:pt x="1211" y="13976"/>
                      <a:pt x="3230" y="15671"/>
                    </a:cubicBezTo>
                    <a:cubicBezTo>
                      <a:pt x="1211" y="21600"/>
                      <a:pt x="1211" y="21600"/>
                      <a:pt x="1211" y="21600"/>
                    </a:cubicBezTo>
                    <a:cubicBezTo>
                      <a:pt x="3634" y="20118"/>
                      <a:pt x="3634" y="20118"/>
                      <a:pt x="3634" y="20118"/>
                    </a:cubicBezTo>
                    <a:cubicBezTo>
                      <a:pt x="5047" y="19271"/>
                      <a:pt x="7065" y="18212"/>
                      <a:pt x="7671" y="18000"/>
                    </a:cubicBezTo>
                    <a:cubicBezTo>
                      <a:pt x="8479" y="18212"/>
                      <a:pt x="9488" y="18424"/>
                      <a:pt x="10295" y="18635"/>
                    </a:cubicBezTo>
                    <a:cubicBezTo>
                      <a:pt x="9690" y="17788"/>
                      <a:pt x="9286" y="17153"/>
                      <a:pt x="9084" y="16306"/>
                    </a:cubicBezTo>
                    <a:cubicBezTo>
                      <a:pt x="8680" y="16094"/>
                      <a:pt x="8277" y="16094"/>
                      <a:pt x="7873" y="15882"/>
                    </a:cubicBezTo>
                    <a:close/>
                  </a:path>
                </a:pathLst>
              </a:custGeom>
              <a:solidFill>
                <a:srgbClr val="6AE7FF"/>
              </a:soli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SimSun"/>
                    <a:ea typeface="SimSun"/>
                    <a:cs typeface="SimSun"/>
                    <a:sym typeface="SimSun"/>
                  </a:defRPr>
                </a:pPr>
              </a:p>
            </p:txBody>
          </p:sp>
          <p:sp>
            <p:nvSpPr>
              <p:cNvPr id="486" name="Freeform 8">
                <a:hlinkClick r:id="rId2" invalidUrl="" action="" tgtFrame="" tooltip="" history="1" highlightClick="0" endSnd="0"/>
              </p:cNvPr>
              <p:cNvSpPr/>
              <p:nvPr/>
            </p:nvSpPr>
            <p:spPr>
              <a:xfrm>
                <a:off x="460494" y="248659"/>
                <a:ext cx="1022867" cy="8397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9683"/>
                    </a:moveTo>
                    <a:cubicBezTo>
                      <a:pt x="21600" y="4221"/>
                      <a:pt x="16709" y="0"/>
                      <a:pt x="10800" y="0"/>
                    </a:cubicBezTo>
                    <a:cubicBezTo>
                      <a:pt x="4687" y="0"/>
                      <a:pt x="0" y="4221"/>
                      <a:pt x="0" y="9683"/>
                    </a:cubicBezTo>
                    <a:cubicBezTo>
                      <a:pt x="0" y="15145"/>
                      <a:pt x="4687" y="19366"/>
                      <a:pt x="10800" y="19366"/>
                    </a:cubicBezTo>
                    <a:cubicBezTo>
                      <a:pt x="12226" y="19366"/>
                      <a:pt x="13449" y="19117"/>
                      <a:pt x="14875" y="18621"/>
                    </a:cubicBezTo>
                    <a:cubicBezTo>
                      <a:pt x="15283" y="18621"/>
                      <a:pt x="19358" y="21600"/>
                      <a:pt x="19358" y="21600"/>
                    </a:cubicBezTo>
                    <a:cubicBezTo>
                      <a:pt x="17932" y="16883"/>
                      <a:pt x="17932" y="16883"/>
                      <a:pt x="17932" y="16883"/>
                    </a:cubicBezTo>
                    <a:cubicBezTo>
                      <a:pt x="20174" y="15145"/>
                      <a:pt x="21600" y="12414"/>
                      <a:pt x="21600" y="9683"/>
                    </a:cubicBezTo>
                    <a:close/>
                    <a:moveTo>
                      <a:pt x="16506" y="12910"/>
                    </a:moveTo>
                    <a:cubicBezTo>
                      <a:pt x="5298" y="12910"/>
                      <a:pt x="5298" y="12910"/>
                      <a:pt x="5298" y="12910"/>
                    </a:cubicBezTo>
                    <a:cubicBezTo>
                      <a:pt x="5298" y="11669"/>
                      <a:pt x="5298" y="11669"/>
                      <a:pt x="5298" y="11669"/>
                    </a:cubicBezTo>
                    <a:cubicBezTo>
                      <a:pt x="16506" y="11669"/>
                      <a:pt x="16506" y="11669"/>
                      <a:pt x="16506" y="11669"/>
                    </a:cubicBezTo>
                    <a:lnTo>
                      <a:pt x="16506" y="12910"/>
                    </a:lnTo>
                    <a:close/>
                    <a:moveTo>
                      <a:pt x="16506" y="10179"/>
                    </a:moveTo>
                    <a:cubicBezTo>
                      <a:pt x="5298" y="10179"/>
                      <a:pt x="5298" y="10179"/>
                      <a:pt x="5298" y="10179"/>
                    </a:cubicBezTo>
                    <a:cubicBezTo>
                      <a:pt x="5298" y="8938"/>
                      <a:pt x="5298" y="8938"/>
                      <a:pt x="5298" y="8938"/>
                    </a:cubicBezTo>
                    <a:cubicBezTo>
                      <a:pt x="16506" y="8938"/>
                      <a:pt x="16506" y="8938"/>
                      <a:pt x="16506" y="8938"/>
                    </a:cubicBezTo>
                    <a:lnTo>
                      <a:pt x="16506" y="10179"/>
                    </a:lnTo>
                    <a:close/>
                    <a:moveTo>
                      <a:pt x="16506" y="7697"/>
                    </a:moveTo>
                    <a:cubicBezTo>
                      <a:pt x="5298" y="7697"/>
                      <a:pt x="5298" y="7697"/>
                      <a:pt x="5298" y="7697"/>
                    </a:cubicBezTo>
                    <a:cubicBezTo>
                      <a:pt x="5298" y="6455"/>
                      <a:pt x="5298" y="6455"/>
                      <a:pt x="5298" y="6455"/>
                    </a:cubicBezTo>
                    <a:cubicBezTo>
                      <a:pt x="16506" y="6455"/>
                      <a:pt x="16506" y="6455"/>
                      <a:pt x="16506" y="6455"/>
                    </a:cubicBezTo>
                    <a:lnTo>
                      <a:pt x="16506" y="7697"/>
                    </a:lnTo>
                    <a:close/>
                  </a:path>
                </a:pathLst>
              </a:custGeom>
              <a:solidFill>
                <a:srgbClr val="6AE7FF"/>
              </a:soli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SimSun"/>
                    <a:ea typeface="SimSun"/>
                    <a:cs typeface="SimSun"/>
                    <a:sym typeface="SimSun"/>
                  </a:defRPr>
                </a:pPr>
              </a:p>
            </p:txBody>
          </p:sp>
        </p:grpSp>
        <p:sp>
          <p:nvSpPr>
            <p:cNvPr id="488" name="Oval 9"/>
            <p:cNvSpPr/>
            <p:nvPr/>
          </p:nvSpPr>
          <p:spPr>
            <a:xfrm>
              <a:off x="0" y="0"/>
              <a:ext cx="2236473" cy="2245361"/>
            </a:xfrm>
            <a:prstGeom prst="ellipse">
              <a:avLst/>
            </a:prstGeom>
            <a:noFill/>
            <a:ln w="12700" cap="flat">
              <a:solidFill>
                <a:srgbClr val="6AE7FF"/>
              </a:solidFill>
              <a:prstDash val="solid"/>
              <a:bevel/>
            </a:ln>
            <a:effectLst/>
          </p:spPr>
          <p:txBody>
            <a:bodyPr wrap="square" lIns="91439" tIns="91439" rIns="91439" bIns="91439" numCol="1" anchor="t">
              <a:noAutofit/>
            </a:bodyPr>
            <a:lstStyle/>
            <a:p>
              <a:pPr algn="l" defTabSz="1828800">
                <a:defRPr sz="3600">
                  <a:solidFill>
                    <a:srgbClr val="FFFFFF"/>
                  </a:solidFill>
                  <a:latin typeface="Calibri"/>
                  <a:ea typeface="Calibri"/>
                  <a:cs typeface="Calibri"/>
                  <a:sym typeface="Calibri"/>
                </a:defRPr>
              </a:pPr>
            </a:p>
          </p:txBody>
        </p:sp>
      </p:grpSp>
      <p:grpSp>
        <p:nvGrpSpPr>
          <p:cNvPr id="492" name="组合 10"/>
          <p:cNvGrpSpPr/>
          <p:nvPr/>
        </p:nvGrpSpPr>
        <p:grpSpPr>
          <a:xfrm>
            <a:off x="17704105" y="9107644"/>
            <a:ext cx="2236473" cy="2240281"/>
            <a:chOff x="0" y="0"/>
            <a:chExt cx="2236472" cy="2240279"/>
          </a:xfrm>
        </p:grpSpPr>
        <p:sp>
          <p:nvSpPr>
            <p:cNvPr id="490" name="Oval 9"/>
            <p:cNvSpPr/>
            <p:nvPr/>
          </p:nvSpPr>
          <p:spPr>
            <a:xfrm>
              <a:off x="0" y="0"/>
              <a:ext cx="2236473" cy="2240280"/>
            </a:xfrm>
            <a:prstGeom prst="ellipse">
              <a:avLst/>
            </a:prstGeom>
            <a:noFill/>
            <a:ln w="12700" cap="flat">
              <a:solidFill>
                <a:srgbClr val="6AE7FF"/>
              </a:solidFill>
              <a:prstDash val="solid"/>
              <a:bevel/>
            </a:ln>
            <a:effectLst/>
          </p:spPr>
          <p:txBody>
            <a:bodyPr wrap="square" lIns="91439" tIns="91439" rIns="91439" bIns="91439" numCol="1" anchor="t">
              <a:noAutofit/>
            </a:bodyPr>
            <a:lstStyle/>
            <a:p>
              <a:pPr algn="l" defTabSz="1828800">
                <a:defRPr sz="3600">
                  <a:solidFill>
                    <a:srgbClr val="FFFFFF"/>
                  </a:solidFill>
                  <a:latin typeface="Calibri"/>
                  <a:ea typeface="Calibri"/>
                  <a:cs typeface="Calibri"/>
                  <a:sym typeface="Calibri"/>
                </a:defRPr>
              </a:pPr>
            </a:p>
          </p:txBody>
        </p:sp>
        <p:sp>
          <p:nvSpPr>
            <p:cNvPr id="491" name="Freeform 6">
              <a:hlinkClick r:id="rId2" invalidUrl="" action="" tgtFrame="" tooltip="" history="1" highlightClick="0" endSnd="0"/>
            </p:cNvPr>
            <p:cNvSpPr/>
            <p:nvPr/>
          </p:nvSpPr>
          <p:spPr>
            <a:xfrm>
              <a:off x="601312" y="432938"/>
              <a:ext cx="1250349" cy="1375543"/>
            </a:xfrm>
            <a:custGeom>
              <a:avLst/>
              <a:gdLst/>
              <a:ahLst/>
              <a:cxnLst>
                <a:cxn ang="0">
                  <a:pos x="wd2" y="hd2"/>
                </a:cxn>
                <a:cxn ang="5400000">
                  <a:pos x="wd2" y="hd2"/>
                </a:cxn>
                <a:cxn ang="10800000">
                  <a:pos x="wd2" y="hd2"/>
                </a:cxn>
                <a:cxn ang="16200000">
                  <a:pos x="wd2" y="hd2"/>
                </a:cxn>
              </a:cxnLst>
              <a:rect l="0" t="0" r="r" b="b"/>
              <a:pathLst>
                <a:path w="20890" h="21562" fill="norm" stroke="1" extrusionOk="0">
                  <a:moveTo>
                    <a:pt x="20890" y="19598"/>
                  </a:moveTo>
                  <a:cubicBezTo>
                    <a:pt x="20890" y="19296"/>
                    <a:pt x="20729" y="18994"/>
                    <a:pt x="20245" y="18843"/>
                  </a:cubicBezTo>
                  <a:cubicBezTo>
                    <a:pt x="19600" y="18843"/>
                    <a:pt x="18956" y="19296"/>
                    <a:pt x="18472" y="19900"/>
                  </a:cubicBezTo>
                  <a:cubicBezTo>
                    <a:pt x="18311" y="20052"/>
                    <a:pt x="18311" y="20052"/>
                    <a:pt x="18311" y="20203"/>
                  </a:cubicBezTo>
                  <a:cubicBezTo>
                    <a:pt x="17989" y="20203"/>
                    <a:pt x="17827" y="20203"/>
                    <a:pt x="17666" y="20203"/>
                  </a:cubicBezTo>
                  <a:cubicBezTo>
                    <a:pt x="17183" y="20052"/>
                    <a:pt x="16860" y="19900"/>
                    <a:pt x="16860" y="19598"/>
                  </a:cubicBezTo>
                  <a:cubicBezTo>
                    <a:pt x="17021" y="19598"/>
                    <a:pt x="17183" y="19598"/>
                    <a:pt x="17505" y="19447"/>
                  </a:cubicBezTo>
                  <a:cubicBezTo>
                    <a:pt x="18633" y="19145"/>
                    <a:pt x="19117" y="18541"/>
                    <a:pt x="19117" y="17937"/>
                  </a:cubicBezTo>
                  <a:cubicBezTo>
                    <a:pt x="18956" y="17786"/>
                    <a:pt x="18633" y="17484"/>
                    <a:pt x="17989" y="17635"/>
                  </a:cubicBezTo>
                  <a:cubicBezTo>
                    <a:pt x="17183" y="17635"/>
                    <a:pt x="16538" y="18390"/>
                    <a:pt x="16377" y="18994"/>
                  </a:cubicBezTo>
                  <a:cubicBezTo>
                    <a:pt x="15893" y="18843"/>
                    <a:pt x="15409" y="18390"/>
                    <a:pt x="15087" y="18088"/>
                  </a:cubicBezTo>
                  <a:cubicBezTo>
                    <a:pt x="15571" y="17786"/>
                    <a:pt x="15893" y="17635"/>
                    <a:pt x="16377" y="17333"/>
                  </a:cubicBezTo>
                  <a:cubicBezTo>
                    <a:pt x="17989" y="16124"/>
                    <a:pt x="16699" y="14161"/>
                    <a:pt x="16215" y="13707"/>
                  </a:cubicBezTo>
                  <a:cubicBezTo>
                    <a:pt x="14442" y="11895"/>
                    <a:pt x="11702" y="12197"/>
                    <a:pt x="11541" y="12499"/>
                  </a:cubicBezTo>
                  <a:cubicBezTo>
                    <a:pt x="11380" y="12650"/>
                    <a:pt x="11380" y="12801"/>
                    <a:pt x="11218" y="12952"/>
                  </a:cubicBezTo>
                  <a:cubicBezTo>
                    <a:pt x="11863" y="12801"/>
                    <a:pt x="13636" y="12801"/>
                    <a:pt x="14926" y="14010"/>
                  </a:cubicBezTo>
                  <a:cubicBezTo>
                    <a:pt x="15087" y="14161"/>
                    <a:pt x="15248" y="14312"/>
                    <a:pt x="15248" y="14614"/>
                  </a:cubicBezTo>
                  <a:cubicBezTo>
                    <a:pt x="15248" y="14463"/>
                    <a:pt x="15087" y="14312"/>
                    <a:pt x="14926" y="14312"/>
                  </a:cubicBezTo>
                  <a:cubicBezTo>
                    <a:pt x="13475" y="12952"/>
                    <a:pt x="11380" y="13103"/>
                    <a:pt x="10735" y="13405"/>
                  </a:cubicBezTo>
                  <a:cubicBezTo>
                    <a:pt x="10574" y="13556"/>
                    <a:pt x="10412" y="13556"/>
                    <a:pt x="10090" y="13556"/>
                  </a:cubicBezTo>
                  <a:cubicBezTo>
                    <a:pt x="9606" y="13556"/>
                    <a:pt x="7994" y="11895"/>
                    <a:pt x="7189" y="10989"/>
                  </a:cubicBezTo>
                  <a:cubicBezTo>
                    <a:pt x="6544" y="10233"/>
                    <a:pt x="4932" y="8421"/>
                    <a:pt x="5093" y="7817"/>
                  </a:cubicBezTo>
                  <a:cubicBezTo>
                    <a:pt x="5254" y="6910"/>
                    <a:pt x="6221" y="7212"/>
                    <a:pt x="6705" y="6910"/>
                  </a:cubicBezTo>
                  <a:cubicBezTo>
                    <a:pt x="7350" y="6457"/>
                    <a:pt x="7350" y="1624"/>
                    <a:pt x="3965" y="113"/>
                  </a:cubicBezTo>
                  <a:cubicBezTo>
                    <a:pt x="3803" y="-38"/>
                    <a:pt x="3481" y="-38"/>
                    <a:pt x="3159" y="113"/>
                  </a:cubicBezTo>
                  <a:cubicBezTo>
                    <a:pt x="2997" y="264"/>
                    <a:pt x="2836" y="415"/>
                    <a:pt x="2514" y="566"/>
                  </a:cubicBezTo>
                  <a:cubicBezTo>
                    <a:pt x="4448" y="1472"/>
                    <a:pt x="5415" y="3738"/>
                    <a:pt x="5415" y="4796"/>
                  </a:cubicBezTo>
                  <a:cubicBezTo>
                    <a:pt x="4771" y="3436"/>
                    <a:pt x="3642" y="1775"/>
                    <a:pt x="1869" y="1019"/>
                  </a:cubicBezTo>
                  <a:cubicBezTo>
                    <a:pt x="1224" y="1624"/>
                    <a:pt x="580" y="2228"/>
                    <a:pt x="257" y="3285"/>
                  </a:cubicBezTo>
                  <a:cubicBezTo>
                    <a:pt x="-65" y="4645"/>
                    <a:pt x="-710" y="6759"/>
                    <a:pt x="2997" y="11744"/>
                  </a:cubicBezTo>
                  <a:cubicBezTo>
                    <a:pt x="3159" y="12197"/>
                    <a:pt x="3642" y="12801"/>
                    <a:pt x="4448" y="13556"/>
                  </a:cubicBezTo>
                  <a:cubicBezTo>
                    <a:pt x="4448" y="13707"/>
                    <a:pt x="4609" y="13707"/>
                    <a:pt x="4771" y="13859"/>
                  </a:cubicBezTo>
                  <a:cubicBezTo>
                    <a:pt x="9445" y="18692"/>
                    <a:pt x="11863" y="18541"/>
                    <a:pt x="13314" y="18541"/>
                  </a:cubicBezTo>
                  <a:cubicBezTo>
                    <a:pt x="13797" y="18390"/>
                    <a:pt x="14120" y="18390"/>
                    <a:pt x="14603" y="18239"/>
                  </a:cubicBezTo>
                  <a:cubicBezTo>
                    <a:pt x="14926" y="18843"/>
                    <a:pt x="15571" y="19296"/>
                    <a:pt x="16377" y="19598"/>
                  </a:cubicBezTo>
                  <a:cubicBezTo>
                    <a:pt x="16377" y="19900"/>
                    <a:pt x="16538" y="20505"/>
                    <a:pt x="17666" y="20656"/>
                  </a:cubicBezTo>
                  <a:cubicBezTo>
                    <a:pt x="17827" y="20656"/>
                    <a:pt x="17989" y="20656"/>
                    <a:pt x="17989" y="20656"/>
                  </a:cubicBezTo>
                  <a:cubicBezTo>
                    <a:pt x="17989" y="20807"/>
                    <a:pt x="18150" y="20958"/>
                    <a:pt x="18150" y="21109"/>
                  </a:cubicBezTo>
                  <a:cubicBezTo>
                    <a:pt x="18311" y="21411"/>
                    <a:pt x="18633" y="21562"/>
                    <a:pt x="19278" y="21562"/>
                  </a:cubicBezTo>
                  <a:cubicBezTo>
                    <a:pt x="19762" y="21562"/>
                    <a:pt x="20245" y="21411"/>
                    <a:pt x="20406" y="21260"/>
                  </a:cubicBezTo>
                  <a:cubicBezTo>
                    <a:pt x="20568" y="21260"/>
                    <a:pt x="20568" y="21260"/>
                    <a:pt x="20568" y="21260"/>
                  </a:cubicBezTo>
                  <a:cubicBezTo>
                    <a:pt x="20729" y="21260"/>
                    <a:pt x="20729" y="21109"/>
                    <a:pt x="20729" y="20958"/>
                  </a:cubicBezTo>
                  <a:cubicBezTo>
                    <a:pt x="20729" y="20807"/>
                    <a:pt x="20568" y="20807"/>
                    <a:pt x="20406" y="20807"/>
                  </a:cubicBezTo>
                  <a:cubicBezTo>
                    <a:pt x="20245" y="20807"/>
                    <a:pt x="20245" y="20807"/>
                    <a:pt x="20245" y="20807"/>
                  </a:cubicBezTo>
                  <a:cubicBezTo>
                    <a:pt x="20084" y="20958"/>
                    <a:pt x="19762" y="21109"/>
                    <a:pt x="19278" y="21109"/>
                  </a:cubicBezTo>
                  <a:cubicBezTo>
                    <a:pt x="18956" y="21109"/>
                    <a:pt x="18633" y="20958"/>
                    <a:pt x="18633" y="20807"/>
                  </a:cubicBezTo>
                  <a:cubicBezTo>
                    <a:pt x="18633" y="20807"/>
                    <a:pt x="18633" y="20807"/>
                    <a:pt x="18633" y="20656"/>
                  </a:cubicBezTo>
                  <a:cubicBezTo>
                    <a:pt x="19923" y="20656"/>
                    <a:pt x="20729" y="20052"/>
                    <a:pt x="20890" y="19598"/>
                  </a:cubicBezTo>
                  <a:close/>
                  <a:moveTo>
                    <a:pt x="17989" y="18088"/>
                  </a:moveTo>
                  <a:cubicBezTo>
                    <a:pt x="18150" y="18088"/>
                    <a:pt x="18150" y="18088"/>
                    <a:pt x="18150" y="18088"/>
                  </a:cubicBezTo>
                  <a:cubicBezTo>
                    <a:pt x="18472" y="18088"/>
                    <a:pt x="18472" y="18088"/>
                    <a:pt x="18472" y="18088"/>
                  </a:cubicBezTo>
                  <a:cubicBezTo>
                    <a:pt x="18633" y="18239"/>
                    <a:pt x="18311" y="18692"/>
                    <a:pt x="17344" y="18994"/>
                  </a:cubicBezTo>
                  <a:cubicBezTo>
                    <a:pt x="17183" y="19145"/>
                    <a:pt x="17021" y="19145"/>
                    <a:pt x="16860" y="19145"/>
                  </a:cubicBezTo>
                  <a:cubicBezTo>
                    <a:pt x="17021" y="18692"/>
                    <a:pt x="17505" y="18088"/>
                    <a:pt x="17989" y="18088"/>
                  </a:cubicBezTo>
                  <a:close/>
                  <a:moveTo>
                    <a:pt x="18794" y="20203"/>
                  </a:moveTo>
                  <a:cubicBezTo>
                    <a:pt x="18794" y="20203"/>
                    <a:pt x="18794" y="20203"/>
                    <a:pt x="18794" y="20203"/>
                  </a:cubicBezTo>
                  <a:cubicBezTo>
                    <a:pt x="19278" y="19749"/>
                    <a:pt x="19762" y="19296"/>
                    <a:pt x="20084" y="19296"/>
                  </a:cubicBezTo>
                  <a:cubicBezTo>
                    <a:pt x="20084" y="19296"/>
                    <a:pt x="20084" y="19296"/>
                    <a:pt x="20084" y="19296"/>
                  </a:cubicBezTo>
                  <a:cubicBezTo>
                    <a:pt x="20245" y="19447"/>
                    <a:pt x="20406" y="19447"/>
                    <a:pt x="20406" y="19447"/>
                  </a:cubicBezTo>
                  <a:cubicBezTo>
                    <a:pt x="20245" y="19749"/>
                    <a:pt x="19762" y="20052"/>
                    <a:pt x="18794" y="20203"/>
                  </a:cubicBezTo>
                  <a:close/>
                </a:path>
              </a:pathLst>
            </a:custGeom>
            <a:solidFill>
              <a:srgbClr val="6AE7FF"/>
            </a:solidFill>
            <a:ln w="12700" cap="flat">
              <a:noFill/>
              <a:miter lim="400000"/>
            </a:ln>
            <a:effectLst/>
          </p:spPr>
          <p:txBody>
            <a:bodyPr wrap="square" lIns="91439" tIns="91439" rIns="91439" bIns="91439" numCol="1" anchor="ctr">
              <a:noAutofit/>
            </a:bodyPr>
            <a:lstStyle/>
            <a:p>
              <a:pPr algn="l" defTabSz="1828800">
                <a:defRPr sz="3600">
                  <a:solidFill>
                    <a:srgbClr val="000000"/>
                  </a:solidFill>
                  <a:latin typeface="Calibri"/>
                  <a:ea typeface="Calibri"/>
                  <a:cs typeface="Calibri"/>
                  <a:sym typeface="Calibri"/>
                </a:defRPr>
              </a:pPr>
            </a:p>
          </p:txBody>
        </p:sp>
      </p:grpSp>
      <p:sp>
        <p:nvSpPr>
          <p:cNvPr id="493" name="TextBox 35"/>
          <p:cNvSpPr txBox="1"/>
          <p:nvPr/>
        </p:nvSpPr>
        <p:spPr>
          <a:xfrm>
            <a:off x="4464467" y="4748751"/>
            <a:ext cx="11545674" cy="192913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l" defTabSz="1828800">
              <a:lnSpc>
                <a:spcPct val="150000"/>
              </a:lnSpc>
              <a:defRPr sz="1800">
                <a:solidFill>
                  <a:srgbClr val="10FBFE"/>
                </a:solidFill>
                <a:latin typeface="微软雅黑"/>
                <a:ea typeface="微软雅黑"/>
                <a:cs typeface="微软雅黑"/>
                <a:sym typeface="微软雅黑"/>
              </a:defRPr>
            </a:pPr>
            <a:r>
              <a:t>近年来，QT研究在空、天、地等平台积极开展实验探索，但仍局限在各种平台和环境条件，关键技术瓶颈尚未突破，距离实用化仍有较大距离；</a:t>
            </a:r>
          </a:p>
          <a:p>
            <a:pPr algn="l" defTabSz="1828800">
              <a:lnSpc>
                <a:spcPct val="150000"/>
              </a:lnSpc>
              <a:defRPr sz="1800">
                <a:solidFill>
                  <a:srgbClr val="10FBFE"/>
                </a:solidFill>
                <a:latin typeface="微软雅黑"/>
                <a:ea typeface="微软雅黑"/>
                <a:cs typeface="微软雅黑"/>
                <a:sym typeface="微软雅黑"/>
              </a:defRPr>
            </a:pPr>
            <a:r>
              <a:t>QKD实验研究不断突破传输距离和密钥成码率的记录，进一步提升系统性能和传输能力，为应用推广奠定基础；</a:t>
            </a:r>
          </a:p>
          <a:p>
            <a:pPr algn="l" defTabSz="1828800">
              <a:lnSpc>
                <a:spcPct val="150000"/>
              </a:lnSpc>
              <a:defRPr sz="1800">
                <a:solidFill>
                  <a:srgbClr val="10FBFE"/>
                </a:solidFill>
                <a:latin typeface="微软雅黑"/>
                <a:ea typeface="微软雅黑"/>
                <a:cs typeface="微软雅黑"/>
                <a:sym typeface="微软雅黑"/>
              </a:defRPr>
            </a:pPr>
            <a:r>
              <a:t>QSDC方向值得关注，但目前样机传输速率较为有限、条件苛刻，实用化和工程化水平仍有较大提升空间。</a:t>
            </a:r>
          </a:p>
        </p:txBody>
      </p:sp>
      <p:sp>
        <p:nvSpPr>
          <p:cNvPr id="494" name="文本框 7"/>
          <p:cNvSpPr txBox="1"/>
          <p:nvPr/>
        </p:nvSpPr>
        <p:spPr>
          <a:xfrm>
            <a:off x="4464467" y="4074381"/>
            <a:ext cx="5181601" cy="7543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3200">
                <a:solidFill>
                  <a:srgbClr val="10FBFE"/>
                </a:solidFill>
                <a:latin typeface="微软雅黑"/>
                <a:ea typeface="微软雅黑"/>
                <a:cs typeface="微软雅黑"/>
                <a:sym typeface="微软雅黑"/>
              </a:defRPr>
            </a:lvl1pPr>
          </a:lstStyle>
          <a:p>
            <a:pPr/>
            <a:r>
              <a:t>发展状况</a:t>
            </a:r>
          </a:p>
        </p:txBody>
      </p:sp>
      <p:sp>
        <p:nvSpPr>
          <p:cNvPr id="495" name="TextBox 35"/>
          <p:cNvSpPr txBox="1"/>
          <p:nvPr/>
        </p:nvSpPr>
        <p:spPr>
          <a:xfrm>
            <a:off x="4460657" y="7556086"/>
            <a:ext cx="11553295" cy="36499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l" defTabSz="1828800">
              <a:lnSpc>
                <a:spcPct val="150000"/>
              </a:lnSpc>
              <a:defRPr sz="1800">
                <a:solidFill>
                  <a:srgbClr val="10FBFE"/>
                </a:solidFill>
                <a:latin typeface="微软雅黑"/>
                <a:ea typeface="微软雅黑"/>
                <a:cs typeface="微软雅黑"/>
                <a:sym typeface="微软雅黑"/>
              </a:defRPr>
            </a:pPr>
            <a:r>
              <a:t>QKD技术已进入实用化阶段，进一步提升其实用化和商用化水平成为科研机构和产业链上下游关注和技术演进的主要方向，包括：基于光子集成(PIC)技术提升收发机的集成度，采用连续变量(CV)QKD技术开展实验和商用设备开发，以及开展QKD与现有光通信网络的共纤传输和融合组网等方面的研究与探索。</a:t>
            </a:r>
          </a:p>
          <a:p>
            <a:pPr algn="l" defTabSz="1828800">
              <a:lnSpc>
                <a:spcPct val="150000"/>
              </a:lnSpc>
              <a:defRPr sz="1800">
                <a:solidFill>
                  <a:srgbClr val="10FBFE"/>
                </a:solidFill>
                <a:latin typeface="微软雅黑"/>
                <a:ea typeface="微软雅黑"/>
                <a:cs typeface="微软雅黑"/>
                <a:sym typeface="微软雅黑"/>
              </a:defRPr>
            </a:pPr>
            <a:r>
              <a:t>基于QKD的量子保密通信在全球范围内进一步开展了试点应用和网络建设，如欧盟“量子旗舰计划”项目，韩国的首尔地区的QKD实验网络；中国QKD网络建设和示范应用项目的数量和规模已处于世界领先，近年来开展诸如了“京沪干线”和国家广域量子保密通信骨干网络建设一期工程等一干QKD网络建设项目。</a:t>
            </a:r>
          </a:p>
        </p:txBody>
      </p:sp>
      <p:sp>
        <p:nvSpPr>
          <p:cNvPr id="496" name="文本框 10"/>
          <p:cNvSpPr txBox="1"/>
          <p:nvPr/>
        </p:nvSpPr>
        <p:spPr>
          <a:xfrm>
            <a:off x="4460657" y="6882986"/>
            <a:ext cx="6827658" cy="7543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l" defTabSz="1828800">
              <a:defRPr b="1" sz="3200">
                <a:solidFill>
                  <a:srgbClr val="10FBFE"/>
                </a:solidFill>
                <a:latin typeface="微软雅黑"/>
                <a:ea typeface="微软雅黑"/>
                <a:cs typeface="微软雅黑"/>
                <a:sym typeface="微软雅黑"/>
              </a:defRPr>
            </a:pPr>
            <a:r>
              <a:t>基于</a:t>
            </a:r>
            <a:r>
              <a:rPr sz="2900"/>
              <a:t>QKD</a:t>
            </a:r>
            <a:r>
              <a:t>的量子保密通信建设</a:t>
            </a:r>
          </a:p>
        </p:txBody>
      </p:sp>
      <p:sp>
        <p:nvSpPr>
          <p:cNvPr id="497" name="文本框 14"/>
          <p:cNvSpPr txBox="1"/>
          <p:nvPr/>
        </p:nvSpPr>
        <p:spPr>
          <a:xfrm>
            <a:off x="4464467" y="2683731"/>
            <a:ext cx="7463789" cy="8178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3600">
                <a:solidFill>
                  <a:srgbClr val="10FBFE"/>
                </a:solidFill>
                <a:latin typeface="微软雅黑"/>
                <a:ea typeface="微软雅黑"/>
                <a:cs typeface="微软雅黑"/>
                <a:sym typeface="微软雅黑"/>
              </a:defRPr>
            </a:lvl1pPr>
          </a:lstStyle>
          <a:p>
            <a:pPr/>
            <a:r>
              <a:t>量子通信</a:t>
            </a:r>
          </a:p>
        </p:txBody>
      </p:sp>
      <p:sp>
        <p:nvSpPr>
          <p:cNvPr id="498" name="直接连接符 45"/>
          <p:cNvSpPr/>
          <p:nvPr/>
        </p:nvSpPr>
        <p:spPr>
          <a:xfrm>
            <a:off x="4559717" y="3707343"/>
            <a:ext cx="11396375" cy="1"/>
          </a:xfrm>
          <a:prstGeom prst="line">
            <a:avLst/>
          </a:prstGeom>
          <a:ln w="25400">
            <a:solidFill>
              <a:srgbClr val="6AE7FF"/>
            </a:solidFill>
            <a:miter/>
            <a:headEnd type="oval"/>
          </a:ln>
        </p:spPr>
        <p:txBody>
          <a:bodyPr tIns="91439" bIns="91439"/>
          <a:lstStyle/>
          <a:p>
            <a:pPr algn="l" defTabSz="1828800">
              <a:defRPr sz="3600">
                <a:solidFill>
                  <a:srgbClr val="000000"/>
                </a:solidFill>
                <a:latin typeface="Calibri"/>
                <a:ea typeface="Calibri"/>
                <a:cs typeface="Calibri"/>
                <a:sym typeface="Calibri"/>
              </a:defRPr>
            </a:pPr>
          </a:p>
        </p:txBody>
      </p:sp>
      <p:sp>
        <p:nvSpPr>
          <p:cNvPr id="499" name="文本框 39"/>
          <p:cNvSpPr txBox="1"/>
          <p:nvPr/>
        </p:nvSpPr>
        <p:spPr>
          <a:xfrm>
            <a:off x="4443422" y="10577923"/>
            <a:ext cx="9026258" cy="7543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3200">
                <a:solidFill>
                  <a:srgbClr val="10FBFE"/>
                </a:solidFill>
                <a:latin typeface="微软雅黑"/>
                <a:ea typeface="微软雅黑"/>
                <a:cs typeface="微软雅黑"/>
                <a:sym typeface="微软雅黑"/>
              </a:defRPr>
            </a:lvl1pPr>
          </a:lstStyle>
          <a:p>
            <a:pPr/>
            <a:r>
              <a:t>量子保密通信网络现实安全性</a:t>
            </a:r>
          </a:p>
        </p:txBody>
      </p:sp>
      <p:sp>
        <p:nvSpPr>
          <p:cNvPr id="500" name="TextBox 35"/>
          <p:cNvSpPr txBox="1"/>
          <p:nvPr/>
        </p:nvSpPr>
        <p:spPr>
          <a:xfrm>
            <a:off x="4498936" y="11255237"/>
            <a:ext cx="11661486" cy="97663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lnSpc>
                <a:spcPct val="150000"/>
              </a:lnSpc>
              <a:defRPr sz="1800">
                <a:solidFill>
                  <a:srgbClr val="10FBFE"/>
                </a:solidFill>
                <a:latin typeface="微软雅黑"/>
                <a:ea typeface="微软雅黑"/>
                <a:cs typeface="微软雅黑"/>
                <a:sym typeface="微软雅黑"/>
              </a:defRPr>
            </a:lvl1pPr>
          </a:lstStyle>
          <a:p>
            <a:pPr/>
            <a:r>
              <a:t>量子保密通信系统和网络的现实安全性是学术界、产业界和社会舆论关注的问题之一，从实际应用层面而言，QKD系统和网络需要持续进行现实安全性研究和测评验证。</a:t>
            </a:r>
          </a:p>
        </p:txBody>
      </p:sp>
    </p:spTree>
  </p:cSld>
  <p:clrMapOvr>
    <a:masterClrMapping/>
  </p:clrMapOvr>
  <mc:AlternateContent xmlns:mc="http://schemas.openxmlformats.org/markup-compatibility/2006">
    <mc:Choice xmlns:p14="http://schemas.microsoft.com/office/powerpoint/2010/main" Requires="p14">
      <p:transition spd="med" advClick="0" advTm="0" p14:dur="1000">
        <p:pull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480"/>
                                        </p:tgtEl>
                                        <p:attrNameLst>
                                          <p:attrName>style.visibility</p:attrName>
                                        </p:attrNameLst>
                                      </p:cBhvr>
                                      <p:to>
                                        <p:strVal val="visible"/>
                                      </p:to>
                                    </p:set>
                                    <p:anim calcmode="lin" valueType="num">
                                      <p:cBhvr>
                                        <p:cTn id="7" dur="500" fill="hold"/>
                                        <p:tgtEl>
                                          <p:spTgt spid="480"/>
                                        </p:tgtEl>
                                        <p:attrNameLst>
                                          <p:attrName>ppt_w</p:attrName>
                                        </p:attrNameLst>
                                      </p:cBhvr>
                                      <p:tavLst>
                                        <p:tav tm="0">
                                          <p:val>
                                            <p:fltVal val="0"/>
                                          </p:val>
                                        </p:tav>
                                        <p:tav tm="100000">
                                          <p:val>
                                            <p:strVal val="#ppt_w"/>
                                          </p:val>
                                        </p:tav>
                                      </p:tavLst>
                                    </p:anim>
                                    <p:anim calcmode="lin" valueType="num">
                                      <p:cBhvr>
                                        <p:cTn id="8" dur="500" fill="hold"/>
                                        <p:tgtEl>
                                          <p:spTgt spid="480"/>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8" presetID="22" grpId="2" fill="hold">
                                  <p:stCondLst>
                                    <p:cond delay="0"/>
                                  </p:stCondLst>
                                  <p:iterate type="el" backwards="0">
                                    <p:tmAbs val="0"/>
                                  </p:iterate>
                                  <p:childTnLst>
                                    <p:set>
                                      <p:cBhvr>
                                        <p:cTn id="11" fill="hold"/>
                                        <p:tgtEl>
                                          <p:spTgt spid="481"/>
                                        </p:tgtEl>
                                        <p:attrNameLst>
                                          <p:attrName>style.visibility</p:attrName>
                                        </p:attrNameLst>
                                      </p:cBhvr>
                                      <p:to>
                                        <p:strVal val="visible"/>
                                      </p:to>
                                    </p:set>
                                    <p:animEffect filter="wipe(left)" transition="in">
                                      <p:cBhvr>
                                        <p:cTn id="12" dur="500"/>
                                        <p:tgtEl>
                                          <p:spTgt spid="481"/>
                                        </p:tgtEl>
                                      </p:cBhvr>
                                    </p:animEffect>
                                  </p:childTnLst>
                                </p:cTn>
                              </p:par>
                            </p:childTnLst>
                          </p:cTn>
                        </p:par>
                        <p:par>
                          <p:cTn id="13" fill="hold">
                            <p:stCondLst>
                              <p:cond delay="1000"/>
                            </p:stCondLst>
                            <p:childTnLst>
                              <p:par>
                                <p:cTn id="14" presetClass="entr" nodeType="afterEffect" presetSubtype="1" presetID="2" grpId="3" fill="hold">
                                  <p:stCondLst>
                                    <p:cond delay="0"/>
                                  </p:stCondLst>
                                  <p:iterate type="el" backwards="0">
                                    <p:tmAbs val="0"/>
                                  </p:iterate>
                                  <p:childTnLst>
                                    <p:set>
                                      <p:cBhvr>
                                        <p:cTn id="15" fill="hold"/>
                                        <p:tgtEl>
                                          <p:spTgt spid="497"/>
                                        </p:tgtEl>
                                        <p:attrNameLst>
                                          <p:attrName>style.visibility</p:attrName>
                                        </p:attrNameLst>
                                      </p:cBhvr>
                                      <p:to>
                                        <p:strVal val="visible"/>
                                      </p:to>
                                    </p:set>
                                    <p:anim calcmode="lin" valueType="num">
                                      <p:cBhvr>
                                        <p:cTn id="16" dur="500" fill="hold"/>
                                        <p:tgtEl>
                                          <p:spTgt spid="497"/>
                                        </p:tgtEl>
                                        <p:attrNameLst>
                                          <p:attrName>ppt_x</p:attrName>
                                        </p:attrNameLst>
                                      </p:cBhvr>
                                      <p:tavLst>
                                        <p:tav tm="0">
                                          <p:val>
                                            <p:strVal val="#ppt_x"/>
                                          </p:val>
                                        </p:tav>
                                        <p:tav tm="100000">
                                          <p:val>
                                            <p:strVal val="#ppt_x"/>
                                          </p:val>
                                        </p:tav>
                                      </p:tavLst>
                                    </p:anim>
                                    <p:anim calcmode="lin" valueType="num">
                                      <p:cBhvr>
                                        <p:cTn id="17" dur="500" fill="hold"/>
                                        <p:tgtEl>
                                          <p:spTgt spid="497"/>
                                        </p:tgtEl>
                                        <p:attrNameLst>
                                          <p:attrName>ppt_y</p:attrName>
                                        </p:attrNameLst>
                                      </p:cBhvr>
                                      <p:tavLst>
                                        <p:tav tm="0">
                                          <p:val>
                                            <p:strVal val="0-#ppt_h/2"/>
                                          </p:val>
                                        </p:tav>
                                        <p:tav tm="100000">
                                          <p:val>
                                            <p:strVal val="#ppt_y"/>
                                          </p:val>
                                        </p:tav>
                                      </p:tavLst>
                                    </p:anim>
                                  </p:childTnLst>
                                </p:cTn>
                              </p:par>
                            </p:childTnLst>
                          </p:cTn>
                        </p:par>
                        <p:par>
                          <p:cTn id="18" fill="hold">
                            <p:stCondLst>
                              <p:cond delay="1500"/>
                            </p:stCondLst>
                            <p:childTnLst>
                              <p:par>
                                <p:cTn id="19" presetClass="entr" nodeType="afterEffect" presetSubtype="8" presetID="22" grpId="4" fill="hold">
                                  <p:stCondLst>
                                    <p:cond delay="0"/>
                                  </p:stCondLst>
                                  <p:iterate type="el" backwards="0">
                                    <p:tmAbs val="0"/>
                                  </p:iterate>
                                  <p:childTnLst>
                                    <p:set>
                                      <p:cBhvr>
                                        <p:cTn id="20" fill="hold"/>
                                        <p:tgtEl>
                                          <p:spTgt spid="498"/>
                                        </p:tgtEl>
                                        <p:attrNameLst>
                                          <p:attrName>style.visibility</p:attrName>
                                        </p:attrNameLst>
                                      </p:cBhvr>
                                      <p:to>
                                        <p:strVal val="visible"/>
                                      </p:to>
                                    </p:set>
                                    <p:animEffect filter="wipe(left)" transition="in">
                                      <p:cBhvr>
                                        <p:cTn id="21" dur="500"/>
                                        <p:tgtEl>
                                          <p:spTgt spid="498"/>
                                        </p:tgtEl>
                                      </p:cBhvr>
                                    </p:animEffect>
                                  </p:childTnLst>
                                </p:cTn>
                              </p:par>
                            </p:childTnLst>
                          </p:cTn>
                        </p:par>
                        <p:par>
                          <p:cTn id="22" fill="hold">
                            <p:stCondLst>
                              <p:cond delay="2000"/>
                            </p:stCondLst>
                            <p:childTnLst>
                              <p:par>
                                <p:cTn id="23" presetClass="entr" nodeType="afterEffect" presetSubtype="8" presetID="22" grpId="5" fill="hold">
                                  <p:stCondLst>
                                    <p:cond delay="0"/>
                                  </p:stCondLst>
                                  <p:iterate type="el" backwards="0">
                                    <p:tmAbs val="0"/>
                                  </p:iterate>
                                  <p:childTnLst>
                                    <p:set>
                                      <p:cBhvr>
                                        <p:cTn id="24" fill="hold"/>
                                        <p:tgtEl>
                                          <p:spTgt spid="494"/>
                                        </p:tgtEl>
                                        <p:attrNameLst>
                                          <p:attrName>style.visibility</p:attrName>
                                        </p:attrNameLst>
                                      </p:cBhvr>
                                      <p:to>
                                        <p:strVal val="visible"/>
                                      </p:to>
                                    </p:set>
                                    <p:animEffect filter="wipe(left)" transition="in">
                                      <p:cBhvr>
                                        <p:cTn id="25" dur="500"/>
                                        <p:tgtEl>
                                          <p:spTgt spid="494"/>
                                        </p:tgtEl>
                                      </p:cBhvr>
                                    </p:animEffect>
                                  </p:childTnLst>
                                </p:cTn>
                              </p:par>
                            </p:childTnLst>
                          </p:cTn>
                        </p:par>
                        <p:par>
                          <p:cTn id="26" fill="hold">
                            <p:stCondLst>
                              <p:cond delay="2500"/>
                            </p:stCondLst>
                            <p:childTnLst>
                              <p:par>
                                <p:cTn id="27" presetClass="entr" nodeType="afterEffect" presetSubtype="8" presetID="22" grpId="6" fill="hold">
                                  <p:stCondLst>
                                    <p:cond delay="0"/>
                                  </p:stCondLst>
                                  <p:iterate type="el" backwards="0">
                                    <p:tmAbs val="0"/>
                                  </p:iterate>
                                  <p:childTnLst>
                                    <p:set>
                                      <p:cBhvr>
                                        <p:cTn id="28" fill="hold"/>
                                        <p:tgtEl>
                                          <p:spTgt spid="493"/>
                                        </p:tgtEl>
                                        <p:attrNameLst>
                                          <p:attrName>style.visibility</p:attrName>
                                        </p:attrNameLst>
                                      </p:cBhvr>
                                      <p:to>
                                        <p:strVal val="visible"/>
                                      </p:to>
                                    </p:set>
                                    <p:animEffect filter="wipe(left)" transition="in">
                                      <p:cBhvr>
                                        <p:cTn id="29" dur="500"/>
                                        <p:tgtEl>
                                          <p:spTgt spid="493"/>
                                        </p:tgtEl>
                                      </p:cBhvr>
                                    </p:animEffect>
                                  </p:childTnLst>
                                </p:cTn>
                              </p:par>
                            </p:childTnLst>
                          </p:cTn>
                        </p:par>
                        <p:par>
                          <p:cTn id="30" fill="hold">
                            <p:stCondLst>
                              <p:cond delay="3000"/>
                            </p:stCondLst>
                            <p:childTnLst>
                              <p:par>
                                <p:cTn id="31" presetClass="entr" nodeType="afterEffect" presetSubtype="8" presetID="22" grpId="7" fill="hold">
                                  <p:stCondLst>
                                    <p:cond delay="0"/>
                                  </p:stCondLst>
                                  <p:iterate type="el" backwards="0">
                                    <p:tmAbs val="0"/>
                                  </p:iterate>
                                  <p:childTnLst>
                                    <p:set>
                                      <p:cBhvr>
                                        <p:cTn id="32" fill="hold"/>
                                        <p:tgtEl>
                                          <p:spTgt spid="496"/>
                                        </p:tgtEl>
                                        <p:attrNameLst>
                                          <p:attrName>style.visibility</p:attrName>
                                        </p:attrNameLst>
                                      </p:cBhvr>
                                      <p:to>
                                        <p:strVal val="visible"/>
                                      </p:to>
                                    </p:set>
                                    <p:animEffect filter="wipe(left)" transition="in">
                                      <p:cBhvr>
                                        <p:cTn id="33" dur="500"/>
                                        <p:tgtEl>
                                          <p:spTgt spid="496"/>
                                        </p:tgtEl>
                                      </p:cBhvr>
                                    </p:animEffect>
                                  </p:childTnLst>
                                </p:cTn>
                              </p:par>
                            </p:childTnLst>
                          </p:cTn>
                        </p:par>
                        <p:par>
                          <p:cTn id="34" fill="hold">
                            <p:stCondLst>
                              <p:cond delay="3500"/>
                            </p:stCondLst>
                            <p:childTnLst>
                              <p:par>
                                <p:cTn id="35" presetClass="entr" nodeType="afterEffect" presetSubtype="8" presetID="22" grpId="8" fill="hold">
                                  <p:stCondLst>
                                    <p:cond delay="0"/>
                                  </p:stCondLst>
                                  <p:iterate type="el" backwards="0">
                                    <p:tmAbs val="0"/>
                                  </p:iterate>
                                  <p:childTnLst>
                                    <p:set>
                                      <p:cBhvr>
                                        <p:cTn id="36" fill="hold"/>
                                        <p:tgtEl>
                                          <p:spTgt spid="495"/>
                                        </p:tgtEl>
                                        <p:attrNameLst>
                                          <p:attrName>style.visibility</p:attrName>
                                        </p:attrNameLst>
                                      </p:cBhvr>
                                      <p:to>
                                        <p:strVal val="visible"/>
                                      </p:to>
                                    </p:set>
                                    <p:animEffect filter="wipe(left)" transition="in">
                                      <p:cBhvr>
                                        <p:cTn id="37" dur="500"/>
                                        <p:tgtEl>
                                          <p:spTgt spid="495"/>
                                        </p:tgtEl>
                                      </p:cBhvr>
                                    </p:animEffect>
                                  </p:childTnLst>
                                </p:cTn>
                              </p:par>
                            </p:childTnLst>
                          </p:cTn>
                        </p:par>
                        <p:par>
                          <p:cTn id="38" fill="hold">
                            <p:stCondLst>
                              <p:cond delay="4000"/>
                            </p:stCondLst>
                            <p:childTnLst>
                              <p:par>
                                <p:cTn id="39" presetClass="entr" nodeType="afterEffect" presetSubtype="8" presetID="22" grpId="9" fill="hold">
                                  <p:stCondLst>
                                    <p:cond delay="0"/>
                                  </p:stCondLst>
                                  <p:iterate type="el" backwards="0">
                                    <p:tmAbs val="0"/>
                                  </p:iterate>
                                  <p:childTnLst>
                                    <p:set>
                                      <p:cBhvr>
                                        <p:cTn id="40" fill="hold"/>
                                        <p:tgtEl>
                                          <p:spTgt spid="499"/>
                                        </p:tgtEl>
                                        <p:attrNameLst>
                                          <p:attrName>style.visibility</p:attrName>
                                        </p:attrNameLst>
                                      </p:cBhvr>
                                      <p:to>
                                        <p:strVal val="visible"/>
                                      </p:to>
                                    </p:set>
                                    <p:animEffect filter="wipe(left)" transition="in">
                                      <p:cBhvr>
                                        <p:cTn id="41" dur="500"/>
                                        <p:tgtEl>
                                          <p:spTgt spid="499"/>
                                        </p:tgtEl>
                                      </p:cBhvr>
                                    </p:animEffect>
                                  </p:childTnLst>
                                </p:cTn>
                              </p:par>
                            </p:childTnLst>
                          </p:cTn>
                        </p:par>
                        <p:par>
                          <p:cTn id="42" fill="hold">
                            <p:stCondLst>
                              <p:cond delay="4500"/>
                            </p:stCondLst>
                            <p:childTnLst>
                              <p:par>
                                <p:cTn id="43" presetClass="entr" nodeType="afterEffect" presetSubtype="8" presetID="22" grpId="10" fill="hold">
                                  <p:stCondLst>
                                    <p:cond delay="0"/>
                                  </p:stCondLst>
                                  <p:iterate type="el" backwards="0">
                                    <p:tmAbs val="0"/>
                                  </p:iterate>
                                  <p:childTnLst>
                                    <p:set>
                                      <p:cBhvr>
                                        <p:cTn id="44" fill="hold"/>
                                        <p:tgtEl>
                                          <p:spTgt spid="500"/>
                                        </p:tgtEl>
                                        <p:attrNameLst>
                                          <p:attrName>style.visibility</p:attrName>
                                        </p:attrNameLst>
                                      </p:cBhvr>
                                      <p:to>
                                        <p:strVal val="visible"/>
                                      </p:to>
                                    </p:set>
                                    <p:animEffect filter="wipe(left)" transition="in">
                                      <p:cBhvr>
                                        <p:cTn id="45" dur="500"/>
                                        <p:tgtEl>
                                          <p:spTgt spid="500"/>
                                        </p:tgtEl>
                                      </p:cBhvr>
                                    </p:animEffect>
                                  </p:childTnLst>
                                </p:cTn>
                              </p:par>
                            </p:childTnLst>
                          </p:cTn>
                        </p:par>
                        <p:par>
                          <p:cTn id="46" fill="hold">
                            <p:stCondLst>
                              <p:cond delay="5000"/>
                            </p:stCondLst>
                            <p:childTnLst>
                              <p:par>
                                <p:cTn id="47" presetClass="entr" nodeType="afterEffect" presetSubtype="16" presetID="23" grpId="11" fill="hold">
                                  <p:stCondLst>
                                    <p:cond delay="0"/>
                                  </p:stCondLst>
                                  <p:iterate type="el" backwards="0">
                                    <p:tmAbs val="0"/>
                                  </p:iterate>
                                  <p:childTnLst>
                                    <p:set>
                                      <p:cBhvr>
                                        <p:cTn id="48" fill="hold"/>
                                        <p:tgtEl>
                                          <p:spTgt spid="484"/>
                                        </p:tgtEl>
                                        <p:attrNameLst>
                                          <p:attrName>style.visibility</p:attrName>
                                        </p:attrNameLst>
                                      </p:cBhvr>
                                      <p:to>
                                        <p:strVal val="visible"/>
                                      </p:to>
                                    </p:set>
                                    <p:anim calcmode="lin" valueType="num">
                                      <p:cBhvr>
                                        <p:cTn id="49" dur="500" fill="hold"/>
                                        <p:tgtEl>
                                          <p:spTgt spid="484"/>
                                        </p:tgtEl>
                                        <p:attrNameLst>
                                          <p:attrName>ppt_w</p:attrName>
                                        </p:attrNameLst>
                                      </p:cBhvr>
                                      <p:tavLst>
                                        <p:tav tm="0">
                                          <p:val>
                                            <p:fltVal val="0"/>
                                          </p:val>
                                        </p:tav>
                                        <p:tav tm="100000">
                                          <p:val>
                                            <p:strVal val="#ppt_w"/>
                                          </p:val>
                                        </p:tav>
                                      </p:tavLst>
                                    </p:anim>
                                    <p:anim calcmode="lin" valueType="num">
                                      <p:cBhvr>
                                        <p:cTn id="50" dur="500" fill="hold"/>
                                        <p:tgtEl>
                                          <p:spTgt spid="484"/>
                                        </p:tgtEl>
                                        <p:attrNameLst>
                                          <p:attrName>ppt_h</p:attrName>
                                        </p:attrNameLst>
                                      </p:cBhvr>
                                      <p:tavLst>
                                        <p:tav tm="0">
                                          <p:val>
                                            <p:fltVal val="0"/>
                                          </p:val>
                                        </p:tav>
                                        <p:tav tm="100000">
                                          <p:val>
                                            <p:strVal val="#ppt_h"/>
                                          </p:val>
                                        </p:tav>
                                      </p:tavLst>
                                    </p:anim>
                                  </p:childTnLst>
                                </p:cTn>
                              </p:par>
                            </p:childTnLst>
                          </p:cTn>
                        </p:par>
                        <p:par>
                          <p:cTn id="51" fill="hold">
                            <p:stCondLst>
                              <p:cond delay="5500"/>
                            </p:stCondLst>
                            <p:childTnLst>
                              <p:par>
                                <p:cTn id="52" presetClass="entr" nodeType="afterEffect" presetSubtype="16" presetID="23" grpId="12" fill="hold">
                                  <p:stCondLst>
                                    <p:cond delay="0"/>
                                  </p:stCondLst>
                                  <p:iterate type="el" backwards="0">
                                    <p:tmAbs val="0"/>
                                  </p:iterate>
                                  <p:childTnLst>
                                    <p:set>
                                      <p:cBhvr>
                                        <p:cTn id="53" fill="hold"/>
                                        <p:tgtEl>
                                          <p:spTgt spid="489"/>
                                        </p:tgtEl>
                                        <p:attrNameLst>
                                          <p:attrName>style.visibility</p:attrName>
                                        </p:attrNameLst>
                                      </p:cBhvr>
                                      <p:to>
                                        <p:strVal val="visible"/>
                                      </p:to>
                                    </p:set>
                                    <p:anim calcmode="lin" valueType="num">
                                      <p:cBhvr>
                                        <p:cTn id="54" dur="500" fill="hold"/>
                                        <p:tgtEl>
                                          <p:spTgt spid="489"/>
                                        </p:tgtEl>
                                        <p:attrNameLst>
                                          <p:attrName>ppt_w</p:attrName>
                                        </p:attrNameLst>
                                      </p:cBhvr>
                                      <p:tavLst>
                                        <p:tav tm="0">
                                          <p:val>
                                            <p:fltVal val="0"/>
                                          </p:val>
                                        </p:tav>
                                        <p:tav tm="100000">
                                          <p:val>
                                            <p:strVal val="#ppt_w"/>
                                          </p:val>
                                        </p:tav>
                                      </p:tavLst>
                                    </p:anim>
                                    <p:anim calcmode="lin" valueType="num">
                                      <p:cBhvr>
                                        <p:cTn id="55" dur="500" fill="hold"/>
                                        <p:tgtEl>
                                          <p:spTgt spid="489"/>
                                        </p:tgtEl>
                                        <p:attrNameLst>
                                          <p:attrName>ppt_h</p:attrName>
                                        </p:attrNameLst>
                                      </p:cBhvr>
                                      <p:tavLst>
                                        <p:tav tm="0">
                                          <p:val>
                                            <p:fltVal val="0"/>
                                          </p:val>
                                        </p:tav>
                                        <p:tav tm="100000">
                                          <p:val>
                                            <p:strVal val="#ppt_h"/>
                                          </p:val>
                                        </p:tav>
                                      </p:tavLst>
                                    </p:anim>
                                  </p:childTnLst>
                                </p:cTn>
                              </p:par>
                            </p:childTnLst>
                          </p:cTn>
                        </p:par>
                        <p:par>
                          <p:cTn id="56" fill="hold">
                            <p:stCondLst>
                              <p:cond delay="6000"/>
                            </p:stCondLst>
                            <p:childTnLst>
                              <p:par>
                                <p:cTn id="57" presetClass="entr" nodeType="afterEffect" presetSubtype="16" presetID="23" grpId="13" fill="hold">
                                  <p:stCondLst>
                                    <p:cond delay="0"/>
                                  </p:stCondLst>
                                  <p:iterate type="el" backwards="0">
                                    <p:tmAbs val="0"/>
                                  </p:iterate>
                                  <p:childTnLst>
                                    <p:set>
                                      <p:cBhvr>
                                        <p:cTn id="58" fill="hold"/>
                                        <p:tgtEl>
                                          <p:spTgt spid="492"/>
                                        </p:tgtEl>
                                        <p:attrNameLst>
                                          <p:attrName>style.visibility</p:attrName>
                                        </p:attrNameLst>
                                      </p:cBhvr>
                                      <p:to>
                                        <p:strVal val="visible"/>
                                      </p:to>
                                    </p:set>
                                    <p:anim calcmode="lin" valueType="num">
                                      <p:cBhvr>
                                        <p:cTn id="59" dur="500" fill="hold"/>
                                        <p:tgtEl>
                                          <p:spTgt spid="492"/>
                                        </p:tgtEl>
                                        <p:attrNameLst>
                                          <p:attrName>ppt_w</p:attrName>
                                        </p:attrNameLst>
                                      </p:cBhvr>
                                      <p:tavLst>
                                        <p:tav tm="0">
                                          <p:val>
                                            <p:fltVal val="0"/>
                                          </p:val>
                                        </p:tav>
                                        <p:tav tm="100000">
                                          <p:val>
                                            <p:strVal val="#ppt_w"/>
                                          </p:val>
                                        </p:tav>
                                      </p:tavLst>
                                    </p:anim>
                                    <p:anim calcmode="lin" valueType="num">
                                      <p:cBhvr>
                                        <p:cTn id="60" dur="500" fill="hold"/>
                                        <p:tgtEl>
                                          <p:spTgt spid="49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97" grpId="3"/>
      <p:bldP build="whole" bldLvl="1" animBg="1" rev="0" advAuto="0" spid="484" grpId="11"/>
      <p:bldP build="whole" bldLvl="1" animBg="1" rev="0" advAuto="0" spid="494" grpId="5"/>
      <p:bldP build="whole" bldLvl="1" animBg="1" rev="0" advAuto="0" spid="495" grpId="8"/>
      <p:bldP build="whole" bldLvl="1" animBg="1" rev="0" advAuto="0" spid="481" grpId="2"/>
      <p:bldP build="whole" bldLvl="1" animBg="1" rev="0" advAuto="0" spid="489" grpId="12"/>
      <p:bldP build="whole" bldLvl="1" animBg="1" rev="0" advAuto="0" spid="500" grpId="10"/>
      <p:bldP build="whole" bldLvl="1" animBg="1" rev="0" advAuto="0" spid="498" grpId="4"/>
      <p:bldP build="whole" bldLvl="1" animBg="1" rev="0" advAuto="0" spid="499" grpId="9"/>
      <p:bldP build="whole" bldLvl="1" animBg="1" rev="0" advAuto="0" spid="480" grpId="1"/>
      <p:bldP build="whole" bldLvl="1" animBg="1" rev="0" advAuto="0" spid="496" grpId="7"/>
      <p:bldP build="whole" bldLvl="1" animBg="1" rev="0" advAuto="0" spid="493" grpId="6"/>
      <p:bldP build="whole" bldLvl="1" animBg="1" rev="0" advAuto="0" spid="492" grpId="13"/>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06" name="组合 3"/>
          <p:cNvGrpSpPr/>
          <p:nvPr/>
        </p:nvGrpSpPr>
        <p:grpSpPr>
          <a:xfrm>
            <a:off x="708659" y="754380"/>
            <a:ext cx="1212854" cy="1212853"/>
            <a:chOff x="0" y="0"/>
            <a:chExt cx="1212852" cy="1212852"/>
          </a:xfrm>
        </p:grpSpPr>
        <p:sp>
          <p:nvSpPr>
            <p:cNvPr id="502" name="椭圆 1"/>
            <p:cNvSpPr/>
            <p:nvPr/>
          </p:nvSpPr>
          <p:spPr>
            <a:xfrm>
              <a:off x="-1" y="-1"/>
              <a:ext cx="1212854" cy="1212854"/>
            </a:xfrm>
            <a:prstGeom prst="ellipse">
              <a:avLst/>
            </a:prstGeom>
            <a:solidFill>
              <a:srgbClr val="6AE7FF">
                <a:alpha val="30000"/>
              </a:srgbClr>
            </a:soli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Calibri"/>
                  <a:ea typeface="Calibri"/>
                  <a:cs typeface="Calibri"/>
                  <a:sym typeface="Calibri"/>
                </a:defRPr>
              </a:pPr>
            </a:p>
          </p:txBody>
        </p:sp>
        <p:grpSp>
          <p:nvGrpSpPr>
            <p:cNvPr id="505" name="椭圆 2"/>
            <p:cNvGrpSpPr/>
            <p:nvPr/>
          </p:nvGrpSpPr>
          <p:grpSpPr>
            <a:xfrm>
              <a:off x="155817" y="147211"/>
              <a:ext cx="900165" cy="919481"/>
              <a:chOff x="0" y="0"/>
              <a:chExt cx="900164" cy="919480"/>
            </a:xfrm>
          </p:grpSpPr>
          <p:sp>
            <p:nvSpPr>
              <p:cNvPr id="503" name="圆形"/>
              <p:cNvSpPr/>
              <p:nvPr/>
            </p:nvSpPr>
            <p:spPr>
              <a:xfrm>
                <a:off x="0" y="9658"/>
                <a:ext cx="900165" cy="900166"/>
              </a:xfrm>
              <a:prstGeom prst="ellipse">
                <a:avLst/>
              </a:prstGeom>
              <a:solidFill>
                <a:srgbClr val="6AE7FF"/>
              </a:soli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Calibri"/>
                    <a:ea typeface="Calibri"/>
                    <a:cs typeface="Calibri"/>
                    <a:sym typeface="Calibri"/>
                  </a:defRPr>
                </a:pPr>
              </a:p>
            </p:txBody>
          </p:sp>
          <p:sp>
            <p:nvSpPr>
              <p:cNvPr id="504" name="3"/>
              <p:cNvSpPr txBox="1"/>
              <p:nvPr/>
            </p:nvSpPr>
            <p:spPr>
              <a:xfrm>
                <a:off x="223266" y="0"/>
                <a:ext cx="453630" cy="9194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defTabSz="1828800">
                  <a:defRPr b="1" sz="4800">
                    <a:solidFill>
                      <a:srgbClr val="FFFFFF"/>
                    </a:solidFill>
                    <a:latin typeface="微软雅黑"/>
                    <a:ea typeface="微软雅黑"/>
                    <a:cs typeface="微软雅黑"/>
                    <a:sym typeface="微软雅黑"/>
                  </a:defRPr>
                </a:lvl1pPr>
              </a:lstStyle>
              <a:p>
                <a:pPr/>
                <a:r>
                  <a:t>3</a:t>
                </a:r>
              </a:p>
            </p:txBody>
          </p:sp>
        </p:grpSp>
      </p:grpSp>
      <p:sp>
        <p:nvSpPr>
          <p:cNvPr id="507" name="文本框 263"/>
          <p:cNvSpPr txBox="1"/>
          <p:nvPr/>
        </p:nvSpPr>
        <p:spPr>
          <a:xfrm>
            <a:off x="2012950" y="962660"/>
            <a:ext cx="10288270" cy="13766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l" defTabSz="1828800">
              <a:defRPr b="1" sz="4000">
                <a:solidFill>
                  <a:srgbClr val="10FBFE"/>
                </a:solidFill>
                <a:latin typeface="微软雅黑"/>
                <a:ea typeface="微软雅黑"/>
                <a:cs typeface="微软雅黑"/>
                <a:sym typeface="微软雅黑"/>
              </a:defRPr>
            </a:pPr>
            <a:r>
              <a:t>样机研制取得新成果</a:t>
            </a:r>
            <a:r>
              <a:t>/</a:t>
            </a:r>
          </a:p>
          <a:p>
            <a:pPr algn="l" defTabSz="1828800">
              <a:defRPr b="1" sz="4000">
                <a:solidFill>
                  <a:srgbClr val="10FBFE"/>
                </a:solidFill>
                <a:latin typeface="微软雅黑"/>
                <a:ea typeface="微软雅黑"/>
                <a:cs typeface="微软雅黑"/>
                <a:sym typeface="微软雅黑"/>
              </a:defRPr>
            </a:pPr>
            <a:r>
              <a:rPr b="0" sz="3200"/>
              <a:t>New Results in </a:t>
            </a:r>
            <a:r>
              <a:rPr b="0" sz="3200"/>
              <a:t>Prototype Development</a:t>
            </a:r>
          </a:p>
        </p:txBody>
      </p:sp>
      <p:sp>
        <p:nvSpPr>
          <p:cNvPr id="508" name="平行四边形 4"/>
          <p:cNvSpPr/>
          <p:nvPr/>
        </p:nvSpPr>
        <p:spPr>
          <a:xfrm>
            <a:off x="6890384" y="6247924"/>
            <a:ext cx="2047877" cy="27217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5400" y="0"/>
                </a:lnTo>
                <a:lnTo>
                  <a:pt x="21600" y="0"/>
                </a:lnTo>
                <a:lnTo>
                  <a:pt x="16200" y="21600"/>
                </a:lnTo>
                <a:close/>
              </a:path>
            </a:pathLst>
          </a:custGeom>
          <a:solidFill>
            <a:srgbClr val="6AE7FF">
              <a:alpha val="30000"/>
            </a:srgbClr>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509" name="平行四边形 5"/>
          <p:cNvSpPr/>
          <p:nvPr/>
        </p:nvSpPr>
        <p:spPr>
          <a:xfrm>
            <a:off x="9652635" y="6247924"/>
            <a:ext cx="2045495" cy="27217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5400" y="0"/>
                </a:lnTo>
                <a:lnTo>
                  <a:pt x="21600" y="0"/>
                </a:lnTo>
                <a:lnTo>
                  <a:pt x="16200" y="21600"/>
                </a:lnTo>
                <a:close/>
              </a:path>
            </a:pathLst>
          </a:custGeom>
          <a:solidFill>
            <a:srgbClr val="6AE7FF">
              <a:alpha val="30000"/>
            </a:srgbClr>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510" name="平行四边形 6"/>
          <p:cNvSpPr/>
          <p:nvPr/>
        </p:nvSpPr>
        <p:spPr>
          <a:xfrm>
            <a:off x="12412504" y="6247924"/>
            <a:ext cx="2047877" cy="27217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5400" y="0"/>
                </a:lnTo>
                <a:lnTo>
                  <a:pt x="21600" y="0"/>
                </a:lnTo>
                <a:lnTo>
                  <a:pt x="16200" y="21600"/>
                </a:lnTo>
                <a:close/>
              </a:path>
            </a:pathLst>
          </a:custGeom>
          <a:solidFill>
            <a:srgbClr val="6AE7FF">
              <a:alpha val="30000"/>
            </a:srgbClr>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511" name="平行四边形 7"/>
          <p:cNvSpPr/>
          <p:nvPr/>
        </p:nvSpPr>
        <p:spPr>
          <a:xfrm>
            <a:off x="15174755" y="4095274"/>
            <a:ext cx="2521745" cy="4874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8187" y="0"/>
                </a:lnTo>
                <a:lnTo>
                  <a:pt x="21600" y="0"/>
                </a:lnTo>
                <a:lnTo>
                  <a:pt x="13413" y="21600"/>
                </a:lnTo>
                <a:close/>
              </a:path>
            </a:pathLst>
          </a:custGeom>
          <a:solidFill>
            <a:srgbClr val="6AE7FF">
              <a:alpha val="30000"/>
            </a:srgbClr>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512" name="等腰三角形 8"/>
          <p:cNvSpPr/>
          <p:nvPr/>
        </p:nvSpPr>
        <p:spPr>
          <a:xfrm>
            <a:off x="15453360" y="2766537"/>
            <a:ext cx="2955134" cy="1328739"/>
          </a:xfrm>
          <a:prstGeom prst="triangle">
            <a:avLst/>
          </a:prstGeom>
          <a:solidFill>
            <a:srgbClr val="6AE7FF">
              <a:alpha val="30000"/>
            </a:srgbClr>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grpSp>
        <p:nvGrpSpPr>
          <p:cNvPr id="515" name="组合 9"/>
          <p:cNvGrpSpPr/>
          <p:nvPr/>
        </p:nvGrpSpPr>
        <p:grpSpPr>
          <a:xfrm>
            <a:off x="7419023" y="6243163"/>
            <a:ext cx="3769520" cy="2726530"/>
            <a:chOff x="0" y="0"/>
            <a:chExt cx="3769519" cy="2726528"/>
          </a:xfrm>
        </p:grpSpPr>
        <p:sp>
          <p:nvSpPr>
            <p:cNvPr id="513" name="直接连接符 10"/>
            <p:cNvSpPr/>
            <p:nvPr/>
          </p:nvSpPr>
          <p:spPr>
            <a:xfrm>
              <a:off x="-1" y="4762"/>
              <a:ext cx="2233614" cy="2721767"/>
            </a:xfrm>
            <a:prstGeom prst="line">
              <a:avLst/>
            </a:prstGeom>
            <a:noFill/>
            <a:ln w="12700" cap="flat">
              <a:solidFill>
                <a:srgbClr val="6AE7FF"/>
              </a:solidFill>
              <a:prstDash val="solid"/>
              <a:miter lim="800000"/>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p>
          </p:txBody>
        </p:sp>
        <p:sp>
          <p:nvSpPr>
            <p:cNvPr id="514" name="直接连接符 11"/>
            <p:cNvSpPr/>
            <p:nvPr/>
          </p:nvSpPr>
          <p:spPr>
            <a:xfrm>
              <a:off x="1535907" y="-1"/>
              <a:ext cx="2233613" cy="2724150"/>
            </a:xfrm>
            <a:prstGeom prst="line">
              <a:avLst/>
            </a:prstGeom>
            <a:noFill/>
            <a:ln w="12700" cap="flat">
              <a:solidFill>
                <a:srgbClr val="6AE7FF"/>
              </a:solidFill>
              <a:prstDash val="solid"/>
              <a:miter lim="800000"/>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p>
          </p:txBody>
        </p:sp>
      </p:grpSp>
      <p:grpSp>
        <p:nvGrpSpPr>
          <p:cNvPr id="518" name="组合 13"/>
          <p:cNvGrpSpPr/>
          <p:nvPr/>
        </p:nvGrpSpPr>
        <p:grpSpPr>
          <a:xfrm>
            <a:off x="10162223" y="6233638"/>
            <a:ext cx="3788571" cy="2728912"/>
            <a:chOff x="0" y="0"/>
            <a:chExt cx="3788569" cy="2728910"/>
          </a:xfrm>
        </p:grpSpPr>
        <p:sp>
          <p:nvSpPr>
            <p:cNvPr id="516" name="直接连接符 12"/>
            <p:cNvSpPr/>
            <p:nvPr/>
          </p:nvSpPr>
          <p:spPr>
            <a:xfrm>
              <a:off x="-1" y="7143"/>
              <a:ext cx="2233614" cy="2721768"/>
            </a:xfrm>
            <a:prstGeom prst="line">
              <a:avLst/>
            </a:prstGeom>
            <a:noFill/>
            <a:ln w="12700" cap="flat">
              <a:solidFill>
                <a:srgbClr val="6AE7FF"/>
              </a:solidFill>
              <a:prstDash val="solid"/>
              <a:miter lim="800000"/>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p>
          </p:txBody>
        </p:sp>
        <p:sp>
          <p:nvSpPr>
            <p:cNvPr id="517" name="直接连接符 14"/>
            <p:cNvSpPr/>
            <p:nvPr/>
          </p:nvSpPr>
          <p:spPr>
            <a:xfrm>
              <a:off x="1554956" y="0"/>
              <a:ext cx="2233614" cy="2721766"/>
            </a:xfrm>
            <a:prstGeom prst="line">
              <a:avLst/>
            </a:prstGeom>
            <a:noFill/>
            <a:ln w="12700" cap="flat">
              <a:solidFill>
                <a:srgbClr val="6AE7FF"/>
              </a:solidFill>
              <a:prstDash val="solid"/>
              <a:miter lim="800000"/>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p>
          </p:txBody>
        </p:sp>
      </p:grpSp>
      <p:grpSp>
        <p:nvGrpSpPr>
          <p:cNvPr id="521" name="组合 15"/>
          <p:cNvGrpSpPr/>
          <p:nvPr/>
        </p:nvGrpSpPr>
        <p:grpSpPr>
          <a:xfrm>
            <a:off x="12919710" y="6238400"/>
            <a:ext cx="3769520" cy="2724149"/>
            <a:chOff x="0" y="0"/>
            <a:chExt cx="3769518" cy="2724148"/>
          </a:xfrm>
        </p:grpSpPr>
        <p:sp>
          <p:nvSpPr>
            <p:cNvPr id="519" name="直接连接符 16"/>
            <p:cNvSpPr/>
            <p:nvPr/>
          </p:nvSpPr>
          <p:spPr>
            <a:xfrm>
              <a:off x="0" y="2380"/>
              <a:ext cx="2231232" cy="2721769"/>
            </a:xfrm>
            <a:prstGeom prst="line">
              <a:avLst/>
            </a:prstGeom>
            <a:noFill/>
            <a:ln w="12700" cap="flat">
              <a:solidFill>
                <a:srgbClr val="6AE7FF"/>
              </a:solidFill>
              <a:prstDash val="solid"/>
              <a:miter lim="800000"/>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p>
          </p:txBody>
        </p:sp>
        <p:sp>
          <p:nvSpPr>
            <p:cNvPr id="520" name="直接连接符 17"/>
            <p:cNvSpPr/>
            <p:nvPr/>
          </p:nvSpPr>
          <p:spPr>
            <a:xfrm>
              <a:off x="1535907" y="0"/>
              <a:ext cx="2233613" cy="2721769"/>
            </a:xfrm>
            <a:prstGeom prst="line">
              <a:avLst/>
            </a:prstGeom>
            <a:noFill/>
            <a:ln w="12700" cap="flat">
              <a:solidFill>
                <a:srgbClr val="6AE7FF"/>
              </a:solidFill>
              <a:prstDash val="solid"/>
              <a:miter lim="800000"/>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p>
          </p:txBody>
        </p:sp>
      </p:grpSp>
      <p:sp>
        <p:nvSpPr>
          <p:cNvPr id="522" name="文本框 13"/>
          <p:cNvSpPr txBox="1"/>
          <p:nvPr/>
        </p:nvSpPr>
        <p:spPr>
          <a:xfrm>
            <a:off x="7002853" y="5299916"/>
            <a:ext cx="2410705" cy="556261"/>
          </a:xfrm>
          <a:prstGeom prst="rect">
            <a:avLst/>
          </a:prstGeom>
          <a:ln w="12700">
            <a:miter lim="400000"/>
          </a:ln>
          <a:extLst>
            <a:ext uri="{C572A759-6A51-4108-AA02-DFA0A04FC94B}">
              <ma14:wrappingTextBoxFlag xmlns:ma14="http://schemas.microsoft.com/office/mac/drawingml/2011/main" val="1"/>
            </a:ext>
          </a:extLst>
        </p:spPr>
        <p:txBody>
          <a:bodyPr lIns="68580" tIns="68580" rIns="68580" bIns="68580">
            <a:spAutoFit/>
          </a:bodyPr>
          <a:lstStyle>
            <a:lvl1pPr defTabSz="1828800">
              <a:defRPr b="1">
                <a:solidFill>
                  <a:srgbClr val="10FBFE"/>
                </a:solidFill>
                <a:latin typeface="微软雅黑"/>
                <a:ea typeface="微软雅黑"/>
                <a:cs typeface="微软雅黑"/>
                <a:sym typeface="微软雅黑"/>
              </a:defRPr>
            </a:lvl1pPr>
          </a:lstStyle>
          <a:p>
            <a:pPr/>
            <a:r>
              <a:t>双广场编码传输</a:t>
            </a:r>
          </a:p>
        </p:txBody>
      </p:sp>
      <p:sp>
        <p:nvSpPr>
          <p:cNvPr id="523" name="文本框 14"/>
          <p:cNvSpPr txBox="1"/>
          <p:nvPr/>
        </p:nvSpPr>
        <p:spPr>
          <a:xfrm>
            <a:off x="9721884" y="5299916"/>
            <a:ext cx="2451976" cy="556261"/>
          </a:xfrm>
          <a:prstGeom prst="rect">
            <a:avLst/>
          </a:prstGeom>
          <a:ln w="12700">
            <a:miter lim="400000"/>
          </a:ln>
          <a:extLst>
            <a:ext uri="{C572A759-6A51-4108-AA02-DFA0A04FC94B}">
              <ma14:wrappingTextBoxFlag xmlns:ma14="http://schemas.microsoft.com/office/mac/drawingml/2011/main" val="1"/>
            </a:ext>
          </a:extLst>
        </p:spPr>
        <p:txBody>
          <a:bodyPr lIns="68580" tIns="68580" rIns="68580" bIns="68580">
            <a:spAutoFit/>
          </a:bodyPr>
          <a:lstStyle>
            <a:lvl1pPr defTabSz="1828800">
              <a:defRPr b="1">
                <a:solidFill>
                  <a:srgbClr val="10FBFE"/>
                </a:solidFill>
                <a:latin typeface="微软雅黑"/>
                <a:ea typeface="微软雅黑"/>
                <a:cs typeface="微软雅黑"/>
                <a:sym typeface="微软雅黑"/>
              </a:defRPr>
            </a:lvl1pPr>
          </a:lstStyle>
          <a:p>
            <a:pPr/>
            <a:r>
              <a:t>光纤QT实验网络</a:t>
            </a:r>
          </a:p>
        </p:txBody>
      </p:sp>
      <p:sp>
        <p:nvSpPr>
          <p:cNvPr id="524" name="文本框 15"/>
          <p:cNvSpPr txBox="1"/>
          <p:nvPr/>
        </p:nvSpPr>
        <p:spPr>
          <a:xfrm>
            <a:off x="12482186" y="5153866"/>
            <a:ext cx="2786240" cy="848361"/>
          </a:xfrm>
          <a:prstGeom prst="rect">
            <a:avLst/>
          </a:prstGeom>
          <a:ln w="12700">
            <a:miter lim="400000"/>
          </a:ln>
          <a:extLst>
            <a:ext uri="{C572A759-6A51-4108-AA02-DFA0A04FC94B}">
              <ma14:wrappingTextBoxFlag xmlns:ma14="http://schemas.microsoft.com/office/mac/drawingml/2011/main" val="1"/>
            </a:ext>
          </a:extLst>
        </p:spPr>
        <p:txBody>
          <a:bodyPr lIns="68580" tIns="68580" rIns="68580" bIns="68580">
            <a:spAutoFit/>
          </a:bodyPr>
          <a:lstStyle>
            <a:lvl1pPr defTabSz="1828800">
              <a:defRPr b="1" sz="2000">
                <a:solidFill>
                  <a:srgbClr val="10FBFE"/>
                </a:solidFill>
                <a:latin typeface="微软雅黑"/>
                <a:ea typeface="微软雅黑"/>
                <a:cs typeface="微软雅黑"/>
                <a:sym typeface="微软雅黑"/>
              </a:defRPr>
            </a:lvl1pPr>
          </a:lstStyle>
          <a:p>
            <a:pPr/>
            <a:r>
              <a:t>极低暗记数的超导纳米线单光子探测器实验</a:t>
            </a:r>
          </a:p>
        </p:txBody>
      </p:sp>
      <p:sp>
        <p:nvSpPr>
          <p:cNvPr id="525" name="矩形 16"/>
          <p:cNvSpPr txBox="1"/>
          <p:nvPr/>
        </p:nvSpPr>
        <p:spPr>
          <a:xfrm>
            <a:off x="3308349" y="9729469"/>
            <a:ext cx="18447128" cy="3108961"/>
          </a:xfrm>
          <a:prstGeom prst="rect">
            <a:avLst/>
          </a:prstGeom>
          <a:ln w="12700">
            <a:miter lim="400000"/>
          </a:ln>
          <a:extLst>
            <a:ext uri="{C572A759-6A51-4108-AA02-DFA0A04FC94B}">
              <ma14:wrappingTextBoxFlag xmlns:ma14="http://schemas.microsoft.com/office/mac/drawingml/2011/main" val="1"/>
            </a:ext>
          </a:extLst>
        </p:spPr>
        <p:txBody>
          <a:bodyPr lIns="68580" tIns="68580" rIns="68580" bIns="68580">
            <a:spAutoFit/>
          </a:bodyPr>
          <a:lstStyle/>
          <a:p>
            <a:pPr algn="just" defTabSz="1828800">
              <a:lnSpc>
                <a:spcPct val="150000"/>
              </a:lnSpc>
              <a:defRPr sz="2000">
                <a:solidFill>
                  <a:srgbClr val="10FBFE"/>
                </a:solidFill>
                <a:latin typeface="微软雅黑"/>
                <a:ea typeface="微软雅黑"/>
                <a:cs typeface="微软雅黑"/>
                <a:sym typeface="微软雅黑"/>
              </a:defRPr>
            </a:pPr>
            <a:r>
              <a:t>量子通信主要分量子隐形传态(Quantum Teleportation，简称QT)和量子密钥分发(Quantum Key Distribution，简称QKD)两类;</a:t>
            </a:r>
          </a:p>
          <a:p>
            <a:pPr algn="just" defTabSz="1828800">
              <a:lnSpc>
                <a:spcPct val="150000"/>
              </a:lnSpc>
              <a:defRPr sz="2000">
                <a:solidFill>
                  <a:srgbClr val="10FBFE"/>
                </a:solidFill>
                <a:latin typeface="微软雅黑"/>
                <a:ea typeface="微软雅黑"/>
                <a:cs typeface="微软雅黑"/>
                <a:sym typeface="微软雅黑"/>
              </a:defRPr>
            </a:pPr>
            <a:r>
              <a:t>QT基于通信双方的光子纠缠对分发(信道建立)、贝尔态测量(信息调制)和幺正变换(信息解调)实现量子态信息直接传输，信息解调需要借助传统通信辅助才能完成；QKD通过对单光子或光场正则分量的量子态制备、传输和测量，首先在收发双方间实现安全密钥共享，再与传统加密技术结合完成经典信息加密和安全传输；</a:t>
            </a:r>
          </a:p>
          <a:p>
            <a:pPr algn="just" defTabSz="1828800">
              <a:lnSpc>
                <a:spcPct val="150000"/>
              </a:lnSpc>
              <a:defRPr sz="2000">
                <a:solidFill>
                  <a:srgbClr val="10FBFE"/>
                </a:solidFill>
                <a:latin typeface="微软雅黑"/>
                <a:ea typeface="微软雅黑"/>
                <a:cs typeface="微软雅黑"/>
                <a:sym typeface="微软雅黑"/>
              </a:defRPr>
            </a:pPr>
            <a:r>
              <a:t>量子安全直接通信(Quantum Secure DirectCommunication，简称QSDC)由清华大学物理系提出并成功实现，是QKD和QT技术思想的结合，实现经典信道安全状态监测和信息加密传输。</a:t>
            </a:r>
          </a:p>
        </p:txBody>
      </p:sp>
      <p:sp>
        <p:nvSpPr>
          <p:cNvPr id="526" name="文本框 17"/>
          <p:cNvSpPr txBox="1"/>
          <p:nvPr/>
        </p:nvSpPr>
        <p:spPr>
          <a:xfrm rot="219009">
            <a:off x="16291564" y="3715367"/>
            <a:ext cx="594361" cy="4983482"/>
          </a:xfrm>
          <a:prstGeom prst="rect">
            <a:avLst/>
          </a:prstGeom>
          <a:ln w="12700">
            <a:miter lim="400000"/>
          </a:ln>
          <a:extLst>
            <a:ext uri="{C572A759-6A51-4108-AA02-DFA0A04FC94B}">
              <ma14:wrappingTextBoxFlag xmlns:ma14="http://schemas.microsoft.com/office/mac/drawingml/2011/main" val="1"/>
            </a:ext>
          </a:extLst>
        </p:spPr>
        <p:txBody>
          <a:bodyPr vert="eaVert" lIns="68580" tIns="68580" rIns="68580" bIns="68580">
            <a:spAutoFit/>
          </a:bodyPr>
          <a:lstStyle>
            <a:lvl1pPr defTabSz="1828800">
              <a:defRPr b="1" sz="3600">
                <a:solidFill>
                  <a:srgbClr val="10FBFE"/>
                </a:solidFill>
                <a:latin typeface="微软雅黑"/>
                <a:ea typeface="微软雅黑"/>
                <a:cs typeface="微软雅黑"/>
                <a:sym typeface="微软雅黑"/>
              </a:defRPr>
            </a:lvl1pPr>
          </a:lstStyle>
          <a:p>
            <a:pPr/>
            <a:r>
              <a:t>墨子号</a:t>
            </a:r>
          </a:p>
        </p:txBody>
      </p:sp>
    </p:spTree>
  </p:cSld>
  <p:clrMapOvr>
    <a:masterClrMapping/>
  </p:clrMapOvr>
  <mc:AlternateContent xmlns:mc="http://schemas.openxmlformats.org/markup-compatibility/2006">
    <mc:Choice xmlns:p14="http://schemas.microsoft.com/office/powerpoint/2010/main" Requires="p14">
      <p:transition spd="med" advClick="0" advTm="0" p14:dur="1000">
        <p:pull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506"/>
                                        </p:tgtEl>
                                        <p:attrNameLst>
                                          <p:attrName>style.visibility</p:attrName>
                                        </p:attrNameLst>
                                      </p:cBhvr>
                                      <p:to>
                                        <p:strVal val="visible"/>
                                      </p:to>
                                    </p:set>
                                    <p:anim calcmode="lin" valueType="num">
                                      <p:cBhvr>
                                        <p:cTn id="7" dur="500" fill="hold"/>
                                        <p:tgtEl>
                                          <p:spTgt spid="506"/>
                                        </p:tgtEl>
                                        <p:attrNameLst>
                                          <p:attrName>ppt_w</p:attrName>
                                        </p:attrNameLst>
                                      </p:cBhvr>
                                      <p:tavLst>
                                        <p:tav tm="0">
                                          <p:val>
                                            <p:fltVal val="0"/>
                                          </p:val>
                                        </p:tav>
                                        <p:tav tm="100000">
                                          <p:val>
                                            <p:strVal val="#ppt_w"/>
                                          </p:val>
                                        </p:tav>
                                      </p:tavLst>
                                    </p:anim>
                                    <p:anim calcmode="lin" valueType="num">
                                      <p:cBhvr>
                                        <p:cTn id="8" dur="500" fill="hold"/>
                                        <p:tgtEl>
                                          <p:spTgt spid="50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8" presetID="22" grpId="2" fill="hold">
                                  <p:stCondLst>
                                    <p:cond delay="0"/>
                                  </p:stCondLst>
                                  <p:iterate type="el" backwards="0">
                                    <p:tmAbs val="0"/>
                                  </p:iterate>
                                  <p:childTnLst>
                                    <p:set>
                                      <p:cBhvr>
                                        <p:cTn id="11" fill="hold"/>
                                        <p:tgtEl>
                                          <p:spTgt spid="507"/>
                                        </p:tgtEl>
                                        <p:attrNameLst>
                                          <p:attrName>style.visibility</p:attrName>
                                        </p:attrNameLst>
                                      </p:cBhvr>
                                      <p:to>
                                        <p:strVal val="visible"/>
                                      </p:to>
                                    </p:set>
                                    <p:animEffect filter="wipe(left)" transition="in">
                                      <p:cBhvr>
                                        <p:cTn id="12" dur="500"/>
                                        <p:tgtEl>
                                          <p:spTgt spid="507"/>
                                        </p:tgtEl>
                                      </p:cBhvr>
                                    </p:animEffect>
                                  </p:childTnLst>
                                </p:cTn>
                              </p:par>
                            </p:childTnLst>
                          </p:cTn>
                        </p:par>
                        <p:par>
                          <p:cTn id="13" fill="hold">
                            <p:stCondLst>
                              <p:cond delay="1000"/>
                            </p:stCondLst>
                            <p:childTnLst>
                              <p:par>
                                <p:cTn id="14" presetClass="entr" nodeType="afterEffect" presetSubtype="4" presetID="22" grpId="3" fill="hold">
                                  <p:stCondLst>
                                    <p:cond delay="0"/>
                                  </p:stCondLst>
                                  <p:iterate type="el" backwards="0">
                                    <p:tmAbs val="0"/>
                                  </p:iterate>
                                  <p:childTnLst>
                                    <p:set>
                                      <p:cBhvr>
                                        <p:cTn id="15" fill="hold"/>
                                        <p:tgtEl>
                                          <p:spTgt spid="508"/>
                                        </p:tgtEl>
                                        <p:attrNameLst>
                                          <p:attrName>style.visibility</p:attrName>
                                        </p:attrNameLst>
                                      </p:cBhvr>
                                      <p:to>
                                        <p:strVal val="visible"/>
                                      </p:to>
                                    </p:set>
                                    <p:animEffect filter="wipe(down)" transition="in">
                                      <p:cBhvr>
                                        <p:cTn id="16" dur="500"/>
                                        <p:tgtEl>
                                          <p:spTgt spid="508"/>
                                        </p:tgtEl>
                                      </p:cBhvr>
                                    </p:animEffect>
                                  </p:childTnLst>
                                </p:cTn>
                              </p:par>
                            </p:childTnLst>
                          </p:cTn>
                        </p:par>
                        <p:par>
                          <p:cTn id="17" fill="hold">
                            <p:stCondLst>
                              <p:cond delay="1500"/>
                            </p:stCondLst>
                            <p:childTnLst>
                              <p:par>
                                <p:cTn id="18" presetClass="entr" nodeType="afterEffect" presetSubtype="1" presetID="22" grpId="4" fill="hold">
                                  <p:stCondLst>
                                    <p:cond delay="0"/>
                                  </p:stCondLst>
                                  <p:iterate type="el" backwards="0">
                                    <p:tmAbs val="0"/>
                                  </p:iterate>
                                  <p:childTnLst>
                                    <p:set>
                                      <p:cBhvr>
                                        <p:cTn id="19" fill="hold"/>
                                        <p:tgtEl>
                                          <p:spTgt spid="515"/>
                                        </p:tgtEl>
                                        <p:attrNameLst>
                                          <p:attrName>style.visibility</p:attrName>
                                        </p:attrNameLst>
                                      </p:cBhvr>
                                      <p:to>
                                        <p:strVal val="visible"/>
                                      </p:to>
                                    </p:set>
                                    <p:animEffect filter="wipe(up)" transition="in">
                                      <p:cBhvr>
                                        <p:cTn id="20" dur="500"/>
                                        <p:tgtEl>
                                          <p:spTgt spid="515"/>
                                        </p:tgtEl>
                                      </p:cBhvr>
                                    </p:animEffect>
                                  </p:childTnLst>
                                </p:cTn>
                              </p:par>
                            </p:childTnLst>
                          </p:cTn>
                        </p:par>
                        <p:par>
                          <p:cTn id="21" fill="hold">
                            <p:stCondLst>
                              <p:cond delay="2000"/>
                            </p:stCondLst>
                            <p:childTnLst>
                              <p:par>
                                <p:cTn id="22" presetClass="entr" nodeType="afterEffect" presetSubtype="4" presetID="22" grpId="5" fill="hold">
                                  <p:stCondLst>
                                    <p:cond delay="0"/>
                                  </p:stCondLst>
                                  <p:iterate type="el" backwards="0">
                                    <p:tmAbs val="0"/>
                                  </p:iterate>
                                  <p:childTnLst>
                                    <p:set>
                                      <p:cBhvr>
                                        <p:cTn id="23" fill="hold"/>
                                        <p:tgtEl>
                                          <p:spTgt spid="509"/>
                                        </p:tgtEl>
                                        <p:attrNameLst>
                                          <p:attrName>style.visibility</p:attrName>
                                        </p:attrNameLst>
                                      </p:cBhvr>
                                      <p:to>
                                        <p:strVal val="visible"/>
                                      </p:to>
                                    </p:set>
                                    <p:animEffect filter="wipe(down)" transition="in">
                                      <p:cBhvr>
                                        <p:cTn id="24" dur="500"/>
                                        <p:tgtEl>
                                          <p:spTgt spid="509"/>
                                        </p:tgtEl>
                                      </p:cBhvr>
                                    </p:animEffect>
                                  </p:childTnLst>
                                </p:cTn>
                              </p:par>
                            </p:childTnLst>
                          </p:cTn>
                        </p:par>
                        <p:par>
                          <p:cTn id="25" fill="hold">
                            <p:stCondLst>
                              <p:cond delay="2500"/>
                            </p:stCondLst>
                            <p:childTnLst>
                              <p:par>
                                <p:cTn id="26" presetClass="entr" nodeType="afterEffect" presetSubtype="1" presetID="22" grpId="6" fill="hold">
                                  <p:stCondLst>
                                    <p:cond delay="0"/>
                                  </p:stCondLst>
                                  <p:iterate type="el" backwards="0">
                                    <p:tmAbs val="0"/>
                                  </p:iterate>
                                  <p:childTnLst>
                                    <p:set>
                                      <p:cBhvr>
                                        <p:cTn id="27" fill="hold"/>
                                        <p:tgtEl>
                                          <p:spTgt spid="518"/>
                                        </p:tgtEl>
                                        <p:attrNameLst>
                                          <p:attrName>style.visibility</p:attrName>
                                        </p:attrNameLst>
                                      </p:cBhvr>
                                      <p:to>
                                        <p:strVal val="visible"/>
                                      </p:to>
                                    </p:set>
                                    <p:animEffect filter="wipe(up)" transition="in">
                                      <p:cBhvr>
                                        <p:cTn id="28" dur="500"/>
                                        <p:tgtEl>
                                          <p:spTgt spid="518"/>
                                        </p:tgtEl>
                                      </p:cBhvr>
                                    </p:animEffect>
                                  </p:childTnLst>
                                </p:cTn>
                              </p:par>
                            </p:childTnLst>
                          </p:cTn>
                        </p:par>
                        <p:par>
                          <p:cTn id="29" fill="hold">
                            <p:stCondLst>
                              <p:cond delay="3000"/>
                            </p:stCondLst>
                            <p:childTnLst>
                              <p:par>
                                <p:cTn id="30" presetClass="entr" nodeType="afterEffect" presetSubtype="4" presetID="22" grpId="7" fill="hold">
                                  <p:stCondLst>
                                    <p:cond delay="0"/>
                                  </p:stCondLst>
                                  <p:iterate type="el" backwards="0">
                                    <p:tmAbs val="0"/>
                                  </p:iterate>
                                  <p:childTnLst>
                                    <p:set>
                                      <p:cBhvr>
                                        <p:cTn id="31" fill="hold"/>
                                        <p:tgtEl>
                                          <p:spTgt spid="510"/>
                                        </p:tgtEl>
                                        <p:attrNameLst>
                                          <p:attrName>style.visibility</p:attrName>
                                        </p:attrNameLst>
                                      </p:cBhvr>
                                      <p:to>
                                        <p:strVal val="visible"/>
                                      </p:to>
                                    </p:set>
                                    <p:animEffect filter="wipe(down)" transition="in">
                                      <p:cBhvr>
                                        <p:cTn id="32" dur="500"/>
                                        <p:tgtEl>
                                          <p:spTgt spid="510"/>
                                        </p:tgtEl>
                                      </p:cBhvr>
                                    </p:animEffect>
                                  </p:childTnLst>
                                </p:cTn>
                              </p:par>
                            </p:childTnLst>
                          </p:cTn>
                        </p:par>
                        <p:par>
                          <p:cTn id="33" fill="hold">
                            <p:stCondLst>
                              <p:cond delay="3500"/>
                            </p:stCondLst>
                            <p:childTnLst>
                              <p:par>
                                <p:cTn id="34" presetClass="entr" nodeType="afterEffect" presetSubtype="1" presetID="22" grpId="8" fill="hold">
                                  <p:stCondLst>
                                    <p:cond delay="0"/>
                                  </p:stCondLst>
                                  <p:iterate type="el" backwards="0">
                                    <p:tmAbs val="0"/>
                                  </p:iterate>
                                  <p:childTnLst>
                                    <p:set>
                                      <p:cBhvr>
                                        <p:cTn id="35" fill="hold"/>
                                        <p:tgtEl>
                                          <p:spTgt spid="521"/>
                                        </p:tgtEl>
                                        <p:attrNameLst>
                                          <p:attrName>style.visibility</p:attrName>
                                        </p:attrNameLst>
                                      </p:cBhvr>
                                      <p:to>
                                        <p:strVal val="visible"/>
                                      </p:to>
                                    </p:set>
                                    <p:animEffect filter="wipe(up)" transition="in">
                                      <p:cBhvr>
                                        <p:cTn id="36" dur="500"/>
                                        <p:tgtEl>
                                          <p:spTgt spid="521"/>
                                        </p:tgtEl>
                                      </p:cBhvr>
                                    </p:animEffect>
                                  </p:childTnLst>
                                </p:cTn>
                              </p:par>
                            </p:childTnLst>
                          </p:cTn>
                        </p:par>
                        <p:par>
                          <p:cTn id="37" fill="hold">
                            <p:stCondLst>
                              <p:cond delay="4000"/>
                            </p:stCondLst>
                            <p:childTnLst>
                              <p:par>
                                <p:cTn id="38" presetClass="entr" nodeType="afterEffect" presetSubtype="4" presetID="22" grpId="9" fill="hold">
                                  <p:stCondLst>
                                    <p:cond delay="0"/>
                                  </p:stCondLst>
                                  <p:iterate type="el" backwards="0">
                                    <p:tmAbs val="0"/>
                                  </p:iterate>
                                  <p:childTnLst>
                                    <p:set>
                                      <p:cBhvr>
                                        <p:cTn id="39" fill="hold"/>
                                        <p:tgtEl>
                                          <p:spTgt spid="511"/>
                                        </p:tgtEl>
                                        <p:attrNameLst>
                                          <p:attrName>style.visibility</p:attrName>
                                        </p:attrNameLst>
                                      </p:cBhvr>
                                      <p:to>
                                        <p:strVal val="visible"/>
                                      </p:to>
                                    </p:set>
                                    <p:animEffect filter="wipe(down)" transition="in">
                                      <p:cBhvr>
                                        <p:cTn id="40" dur="500"/>
                                        <p:tgtEl>
                                          <p:spTgt spid="511"/>
                                        </p:tgtEl>
                                      </p:cBhvr>
                                    </p:animEffect>
                                  </p:childTnLst>
                                </p:cTn>
                              </p:par>
                            </p:childTnLst>
                          </p:cTn>
                        </p:par>
                        <p:par>
                          <p:cTn id="41" fill="hold">
                            <p:stCondLst>
                              <p:cond delay="4500"/>
                            </p:stCondLst>
                            <p:childTnLst>
                              <p:par>
                                <p:cTn id="42" presetClass="entr" nodeType="afterEffect" presetSubtype="4" presetID="22" grpId="10" fill="hold">
                                  <p:stCondLst>
                                    <p:cond delay="0"/>
                                  </p:stCondLst>
                                  <p:iterate type="el" backwards="0">
                                    <p:tmAbs val="0"/>
                                  </p:iterate>
                                  <p:childTnLst>
                                    <p:set>
                                      <p:cBhvr>
                                        <p:cTn id="43" fill="hold"/>
                                        <p:tgtEl>
                                          <p:spTgt spid="512"/>
                                        </p:tgtEl>
                                        <p:attrNameLst>
                                          <p:attrName>style.visibility</p:attrName>
                                        </p:attrNameLst>
                                      </p:cBhvr>
                                      <p:to>
                                        <p:strVal val="visible"/>
                                      </p:to>
                                    </p:set>
                                    <p:animEffect filter="wipe(down)" transition="in">
                                      <p:cBhvr>
                                        <p:cTn id="44" dur="500"/>
                                        <p:tgtEl>
                                          <p:spTgt spid="512"/>
                                        </p:tgtEl>
                                      </p:cBhvr>
                                    </p:animEffect>
                                  </p:childTnLst>
                                </p:cTn>
                              </p:par>
                            </p:childTnLst>
                          </p:cTn>
                        </p:par>
                        <p:par>
                          <p:cTn id="45" fill="hold">
                            <p:stCondLst>
                              <p:cond delay="5000"/>
                            </p:stCondLst>
                            <p:childTnLst>
                              <p:par>
                                <p:cTn id="46" presetClass="entr" nodeType="afterEffect" presetSubtype="8" presetID="2" grpId="11" fill="hold">
                                  <p:stCondLst>
                                    <p:cond delay="0"/>
                                  </p:stCondLst>
                                  <p:iterate type="el" backwards="0">
                                    <p:tmAbs val="0"/>
                                  </p:iterate>
                                  <p:childTnLst>
                                    <p:set>
                                      <p:cBhvr>
                                        <p:cTn id="47" fill="hold"/>
                                        <p:tgtEl>
                                          <p:spTgt spid="522"/>
                                        </p:tgtEl>
                                        <p:attrNameLst>
                                          <p:attrName>style.visibility</p:attrName>
                                        </p:attrNameLst>
                                      </p:cBhvr>
                                      <p:to>
                                        <p:strVal val="visible"/>
                                      </p:to>
                                    </p:set>
                                    <p:anim calcmode="lin" valueType="num">
                                      <p:cBhvr>
                                        <p:cTn id="48" dur="500" fill="hold"/>
                                        <p:tgtEl>
                                          <p:spTgt spid="522"/>
                                        </p:tgtEl>
                                        <p:attrNameLst>
                                          <p:attrName>ppt_x</p:attrName>
                                        </p:attrNameLst>
                                      </p:cBhvr>
                                      <p:tavLst>
                                        <p:tav tm="0">
                                          <p:val>
                                            <p:strVal val="0-#ppt_w/2"/>
                                          </p:val>
                                        </p:tav>
                                        <p:tav tm="100000">
                                          <p:val>
                                            <p:strVal val="#ppt_x"/>
                                          </p:val>
                                        </p:tav>
                                      </p:tavLst>
                                    </p:anim>
                                    <p:anim calcmode="lin" valueType="num">
                                      <p:cBhvr>
                                        <p:cTn id="49" dur="500" fill="hold"/>
                                        <p:tgtEl>
                                          <p:spTgt spid="522"/>
                                        </p:tgtEl>
                                        <p:attrNameLst>
                                          <p:attrName>ppt_y</p:attrName>
                                        </p:attrNameLst>
                                      </p:cBhvr>
                                      <p:tavLst>
                                        <p:tav tm="0">
                                          <p:val>
                                            <p:strVal val="#ppt_y"/>
                                          </p:val>
                                        </p:tav>
                                        <p:tav tm="100000">
                                          <p:val>
                                            <p:strVal val="#ppt_y"/>
                                          </p:val>
                                        </p:tav>
                                      </p:tavLst>
                                    </p:anim>
                                  </p:childTnLst>
                                </p:cTn>
                              </p:par>
                            </p:childTnLst>
                          </p:cTn>
                        </p:par>
                        <p:par>
                          <p:cTn id="50" fill="hold">
                            <p:stCondLst>
                              <p:cond delay="5500"/>
                            </p:stCondLst>
                            <p:childTnLst>
                              <p:par>
                                <p:cTn id="51" presetClass="entr" nodeType="afterEffect" presetSubtype="8" presetID="2" grpId="12" fill="hold">
                                  <p:stCondLst>
                                    <p:cond delay="0"/>
                                  </p:stCondLst>
                                  <p:iterate type="el" backwards="0">
                                    <p:tmAbs val="0"/>
                                  </p:iterate>
                                  <p:childTnLst>
                                    <p:set>
                                      <p:cBhvr>
                                        <p:cTn id="52" fill="hold"/>
                                        <p:tgtEl>
                                          <p:spTgt spid="523"/>
                                        </p:tgtEl>
                                        <p:attrNameLst>
                                          <p:attrName>style.visibility</p:attrName>
                                        </p:attrNameLst>
                                      </p:cBhvr>
                                      <p:to>
                                        <p:strVal val="visible"/>
                                      </p:to>
                                    </p:set>
                                    <p:anim calcmode="lin" valueType="num">
                                      <p:cBhvr>
                                        <p:cTn id="53" dur="500" fill="hold"/>
                                        <p:tgtEl>
                                          <p:spTgt spid="523"/>
                                        </p:tgtEl>
                                        <p:attrNameLst>
                                          <p:attrName>ppt_x</p:attrName>
                                        </p:attrNameLst>
                                      </p:cBhvr>
                                      <p:tavLst>
                                        <p:tav tm="0">
                                          <p:val>
                                            <p:strVal val="0-#ppt_w/2"/>
                                          </p:val>
                                        </p:tav>
                                        <p:tav tm="100000">
                                          <p:val>
                                            <p:strVal val="#ppt_x"/>
                                          </p:val>
                                        </p:tav>
                                      </p:tavLst>
                                    </p:anim>
                                    <p:anim calcmode="lin" valueType="num">
                                      <p:cBhvr>
                                        <p:cTn id="54" dur="500" fill="hold"/>
                                        <p:tgtEl>
                                          <p:spTgt spid="523"/>
                                        </p:tgtEl>
                                        <p:attrNameLst>
                                          <p:attrName>ppt_y</p:attrName>
                                        </p:attrNameLst>
                                      </p:cBhvr>
                                      <p:tavLst>
                                        <p:tav tm="0">
                                          <p:val>
                                            <p:strVal val="#ppt_y"/>
                                          </p:val>
                                        </p:tav>
                                        <p:tav tm="100000">
                                          <p:val>
                                            <p:strVal val="#ppt_y"/>
                                          </p:val>
                                        </p:tav>
                                      </p:tavLst>
                                    </p:anim>
                                  </p:childTnLst>
                                </p:cTn>
                              </p:par>
                            </p:childTnLst>
                          </p:cTn>
                        </p:par>
                        <p:par>
                          <p:cTn id="55" fill="hold">
                            <p:stCondLst>
                              <p:cond delay="6000"/>
                            </p:stCondLst>
                            <p:childTnLst>
                              <p:par>
                                <p:cTn id="56" presetClass="entr" nodeType="afterEffect" presetSubtype="8" presetID="2" grpId="13" fill="hold">
                                  <p:stCondLst>
                                    <p:cond delay="0"/>
                                  </p:stCondLst>
                                  <p:iterate type="el" backwards="0">
                                    <p:tmAbs val="0"/>
                                  </p:iterate>
                                  <p:childTnLst>
                                    <p:set>
                                      <p:cBhvr>
                                        <p:cTn id="57" fill="hold"/>
                                        <p:tgtEl>
                                          <p:spTgt spid="524"/>
                                        </p:tgtEl>
                                        <p:attrNameLst>
                                          <p:attrName>style.visibility</p:attrName>
                                        </p:attrNameLst>
                                      </p:cBhvr>
                                      <p:to>
                                        <p:strVal val="visible"/>
                                      </p:to>
                                    </p:set>
                                    <p:anim calcmode="lin" valueType="num">
                                      <p:cBhvr>
                                        <p:cTn id="58" dur="500" fill="hold"/>
                                        <p:tgtEl>
                                          <p:spTgt spid="524"/>
                                        </p:tgtEl>
                                        <p:attrNameLst>
                                          <p:attrName>ppt_x</p:attrName>
                                        </p:attrNameLst>
                                      </p:cBhvr>
                                      <p:tavLst>
                                        <p:tav tm="0">
                                          <p:val>
                                            <p:strVal val="0-#ppt_w/2"/>
                                          </p:val>
                                        </p:tav>
                                        <p:tav tm="100000">
                                          <p:val>
                                            <p:strVal val="#ppt_x"/>
                                          </p:val>
                                        </p:tav>
                                      </p:tavLst>
                                    </p:anim>
                                    <p:anim calcmode="lin" valueType="num">
                                      <p:cBhvr>
                                        <p:cTn id="59" dur="500" fill="hold"/>
                                        <p:tgtEl>
                                          <p:spTgt spid="524"/>
                                        </p:tgtEl>
                                        <p:attrNameLst>
                                          <p:attrName>ppt_y</p:attrName>
                                        </p:attrNameLst>
                                      </p:cBhvr>
                                      <p:tavLst>
                                        <p:tav tm="0">
                                          <p:val>
                                            <p:strVal val="#ppt_y"/>
                                          </p:val>
                                        </p:tav>
                                        <p:tav tm="100000">
                                          <p:val>
                                            <p:strVal val="#ppt_y"/>
                                          </p:val>
                                        </p:tav>
                                      </p:tavLst>
                                    </p:anim>
                                  </p:childTnLst>
                                </p:cTn>
                              </p:par>
                            </p:childTnLst>
                          </p:cTn>
                        </p:par>
                        <p:par>
                          <p:cTn id="60" fill="hold">
                            <p:stCondLst>
                              <p:cond delay="6500"/>
                            </p:stCondLst>
                            <p:childTnLst>
                              <p:par>
                                <p:cTn id="61" presetClass="entr" nodeType="afterEffect" presetSubtype="16" presetID="23" grpId="14" fill="hold">
                                  <p:stCondLst>
                                    <p:cond delay="0"/>
                                  </p:stCondLst>
                                  <p:iterate type="el" backwards="0">
                                    <p:tmAbs val="0"/>
                                  </p:iterate>
                                  <p:childTnLst>
                                    <p:set>
                                      <p:cBhvr>
                                        <p:cTn id="62" fill="hold"/>
                                        <p:tgtEl>
                                          <p:spTgt spid="526"/>
                                        </p:tgtEl>
                                        <p:attrNameLst>
                                          <p:attrName>style.visibility</p:attrName>
                                        </p:attrNameLst>
                                      </p:cBhvr>
                                      <p:to>
                                        <p:strVal val="visible"/>
                                      </p:to>
                                    </p:set>
                                    <p:anim calcmode="lin" valueType="num">
                                      <p:cBhvr>
                                        <p:cTn id="63" dur="500" fill="hold"/>
                                        <p:tgtEl>
                                          <p:spTgt spid="526"/>
                                        </p:tgtEl>
                                        <p:attrNameLst>
                                          <p:attrName>ppt_w</p:attrName>
                                        </p:attrNameLst>
                                      </p:cBhvr>
                                      <p:tavLst>
                                        <p:tav tm="0">
                                          <p:val>
                                            <p:fltVal val="0"/>
                                          </p:val>
                                        </p:tav>
                                        <p:tav tm="100000">
                                          <p:val>
                                            <p:strVal val="#ppt_w"/>
                                          </p:val>
                                        </p:tav>
                                      </p:tavLst>
                                    </p:anim>
                                    <p:anim calcmode="lin" valueType="num">
                                      <p:cBhvr>
                                        <p:cTn id="64" dur="500" fill="hold"/>
                                        <p:tgtEl>
                                          <p:spTgt spid="526"/>
                                        </p:tgtEl>
                                        <p:attrNameLst>
                                          <p:attrName>ppt_h</p:attrName>
                                        </p:attrNameLst>
                                      </p:cBhvr>
                                      <p:tavLst>
                                        <p:tav tm="0">
                                          <p:val>
                                            <p:fltVal val="0"/>
                                          </p:val>
                                        </p:tav>
                                        <p:tav tm="100000">
                                          <p:val>
                                            <p:strVal val="#ppt_h"/>
                                          </p:val>
                                        </p:tav>
                                      </p:tavLst>
                                    </p:anim>
                                  </p:childTnLst>
                                </p:cTn>
                              </p:par>
                            </p:childTnLst>
                          </p:cTn>
                        </p:par>
                        <p:par>
                          <p:cTn id="65" fill="hold">
                            <p:stCondLst>
                              <p:cond delay="7000"/>
                            </p:stCondLst>
                            <p:childTnLst>
                              <p:par>
                                <p:cTn id="66" presetClass="entr" nodeType="afterEffect" presetSubtype="4" presetID="22" grpId="15" fill="hold">
                                  <p:stCondLst>
                                    <p:cond delay="0"/>
                                  </p:stCondLst>
                                  <p:iterate type="el" backwards="0">
                                    <p:tmAbs val="0"/>
                                  </p:iterate>
                                  <p:childTnLst>
                                    <p:set>
                                      <p:cBhvr>
                                        <p:cTn id="67" fill="hold"/>
                                        <p:tgtEl>
                                          <p:spTgt spid="525"/>
                                        </p:tgtEl>
                                        <p:attrNameLst>
                                          <p:attrName>style.visibility</p:attrName>
                                        </p:attrNameLst>
                                      </p:cBhvr>
                                      <p:to>
                                        <p:strVal val="visible"/>
                                      </p:to>
                                    </p:set>
                                    <p:animEffect filter="wipe(down)" transition="in">
                                      <p:cBhvr>
                                        <p:cTn id="68" dur="500"/>
                                        <p:tgtEl>
                                          <p:spTgt spid="5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10" grpId="7"/>
      <p:bldP build="whole" bldLvl="1" animBg="1" rev="0" advAuto="0" spid="512" grpId="10"/>
      <p:bldP build="whole" bldLvl="1" animBg="1" rev="0" advAuto="0" spid="506" grpId="1"/>
      <p:bldP build="whole" bldLvl="1" animBg="1" rev="0" advAuto="0" spid="521" grpId="8"/>
      <p:bldP build="whole" bldLvl="1" animBg="1" rev="0" advAuto="0" spid="525" grpId="15"/>
      <p:bldP build="whole" bldLvl="1" animBg="1" rev="0" advAuto="0" spid="507" grpId="2"/>
      <p:bldP build="whole" bldLvl="1" animBg="1" rev="0" advAuto="0" spid="509" grpId="5"/>
      <p:bldP build="whole" bldLvl="1" animBg="1" rev="0" advAuto="0" spid="515" grpId="4"/>
      <p:bldP build="whole" bldLvl="1" animBg="1" rev="0" advAuto="0" spid="524" grpId="13"/>
      <p:bldP build="whole" bldLvl="1" animBg="1" rev="0" advAuto="0" spid="511" grpId="9"/>
      <p:bldP build="whole" bldLvl="1" animBg="1" rev="0" advAuto="0" spid="526" grpId="14"/>
      <p:bldP build="whole" bldLvl="1" animBg="1" rev="0" advAuto="0" spid="523" grpId="12"/>
      <p:bldP build="whole" bldLvl="1" animBg="1" rev="0" advAuto="0" spid="508" grpId="3"/>
      <p:bldP build="whole" bldLvl="1" animBg="1" rev="0" advAuto="0" spid="522" grpId="11"/>
      <p:bldP build="whole" bldLvl="1" animBg="1" rev="0" advAuto="0" spid="518" grpId="6"/>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32" name="组合 3"/>
          <p:cNvGrpSpPr/>
          <p:nvPr/>
        </p:nvGrpSpPr>
        <p:grpSpPr>
          <a:xfrm>
            <a:off x="708659" y="754380"/>
            <a:ext cx="1212854" cy="1212853"/>
            <a:chOff x="0" y="0"/>
            <a:chExt cx="1212852" cy="1212852"/>
          </a:xfrm>
        </p:grpSpPr>
        <p:sp>
          <p:nvSpPr>
            <p:cNvPr id="528" name="椭圆 1"/>
            <p:cNvSpPr/>
            <p:nvPr/>
          </p:nvSpPr>
          <p:spPr>
            <a:xfrm>
              <a:off x="-1" y="-1"/>
              <a:ext cx="1212854" cy="1212854"/>
            </a:xfrm>
            <a:prstGeom prst="ellipse">
              <a:avLst/>
            </a:prstGeom>
            <a:solidFill>
              <a:srgbClr val="6AE7FF">
                <a:alpha val="30000"/>
              </a:srgbClr>
            </a:soli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Calibri"/>
                  <a:ea typeface="Calibri"/>
                  <a:cs typeface="Calibri"/>
                  <a:sym typeface="Calibri"/>
                </a:defRPr>
              </a:pPr>
            </a:p>
          </p:txBody>
        </p:sp>
        <p:grpSp>
          <p:nvGrpSpPr>
            <p:cNvPr id="531" name="椭圆 2"/>
            <p:cNvGrpSpPr/>
            <p:nvPr/>
          </p:nvGrpSpPr>
          <p:grpSpPr>
            <a:xfrm>
              <a:off x="155817" y="147211"/>
              <a:ext cx="900165" cy="919481"/>
              <a:chOff x="0" y="0"/>
              <a:chExt cx="900164" cy="919480"/>
            </a:xfrm>
          </p:grpSpPr>
          <p:sp>
            <p:nvSpPr>
              <p:cNvPr id="529" name="圆形"/>
              <p:cNvSpPr/>
              <p:nvPr/>
            </p:nvSpPr>
            <p:spPr>
              <a:xfrm>
                <a:off x="0" y="9658"/>
                <a:ext cx="900165" cy="900166"/>
              </a:xfrm>
              <a:prstGeom prst="ellipse">
                <a:avLst/>
              </a:prstGeom>
              <a:solidFill>
                <a:srgbClr val="6AE7FF"/>
              </a:soli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Calibri"/>
                    <a:ea typeface="Calibri"/>
                    <a:cs typeface="Calibri"/>
                    <a:sym typeface="Calibri"/>
                  </a:defRPr>
                </a:pPr>
              </a:p>
            </p:txBody>
          </p:sp>
          <p:sp>
            <p:nvSpPr>
              <p:cNvPr id="530" name="3"/>
              <p:cNvSpPr txBox="1"/>
              <p:nvPr/>
            </p:nvSpPr>
            <p:spPr>
              <a:xfrm>
                <a:off x="223266" y="0"/>
                <a:ext cx="453630" cy="9194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defTabSz="1828800">
                  <a:defRPr b="1" sz="4800">
                    <a:solidFill>
                      <a:srgbClr val="FFFFFF"/>
                    </a:solidFill>
                    <a:latin typeface="微软雅黑"/>
                    <a:ea typeface="微软雅黑"/>
                    <a:cs typeface="微软雅黑"/>
                    <a:sym typeface="微软雅黑"/>
                  </a:defRPr>
                </a:lvl1pPr>
              </a:lstStyle>
              <a:p>
                <a:pPr/>
                <a:r>
                  <a:t>3</a:t>
                </a:r>
              </a:p>
            </p:txBody>
          </p:sp>
        </p:grpSp>
      </p:grpSp>
      <p:sp>
        <p:nvSpPr>
          <p:cNvPr id="533" name="文本框 263"/>
          <p:cNvSpPr txBox="1"/>
          <p:nvPr/>
        </p:nvSpPr>
        <p:spPr>
          <a:xfrm>
            <a:off x="2012950" y="962660"/>
            <a:ext cx="10288270" cy="13766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l" defTabSz="1828800">
              <a:defRPr b="1" sz="4000">
                <a:solidFill>
                  <a:srgbClr val="10FBFE"/>
                </a:solidFill>
                <a:latin typeface="微软雅黑"/>
                <a:ea typeface="微软雅黑"/>
                <a:cs typeface="微软雅黑"/>
                <a:sym typeface="微软雅黑"/>
              </a:defRPr>
            </a:pPr>
            <a:r>
              <a:t>QKD产业化发展 </a:t>
            </a:r>
            <a:r>
              <a:t>/ </a:t>
            </a:r>
            <a:endParaRPr b="0" sz="3200"/>
          </a:p>
          <a:p>
            <a:pPr algn="l" defTabSz="1828800">
              <a:defRPr b="1" sz="4000">
                <a:solidFill>
                  <a:srgbClr val="10FBFE"/>
                </a:solidFill>
                <a:latin typeface="微软雅黑"/>
                <a:ea typeface="微软雅黑"/>
                <a:cs typeface="微软雅黑"/>
                <a:sym typeface="微软雅黑"/>
              </a:defRPr>
            </a:pPr>
            <a:r>
              <a:rPr b="0" sz="3200"/>
              <a:t>QKD industrialization development</a:t>
            </a:r>
          </a:p>
        </p:txBody>
      </p:sp>
      <p:sp>
        <p:nvSpPr>
          <p:cNvPr id="534" name="矩形 34"/>
          <p:cNvSpPr txBox="1"/>
          <p:nvPr/>
        </p:nvSpPr>
        <p:spPr>
          <a:xfrm>
            <a:off x="13161348" y="3014041"/>
            <a:ext cx="4595495" cy="8178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3600">
                <a:solidFill>
                  <a:srgbClr val="10FBFE"/>
                </a:solidFill>
                <a:latin typeface="微软雅黑"/>
                <a:ea typeface="微软雅黑"/>
                <a:cs typeface="微软雅黑"/>
                <a:sym typeface="微软雅黑"/>
              </a:defRPr>
            </a:lvl1pPr>
          </a:lstStyle>
          <a:p>
            <a:pPr/>
            <a:r>
              <a:t>产业链发展</a:t>
            </a:r>
          </a:p>
        </p:txBody>
      </p:sp>
      <p:sp>
        <p:nvSpPr>
          <p:cNvPr id="535" name="矩形 37"/>
          <p:cNvSpPr txBox="1"/>
          <p:nvPr/>
        </p:nvSpPr>
        <p:spPr>
          <a:xfrm>
            <a:off x="13161981" y="3751275"/>
            <a:ext cx="8594492" cy="42214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l" defTabSz="1828800">
              <a:lnSpc>
                <a:spcPct val="150000"/>
              </a:lnSpc>
              <a:defRPr sz="2000">
                <a:solidFill>
                  <a:srgbClr val="10FBFE"/>
                </a:solidFill>
                <a:latin typeface="微软雅黑"/>
                <a:ea typeface="微软雅黑"/>
                <a:cs typeface="微软雅黑"/>
                <a:sym typeface="微软雅黑"/>
              </a:defRPr>
            </a:pPr>
            <a:r>
              <a:t>近年来我国又新增了一批由科研机构转化或海外归国人才创立的QKD设备供应商，在技术路线上呈现多元化发展态势；</a:t>
            </a:r>
          </a:p>
          <a:p>
            <a:pPr algn="l" defTabSz="1828800">
              <a:lnSpc>
                <a:spcPct val="150000"/>
              </a:lnSpc>
              <a:defRPr sz="2000">
                <a:solidFill>
                  <a:srgbClr val="10FBFE"/>
                </a:solidFill>
                <a:latin typeface="微软雅黑"/>
                <a:ea typeface="微软雅黑"/>
                <a:cs typeface="微软雅黑"/>
                <a:sym typeface="微软雅黑"/>
              </a:defRPr>
            </a:pPr>
            <a:r>
              <a:t>CV-QKD技术在北大、北邮、上海交大和山西大学等高校和研究机构中取得大量研究成果；</a:t>
            </a:r>
          </a:p>
          <a:p>
            <a:pPr algn="l" defTabSz="1828800">
              <a:lnSpc>
                <a:spcPct val="150000"/>
              </a:lnSpc>
              <a:defRPr sz="2000">
                <a:solidFill>
                  <a:srgbClr val="10FBFE"/>
                </a:solidFill>
                <a:latin typeface="微软雅黑"/>
                <a:ea typeface="微软雅黑"/>
                <a:cs typeface="微软雅黑"/>
                <a:sym typeface="微软雅黑"/>
              </a:defRPr>
            </a:pPr>
            <a:r>
              <a:t>传统通信设备行业中的华为和烽火等设备供应商，也开始关注基于CV-QKD等技术的商用化设备，并与传统通信设备和系统进行整合，探索为信息网络中的加密通信和安全增值服务提供解决方案。</a:t>
            </a:r>
          </a:p>
        </p:txBody>
      </p:sp>
      <p:sp>
        <p:nvSpPr>
          <p:cNvPr id="536" name="矩形 34"/>
          <p:cNvSpPr txBox="1"/>
          <p:nvPr/>
        </p:nvSpPr>
        <p:spPr>
          <a:xfrm>
            <a:off x="13231080" y="8274922"/>
            <a:ext cx="5554123" cy="8178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3600">
                <a:solidFill>
                  <a:srgbClr val="10FBFE"/>
                </a:solidFill>
                <a:latin typeface="微软雅黑"/>
                <a:ea typeface="微软雅黑"/>
                <a:cs typeface="微软雅黑"/>
                <a:sym typeface="微软雅黑"/>
              </a:defRPr>
            </a:lvl1pPr>
          </a:lstStyle>
          <a:p>
            <a:pPr/>
            <a:r>
              <a:t>网络建设和示范应用发展</a:t>
            </a:r>
          </a:p>
        </p:txBody>
      </p:sp>
      <p:sp>
        <p:nvSpPr>
          <p:cNvPr id="537" name="矩形 37"/>
          <p:cNvSpPr txBox="1"/>
          <p:nvPr/>
        </p:nvSpPr>
        <p:spPr>
          <a:xfrm>
            <a:off x="13231713" y="9107872"/>
            <a:ext cx="8455661" cy="41452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l" defTabSz="1828800">
              <a:lnSpc>
                <a:spcPct val="150000"/>
              </a:lnSpc>
              <a:defRPr sz="2000">
                <a:solidFill>
                  <a:srgbClr val="10FBFE"/>
                </a:solidFill>
                <a:latin typeface="微软雅黑"/>
                <a:ea typeface="微软雅黑"/>
                <a:cs typeface="微软雅黑"/>
                <a:sym typeface="微软雅黑"/>
              </a:defRPr>
            </a:pPr>
            <a:r>
              <a:t>中科大潘建伟院士团队及其产业公司开展了“京沪干线”和国家广域量子保密通信骨干网络建设一期工程等QKD网络建设项目；</a:t>
            </a:r>
          </a:p>
          <a:p>
            <a:pPr algn="l" defTabSz="1828800">
              <a:lnSpc>
                <a:spcPct val="150000"/>
              </a:lnSpc>
              <a:defRPr sz="2000">
                <a:solidFill>
                  <a:srgbClr val="10FBFE"/>
                </a:solidFill>
                <a:latin typeface="微软雅黑"/>
                <a:ea typeface="微软雅黑"/>
                <a:cs typeface="微软雅黑"/>
                <a:sym typeface="微软雅黑"/>
              </a:defRPr>
            </a:pPr>
            <a:r>
              <a:t>中科大郭光灿院士团队联合相关企业建设了从合肥到芜湖的“合巢芜城际量子密码通信网络”，以及从南京到苏州总长近600公里的“宁苏量子干线”；华南师大刘颂豪院士团队和清华大学龙桂鲁教授团队联合启动建设覆盖粤港澳大湾区的“广佛肇量子安全通信网络”。</a:t>
            </a:r>
          </a:p>
          <a:p>
            <a:pPr algn="l" defTabSz="1828800">
              <a:lnSpc>
                <a:spcPct val="150000"/>
              </a:lnSpc>
              <a:defRPr sz="2000">
                <a:solidFill>
                  <a:srgbClr val="10FBFE"/>
                </a:solidFill>
                <a:latin typeface="微软雅黑"/>
                <a:ea typeface="微软雅黑"/>
                <a:cs typeface="微软雅黑"/>
                <a:sym typeface="微软雅黑"/>
              </a:defRPr>
            </a:pPr>
          </a:p>
        </p:txBody>
      </p:sp>
      <p:pic>
        <p:nvPicPr>
          <p:cNvPr id="538" name="image from 2019年）(57页) [Unlocked by www.freemypdf.png" descr="image from 2019年）(57页) [Unlocked by www.freemypdf.png"/>
          <p:cNvPicPr>
            <a:picLocks noChangeAspect="1"/>
          </p:cNvPicPr>
          <p:nvPr/>
        </p:nvPicPr>
        <p:blipFill>
          <a:blip r:embed="rId2">
            <a:extLst/>
          </a:blip>
          <a:stretch>
            <a:fillRect/>
          </a:stretch>
        </p:blipFill>
        <p:spPr>
          <a:xfrm>
            <a:off x="2367842" y="4497820"/>
            <a:ext cx="9951972" cy="546615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0" advTm="0" p14:dur="1000">
        <p:pull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532"/>
                                        </p:tgtEl>
                                        <p:attrNameLst>
                                          <p:attrName>style.visibility</p:attrName>
                                        </p:attrNameLst>
                                      </p:cBhvr>
                                      <p:to>
                                        <p:strVal val="visible"/>
                                      </p:to>
                                    </p:set>
                                    <p:anim calcmode="lin" valueType="num">
                                      <p:cBhvr>
                                        <p:cTn id="7" dur="500" fill="hold"/>
                                        <p:tgtEl>
                                          <p:spTgt spid="532"/>
                                        </p:tgtEl>
                                        <p:attrNameLst>
                                          <p:attrName>ppt_w</p:attrName>
                                        </p:attrNameLst>
                                      </p:cBhvr>
                                      <p:tavLst>
                                        <p:tav tm="0">
                                          <p:val>
                                            <p:fltVal val="0"/>
                                          </p:val>
                                        </p:tav>
                                        <p:tav tm="100000">
                                          <p:val>
                                            <p:strVal val="#ppt_w"/>
                                          </p:val>
                                        </p:tav>
                                      </p:tavLst>
                                    </p:anim>
                                    <p:anim calcmode="lin" valueType="num">
                                      <p:cBhvr>
                                        <p:cTn id="8" dur="500" fill="hold"/>
                                        <p:tgtEl>
                                          <p:spTgt spid="532"/>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8" presetID="22" grpId="2" fill="hold">
                                  <p:stCondLst>
                                    <p:cond delay="0"/>
                                  </p:stCondLst>
                                  <p:iterate type="el" backwards="0">
                                    <p:tmAbs val="0"/>
                                  </p:iterate>
                                  <p:childTnLst>
                                    <p:set>
                                      <p:cBhvr>
                                        <p:cTn id="11" fill="hold"/>
                                        <p:tgtEl>
                                          <p:spTgt spid="533"/>
                                        </p:tgtEl>
                                        <p:attrNameLst>
                                          <p:attrName>style.visibility</p:attrName>
                                        </p:attrNameLst>
                                      </p:cBhvr>
                                      <p:to>
                                        <p:strVal val="visible"/>
                                      </p:to>
                                    </p:set>
                                    <p:animEffect filter="wipe(left)" transition="in">
                                      <p:cBhvr>
                                        <p:cTn id="12" dur="500"/>
                                        <p:tgtEl>
                                          <p:spTgt spid="533"/>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12" presetID="15" grpId="3" fill="hold">
                                  <p:stCondLst>
                                    <p:cond delay="0"/>
                                  </p:stCondLst>
                                  <p:iterate type="el" backwards="0">
                                    <p:tmAbs val="0"/>
                                  </p:iterate>
                                  <p:childTnLst>
                                    <p:set>
                                      <p:cBhvr>
                                        <p:cTn id="16" fill="hold"/>
                                        <p:tgtEl>
                                          <p:spTgt spid="538"/>
                                        </p:tgtEl>
                                        <p:attrNameLst>
                                          <p:attrName>style.visibility</p:attrName>
                                        </p:attrNameLst>
                                      </p:cBhvr>
                                      <p:to>
                                        <p:strVal val="visible"/>
                                      </p:to>
                                    </p:set>
                                    <p:anim calcmode="lin" valueType="num">
                                      <p:cBhvr>
                                        <p:cTn id="17" dur="500" fill="hold"/>
                                        <p:tgtEl>
                                          <p:spTgt spid="538"/>
                                        </p:tgtEl>
                                        <p:attrNameLst>
                                          <p:attrName>ppt_w</p:attrName>
                                        </p:attrNameLst>
                                      </p:cBhvr>
                                      <p:tavLst>
                                        <p:tav tm="0">
                                          <p:val>
                                            <p:fltVal val="0"/>
                                          </p:val>
                                        </p:tav>
                                        <p:tav tm="100000">
                                          <p:val>
                                            <p:strVal val="#ppt_w"/>
                                          </p:val>
                                        </p:tav>
                                      </p:tavLst>
                                    </p:anim>
                                    <p:anim calcmode="lin" valueType="num">
                                      <p:cBhvr>
                                        <p:cTn id="18" dur="500" fill="hold"/>
                                        <p:tgtEl>
                                          <p:spTgt spid="538"/>
                                        </p:tgtEl>
                                        <p:attrNameLst>
                                          <p:attrName>ppt_h</p:attrName>
                                        </p:attrNameLst>
                                      </p:cBhvr>
                                      <p:tavLst>
                                        <p:tav tm="0">
                                          <p:val>
                                            <p:fltVal val="0"/>
                                          </p:val>
                                        </p:tav>
                                        <p:tav tm="100000">
                                          <p:val>
                                            <p:strVal val="#ppt_h"/>
                                          </p:val>
                                        </p:tav>
                                      </p:tavLst>
                                    </p:anim>
                                    <p:anim calcmode="lin" valueType="num">
                                      <p:cBhvr>
                                        <p:cTn id="19" dur="500" fill="hold"/>
                                        <p:tgtEl>
                                          <p:spTgt spid="538"/>
                                        </p:tgtEl>
                                        <p:attrNameLst>
                                          <p:attrName>ppt_x</p:attrName>
                                        </p:attrNameLst>
                                      </p:cBhvr>
                                      <p:tavLst>
                                        <p:tav tm="0" fmla="#ppt_x+(cos(-2*pi*(1-$))*-#ppt_x-sin(-2*pi*(1-$))*(1-#ppt_y))*(1-$)">
                                          <p:val>
                                            <p:fltVal val="0"/>
                                          </p:val>
                                        </p:tav>
                                        <p:tav tm="100000">
                                          <p:val>
                                            <p:fltVal val="1"/>
                                          </p:val>
                                        </p:tav>
                                      </p:tavLst>
                                    </p:anim>
                                    <p:anim calcmode="lin" valueType="num">
                                      <p:cBhvr>
                                        <p:cTn id="20" dur="500" fill="hold"/>
                                        <p:tgtEl>
                                          <p:spTgt spid="538"/>
                                        </p:tgtEl>
                                        <p:attrNameLst>
                                          <p:attrName>ppt_y</p:attrName>
                                        </p:attrNameLst>
                                      </p:cBhvr>
                                      <p:tavLst>
                                        <p:tav tm="0" fmla="#ppt_y+(sin(-2*pi*(1-$))*-#ppt_x+cos(-2*pi*(1-$))*(1-#ppt_y))*(1-$)">
                                          <p:val>
                                            <p:fltVal val="0"/>
                                          </p:val>
                                        </p:tav>
                                        <p:tav tm="100000">
                                          <p:val>
                                            <p:fltVal val="1"/>
                                          </p:val>
                                        </p:tav>
                                      </p:tavLst>
                                    </p:anim>
                                  </p:childTnLst>
                                </p:cTn>
                              </p:par>
                            </p:childTnLst>
                          </p:cTn>
                        </p:par>
                        <p:par>
                          <p:cTn id="21" fill="hold">
                            <p:stCondLst>
                              <p:cond delay="500"/>
                            </p:stCondLst>
                            <p:childTnLst>
                              <p:par>
                                <p:cTn id="22" presetClass="entr" nodeType="afterEffect" presetSubtype="8" presetID="22" grpId="4" fill="hold">
                                  <p:stCondLst>
                                    <p:cond delay="0"/>
                                  </p:stCondLst>
                                  <p:iterate type="el" backwards="0">
                                    <p:tmAbs val="0"/>
                                  </p:iterate>
                                  <p:childTnLst>
                                    <p:set>
                                      <p:cBhvr>
                                        <p:cTn id="23" fill="hold"/>
                                        <p:tgtEl>
                                          <p:spTgt spid="534"/>
                                        </p:tgtEl>
                                        <p:attrNameLst>
                                          <p:attrName>style.visibility</p:attrName>
                                        </p:attrNameLst>
                                      </p:cBhvr>
                                      <p:to>
                                        <p:strVal val="visible"/>
                                      </p:to>
                                    </p:set>
                                    <p:animEffect filter="wipe(left)" transition="in">
                                      <p:cBhvr>
                                        <p:cTn id="24" dur="500"/>
                                        <p:tgtEl>
                                          <p:spTgt spid="534"/>
                                        </p:tgtEl>
                                      </p:cBhvr>
                                    </p:animEffect>
                                  </p:childTnLst>
                                </p:cTn>
                              </p:par>
                            </p:childTnLst>
                          </p:cTn>
                        </p:par>
                        <p:par>
                          <p:cTn id="25" fill="hold">
                            <p:stCondLst>
                              <p:cond delay="1000"/>
                            </p:stCondLst>
                            <p:childTnLst>
                              <p:par>
                                <p:cTn id="26" presetClass="entr" nodeType="afterEffect" presetSubtype="8" presetID="22" grpId="5" fill="hold">
                                  <p:stCondLst>
                                    <p:cond delay="0"/>
                                  </p:stCondLst>
                                  <p:iterate type="el" backwards="0">
                                    <p:tmAbs val="0"/>
                                  </p:iterate>
                                  <p:childTnLst>
                                    <p:set>
                                      <p:cBhvr>
                                        <p:cTn id="27" fill="hold"/>
                                        <p:tgtEl>
                                          <p:spTgt spid="535"/>
                                        </p:tgtEl>
                                        <p:attrNameLst>
                                          <p:attrName>style.visibility</p:attrName>
                                        </p:attrNameLst>
                                      </p:cBhvr>
                                      <p:to>
                                        <p:strVal val="visible"/>
                                      </p:to>
                                    </p:set>
                                    <p:animEffect filter="wipe(left)" transition="in">
                                      <p:cBhvr>
                                        <p:cTn id="28" dur="500"/>
                                        <p:tgtEl>
                                          <p:spTgt spid="535"/>
                                        </p:tgtEl>
                                      </p:cBhvr>
                                    </p:animEffect>
                                  </p:childTnLst>
                                </p:cTn>
                              </p:par>
                            </p:childTnLst>
                          </p:cTn>
                        </p:par>
                        <p:par>
                          <p:cTn id="29" fill="hold">
                            <p:stCondLst>
                              <p:cond delay="1500"/>
                            </p:stCondLst>
                            <p:childTnLst>
                              <p:par>
                                <p:cTn id="30" presetClass="entr" nodeType="afterEffect" presetSubtype="8" presetID="22" grpId="6" fill="hold">
                                  <p:stCondLst>
                                    <p:cond delay="0"/>
                                  </p:stCondLst>
                                  <p:iterate type="el" backwards="0">
                                    <p:tmAbs val="0"/>
                                  </p:iterate>
                                  <p:childTnLst>
                                    <p:set>
                                      <p:cBhvr>
                                        <p:cTn id="31" fill="hold"/>
                                        <p:tgtEl>
                                          <p:spTgt spid="536"/>
                                        </p:tgtEl>
                                        <p:attrNameLst>
                                          <p:attrName>style.visibility</p:attrName>
                                        </p:attrNameLst>
                                      </p:cBhvr>
                                      <p:to>
                                        <p:strVal val="visible"/>
                                      </p:to>
                                    </p:set>
                                    <p:animEffect filter="wipe(left)" transition="in">
                                      <p:cBhvr>
                                        <p:cTn id="32" dur="500"/>
                                        <p:tgtEl>
                                          <p:spTgt spid="536"/>
                                        </p:tgtEl>
                                      </p:cBhvr>
                                    </p:animEffect>
                                  </p:childTnLst>
                                </p:cTn>
                              </p:par>
                            </p:childTnLst>
                          </p:cTn>
                        </p:par>
                        <p:par>
                          <p:cTn id="33" fill="hold">
                            <p:stCondLst>
                              <p:cond delay="2000"/>
                            </p:stCondLst>
                            <p:childTnLst>
                              <p:par>
                                <p:cTn id="34" presetClass="entr" nodeType="afterEffect" presetSubtype="8" presetID="22" grpId="7" fill="hold">
                                  <p:stCondLst>
                                    <p:cond delay="0"/>
                                  </p:stCondLst>
                                  <p:iterate type="el" backwards="0">
                                    <p:tmAbs val="0"/>
                                  </p:iterate>
                                  <p:childTnLst>
                                    <p:set>
                                      <p:cBhvr>
                                        <p:cTn id="35" fill="hold"/>
                                        <p:tgtEl>
                                          <p:spTgt spid="537"/>
                                        </p:tgtEl>
                                        <p:attrNameLst>
                                          <p:attrName>style.visibility</p:attrName>
                                        </p:attrNameLst>
                                      </p:cBhvr>
                                      <p:to>
                                        <p:strVal val="visible"/>
                                      </p:to>
                                    </p:set>
                                    <p:animEffect filter="wipe(left)" transition="in">
                                      <p:cBhvr>
                                        <p:cTn id="36" dur="500"/>
                                        <p:tgtEl>
                                          <p:spTgt spid="5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34" grpId="4"/>
      <p:bldP build="whole" bldLvl="1" animBg="1" rev="0" advAuto="0" spid="535" grpId="5"/>
      <p:bldP build="whole" bldLvl="1" animBg="1" rev="0" advAuto="0" spid="532" grpId="1"/>
      <p:bldP build="whole" bldLvl="1" animBg="1" rev="0" advAuto="0" spid="537" grpId="7"/>
      <p:bldP build="whole" bldLvl="1" animBg="1" rev="0" advAuto="0" spid="536" grpId="6"/>
      <p:bldP build="whole" bldLvl="1" animBg="1" rev="0" advAuto="0" spid="533" grpId="2"/>
      <p:bldP build="whole" bldLvl="1" animBg="1" rev="0" advAuto="0" spid="538" grpId="3"/>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44" name="组合 3"/>
          <p:cNvGrpSpPr/>
          <p:nvPr/>
        </p:nvGrpSpPr>
        <p:grpSpPr>
          <a:xfrm>
            <a:off x="708659" y="754380"/>
            <a:ext cx="1212854" cy="1212853"/>
            <a:chOff x="0" y="0"/>
            <a:chExt cx="1212852" cy="1212852"/>
          </a:xfrm>
        </p:grpSpPr>
        <p:sp>
          <p:nvSpPr>
            <p:cNvPr id="540" name="椭圆 1"/>
            <p:cNvSpPr/>
            <p:nvPr/>
          </p:nvSpPr>
          <p:spPr>
            <a:xfrm>
              <a:off x="-1" y="-1"/>
              <a:ext cx="1212854" cy="1212854"/>
            </a:xfrm>
            <a:prstGeom prst="ellipse">
              <a:avLst/>
            </a:prstGeom>
            <a:solidFill>
              <a:srgbClr val="6AE7FF">
                <a:alpha val="30000"/>
              </a:srgbClr>
            </a:soli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Calibri"/>
                  <a:ea typeface="Calibri"/>
                  <a:cs typeface="Calibri"/>
                  <a:sym typeface="Calibri"/>
                </a:defRPr>
              </a:pPr>
            </a:p>
          </p:txBody>
        </p:sp>
        <p:grpSp>
          <p:nvGrpSpPr>
            <p:cNvPr id="543" name="椭圆 2"/>
            <p:cNvGrpSpPr/>
            <p:nvPr/>
          </p:nvGrpSpPr>
          <p:grpSpPr>
            <a:xfrm>
              <a:off x="155817" y="147211"/>
              <a:ext cx="900165" cy="919481"/>
              <a:chOff x="0" y="0"/>
              <a:chExt cx="900164" cy="919480"/>
            </a:xfrm>
          </p:grpSpPr>
          <p:sp>
            <p:nvSpPr>
              <p:cNvPr id="541" name="圆形"/>
              <p:cNvSpPr/>
              <p:nvPr/>
            </p:nvSpPr>
            <p:spPr>
              <a:xfrm>
                <a:off x="0" y="9658"/>
                <a:ext cx="900165" cy="900166"/>
              </a:xfrm>
              <a:prstGeom prst="ellipse">
                <a:avLst/>
              </a:prstGeom>
              <a:solidFill>
                <a:srgbClr val="6AE7FF"/>
              </a:soli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Calibri"/>
                    <a:ea typeface="Calibri"/>
                    <a:cs typeface="Calibri"/>
                    <a:sym typeface="Calibri"/>
                  </a:defRPr>
                </a:pPr>
              </a:p>
            </p:txBody>
          </p:sp>
          <p:sp>
            <p:nvSpPr>
              <p:cNvPr id="542" name="3"/>
              <p:cNvSpPr txBox="1"/>
              <p:nvPr/>
            </p:nvSpPr>
            <p:spPr>
              <a:xfrm>
                <a:off x="223266" y="0"/>
                <a:ext cx="453630" cy="9194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defTabSz="1828800">
                  <a:defRPr b="1" sz="4800">
                    <a:solidFill>
                      <a:srgbClr val="FFFFFF"/>
                    </a:solidFill>
                    <a:latin typeface="微软雅黑"/>
                    <a:ea typeface="微软雅黑"/>
                    <a:cs typeface="微软雅黑"/>
                    <a:sym typeface="微软雅黑"/>
                  </a:defRPr>
                </a:lvl1pPr>
              </a:lstStyle>
              <a:p>
                <a:pPr/>
                <a:r>
                  <a:t>3</a:t>
                </a:r>
              </a:p>
            </p:txBody>
          </p:sp>
        </p:grpSp>
      </p:grpSp>
      <p:sp>
        <p:nvSpPr>
          <p:cNvPr id="545" name="文本框 263"/>
          <p:cNvSpPr txBox="1"/>
          <p:nvPr/>
        </p:nvSpPr>
        <p:spPr>
          <a:xfrm>
            <a:off x="2012950" y="962660"/>
            <a:ext cx="16981462" cy="13766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l" defTabSz="1828800">
              <a:defRPr b="1" sz="4000">
                <a:solidFill>
                  <a:srgbClr val="10FBFE"/>
                </a:solidFill>
                <a:latin typeface="微软雅黑"/>
                <a:ea typeface="微软雅黑"/>
                <a:cs typeface="微软雅黑"/>
                <a:sym typeface="微软雅黑"/>
              </a:defRPr>
            </a:pPr>
            <a:r>
              <a:t>量子保密通信网络现实安全性的讨论 </a:t>
            </a:r>
            <a:r>
              <a:t>/ </a:t>
            </a:r>
          </a:p>
          <a:p>
            <a:pPr algn="l" defTabSz="1828800">
              <a:defRPr b="1" sz="4000">
                <a:solidFill>
                  <a:srgbClr val="10FBFE"/>
                </a:solidFill>
                <a:latin typeface="微软雅黑"/>
                <a:ea typeface="微软雅黑"/>
                <a:cs typeface="微软雅黑"/>
                <a:sym typeface="微软雅黑"/>
              </a:defRPr>
            </a:pPr>
            <a:r>
              <a:rPr b="0" sz="3200"/>
              <a:t>Discussion on Realistic Security of Quantum Secure Communication Network</a:t>
            </a:r>
          </a:p>
        </p:txBody>
      </p:sp>
      <p:sp>
        <p:nvSpPr>
          <p:cNvPr id="546" name="任意多边形 15"/>
          <p:cNvSpPr/>
          <p:nvPr/>
        </p:nvSpPr>
        <p:spPr>
          <a:xfrm>
            <a:off x="3749040" y="4293870"/>
            <a:ext cx="2259330" cy="22593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269" y="8024"/>
                </a:moveTo>
                <a:cubicBezTo>
                  <a:pt x="7609" y="8024"/>
                  <a:pt x="7864" y="8197"/>
                  <a:pt x="8034" y="8542"/>
                </a:cubicBezTo>
                <a:cubicBezTo>
                  <a:pt x="8204" y="8887"/>
                  <a:pt x="8289" y="9561"/>
                  <a:pt x="8289" y="10564"/>
                </a:cubicBezTo>
                <a:cubicBezTo>
                  <a:pt x="8289" y="11247"/>
                  <a:pt x="8252" y="11750"/>
                  <a:pt x="8178" y="12073"/>
                </a:cubicBezTo>
                <a:cubicBezTo>
                  <a:pt x="8104" y="12396"/>
                  <a:pt x="7989" y="12632"/>
                  <a:pt x="7833" y="12781"/>
                </a:cubicBezTo>
                <a:cubicBezTo>
                  <a:pt x="7677" y="12931"/>
                  <a:pt x="7492" y="13005"/>
                  <a:pt x="7279" y="13005"/>
                </a:cubicBezTo>
                <a:cubicBezTo>
                  <a:pt x="6957" y="13005"/>
                  <a:pt x="6710" y="12829"/>
                  <a:pt x="6540" y="12477"/>
                </a:cubicBezTo>
                <a:cubicBezTo>
                  <a:pt x="6370" y="12125"/>
                  <a:pt x="6285" y="11468"/>
                  <a:pt x="6285" y="10507"/>
                </a:cubicBezTo>
                <a:cubicBezTo>
                  <a:pt x="6285" y="9556"/>
                  <a:pt x="6363" y="8904"/>
                  <a:pt x="6517" y="8552"/>
                </a:cubicBezTo>
                <a:cubicBezTo>
                  <a:pt x="6672" y="8200"/>
                  <a:pt x="6922" y="8024"/>
                  <a:pt x="7269" y="8024"/>
                </a:cubicBezTo>
                <a:close/>
                <a:moveTo>
                  <a:pt x="14256" y="6628"/>
                </a:moveTo>
                <a:cubicBezTo>
                  <a:pt x="14033" y="7102"/>
                  <a:pt x="13724" y="7500"/>
                  <a:pt x="13329" y="7823"/>
                </a:cubicBezTo>
                <a:cubicBezTo>
                  <a:pt x="12934" y="8146"/>
                  <a:pt x="12379" y="8422"/>
                  <a:pt x="11665" y="8652"/>
                </a:cubicBezTo>
                <a:lnTo>
                  <a:pt x="11665" y="10373"/>
                </a:lnTo>
                <a:cubicBezTo>
                  <a:pt x="12149" y="10225"/>
                  <a:pt x="12552" y="10071"/>
                  <a:pt x="12873" y="9909"/>
                </a:cubicBezTo>
                <a:cubicBezTo>
                  <a:pt x="13194" y="9748"/>
                  <a:pt x="13526" y="9537"/>
                  <a:pt x="13869" y="9276"/>
                </a:cubicBezTo>
                <a:lnTo>
                  <a:pt x="13869" y="14308"/>
                </a:lnTo>
                <a:lnTo>
                  <a:pt x="15992" y="14308"/>
                </a:lnTo>
                <a:lnTo>
                  <a:pt x="15992" y="6628"/>
                </a:lnTo>
                <a:close/>
                <a:moveTo>
                  <a:pt x="7341" y="6628"/>
                </a:moveTo>
                <a:cubicBezTo>
                  <a:pt x="6284" y="6628"/>
                  <a:pt x="5496" y="6915"/>
                  <a:pt x="4979" y="7488"/>
                </a:cubicBezTo>
                <a:cubicBezTo>
                  <a:pt x="4463" y="8062"/>
                  <a:pt x="4204" y="9066"/>
                  <a:pt x="4204" y="10502"/>
                </a:cubicBezTo>
                <a:cubicBezTo>
                  <a:pt x="4204" y="11086"/>
                  <a:pt x="4255" y="11619"/>
                  <a:pt x="4356" y="12101"/>
                </a:cubicBezTo>
                <a:cubicBezTo>
                  <a:pt x="4457" y="12584"/>
                  <a:pt x="4599" y="12964"/>
                  <a:pt x="4781" y="13242"/>
                </a:cubicBezTo>
                <a:cubicBezTo>
                  <a:pt x="5032" y="13634"/>
                  <a:pt x="5353" y="13931"/>
                  <a:pt x="5744" y="14133"/>
                </a:cubicBezTo>
                <a:cubicBezTo>
                  <a:pt x="6136" y="14336"/>
                  <a:pt x="6649" y="14437"/>
                  <a:pt x="7285" y="14437"/>
                </a:cubicBezTo>
                <a:cubicBezTo>
                  <a:pt x="8418" y="14437"/>
                  <a:pt x="9216" y="14120"/>
                  <a:pt x="9680" y="13484"/>
                </a:cubicBezTo>
                <a:cubicBezTo>
                  <a:pt x="10143" y="12849"/>
                  <a:pt x="10375" y="11846"/>
                  <a:pt x="10375" y="10476"/>
                </a:cubicBezTo>
                <a:cubicBezTo>
                  <a:pt x="10375" y="9865"/>
                  <a:pt x="10305" y="9277"/>
                  <a:pt x="10164" y="8714"/>
                </a:cubicBezTo>
                <a:cubicBezTo>
                  <a:pt x="10092" y="8419"/>
                  <a:pt x="9997" y="8161"/>
                  <a:pt x="9878" y="7939"/>
                </a:cubicBezTo>
                <a:cubicBezTo>
                  <a:pt x="9760" y="7718"/>
                  <a:pt x="9597" y="7506"/>
                  <a:pt x="9391" y="7305"/>
                </a:cubicBezTo>
                <a:cubicBezTo>
                  <a:pt x="9185" y="7105"/>
                  <a:pt x="8919" y="6941"/>
                  <a:pt x="8593" y="6816"/>
                </a:cubicBezTo>
                <a:cubicBezTo>
                  <a:pt x="8267" y="6691"/>
                  <a:pt x="7849" y="6628"/>
                  <a:pt x="7341" y="6628"/>
                </a:cubicBezTo>
                <a:close/>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6AE7FF">
              <a:alpha val="50000"/>
            </a:srgbClr>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547" name="任意多边形 16"/>
          <p:cNvSpPr/>
          <p:nvPr/>
        </p:nvSpPr>
        <p:spPr>
          <a:xfrm>
            <a:off x="8615680" y="4293870"/>
            <a:ext cx="2259331" cy="22593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269" y="8024"/>
                </a:moveTo>
                <a:cubicBezTo>
                  <a:pt x="7609" y="8024"/>
                  <a:pt x="7864" y="8197"/>
                  <a:pt x="8034" y="8542"/>
                </a:cubicBezTo>
                <a:cubicBezTo>
                  <a:pt x="8204" y="8887"/>
                  <a:pt x="8289" y="9561"/>
                  <a:pt x="8289" y="10564"/>
                </a:cubicBezTo>
                <a:cubicBezTo>
                  <a:pt x="8289" y="11247"/>
                  <a:pt x="8252" y="11750"/>
                  <a:pt x="8178" y="12073"/>
                </a:cubicBezTo>
                <a:cubicBezTo>
                  <a:pt x="8104" y="12396"/>
                  <a:pt x="7989" y="12632"/>
                  <a:pt x="7833" y="12781"/>
                </a:cubicBezTo>
                <a:cubicBezTo>
                  <a:pt x="7677" y="12931"/>
                  <a:pt x="7492" y="13005"/>
                  <a:pt x="7279" y="13005"/>
                </a:cubicBezTo>
                <a:cubicBezTo>
                  <a:pt x="6957" y="13005"/>
                  <a:pt x="6710" y="12829"/>
                  <a:pt x="6540" y="12477"/>
                </a:cubicBezTo>
                <a:cubicBezTo>
                  <a:pt x="6370" y="12125"/>
                  <a:pt x="6285" y="11468"/>
                  <a:pt x="6285" y="10507"/>
                </a:cubicBezTo>
                <a:cubicBezTo>
                  <a:pt x="6285" y="9556"/>
                  <a:pt x="6363" y="8904"/>
                  <a:pt x="6517" y="8552"/>
                </a:cubicBezTo>
                <a:cubicBezTo>
                  <a:pt x="6672" y="8200"/>
                  <a:pt x="6922" y="8024"/>
                  <a:pt x="7269" y="8024"/>
                </a:cubicBezTo>
                <a:close/>
                <a:moveTo>
                  <a:pt x="14282" y="6628"/>
                </a:moveTo>
                <a:cubicBezTo>
                  <a:pt x="13574" y="6628"/>
                  <a:pt x="13020" y="6716"/>
                  <a:pt x="12620" y="6893"/>
                </a:cubicBezTo>
                <a:cubicBezTo>
                  <a:pt x="12220" y="7070"/>
                  <a:pt x="11910" y="7324"/>
                  <a:pt x="11691" y="7656"/>
                </a:cubicBezTo>
                <a:cubicBezTo>
                  <a:pt x="11471" y="7987"/>
                  <a:pt x="11320" y="8448"/>
                  <a:pt x="11237" y="9039"/>
                </a:cubicBezTo>
                <a:lnTo>
                  <a:pt x="13339" y="9209"/>
                </a:lnTo>
                <a:cubicBezTo>
                  <a:pt x="13397" y="8783"/>
                  <a:pt x="13511" y="8486"/>
                  <a:pt x="13681" y="8318"/>
                </a:cubicBezTo>
                <a:cubicBezTo>
                  <a:pt x="13851" y="8149"/>
                  <a:pt x="14070" y="8065"/>
                  <a:pt x="14338" y="8065"/>
                </a:cubicBezTo>
                <a:cubicBezTo>
                  <a:pt x="14596" y="8065"/>
                  <a:pt x="14810" y="8147"/>
                  <a:pt x="14980" y="8310"/>
                </a:cubicBezTo>
                <a:cubicBezTo>
                  <a:pt x="15150" y="8473"/>
                  <a:pt x="15235" y="8670"/>
                  <a:pt x="15235" y="8900"/>
                </a:cubicBezTo>
                <a:cubicBezTo>
                  <a:pt x="15235" y="9113"/>
                  <a:pt x="15149" y="9338"/>
                  <a:pt x="14977" y="9575"/>
                </a:cubicBezTo>
                <a:cubicBezTo>
                  <a:pt x="14805" y="9811"/>
                  <a:pt x="14412" y="10158"/>
                  <a:pt x="13797" y="10615"/>
                </a:cubicBezTo>
                <a:cubicBezTo>
                  <a:pt x="12791" y="11360"/>
                  <a:pt x="12105" y="12007"/>
                  <a:pt x="11739" y="12554"/>
                </a:cubicBezTo>
                <a:cubicBezTo>
                  <a:pt x="11374" y="13102"/>
                  <a:pt x="11155" y="13687"/>
                  <a:pt x="11083" y="14308"/>
                </a:cubicBezTo>
                <a:lnTo>
                  <a:pt x="17377" y="14308"/>
                </a:lnTo>
                <a:lnTo>
                  <a:pt x="17377" y="12598"/>
                </a:lnTo>
                <a:lnTo>
                  <a:pt x="14101" y="12598"/>
                </a:lnTo>
                <a:cubicBezTo>
                  <a:pt x="14294" y="12409"/>
                  <a:pt x="14461" y="12257"/>
                  <a:pt x="14604" y="12140"/>
                </a:cubicBezTo>
                <a:cubicBezTo>
                  <a:pt x="14746" y="12023"/>
                  <a:pt x="15028" y="11819"/>
                  <a:pt x="15451" y="11527"/>
                </a:cubicBezTo>
                <a:cubicBezTo>
                  <a:pt x="16162" y="11025"/>
                  <a:pt x="16652" y="10565"/>
                  <a:pt x="16922" y="10146"/>
                </a:cubicBezTo>
                <a:cubicBezTo>
                  <a:pt x="17191" y="9727"/>
                  <a:pt x="17326" y="9288"/>
                  <a:pt x="17326" y="8828"/>
                </a:cubicBezTo>
                <a:cubicBezTo>
                  <a:pt x="17326" y="8395"/>
                  <a:pt x="17208" y="8004"/>
                  <a:pt x="16973" y="7656"/>
                </a:cubicBezTo>
                <a:cubicBezTo>
                  <a:pt x="16738" y="7307"/>
                  <a:pt x="16415" y="7049"/>
                  <a:pt x="16005" y="6880"/>
                </a:cubicBezTo>
                <a:cubicBezTo>
                  <a:pt x="15594" y="6712"/>
                  <a:pt x="15020" y="6628"/>
                  <a:pt x="14282" y="6628"/>
                </a:cubicBezTo>
                <a:close/>
                <a:moveTo>
                  <a:pt x="7341" y="6628"/>
                </a:moveTo>
                <a:cubicBezTo>
                  <a:pt x="6284" y="6628"/>
                  <a:pt x="5496" y="6915"/>
                  <a:pt x="4979" y="7488"/>
                </a:cubicBezTo>
                <a:cubicBezTo>
                  <a:pt x="4463" y="8062"/>
                  <a:pt x="4204" y="9066"/>
                  <a:pt x="4204" y="10502"/>
                </a:cubicBezTo>
                <a:cubicBezTo>
                  <a:pt x="4204" y="11086"/>
                  <a:pt x="4255" y="11619"/>
                  <a:pt x="4356" y="12101"/>
                </a:cubicBezTo>
                <a:cubicBezTo>
                  <a:pt x="4457" y="12584"/>
                  <a:pt x="4599" y="12964"/>
                  <a:pt x="4781" y="13242"/>
                </a:cubicBezTo>
                <a:cubicBezTo>
                  <a:pt x="5032" y="13634"/>
                  <a:pt x="5353" y="13931"/>
                  <a:pt x="5744" y="14133"/>
                </a:cubicBezTo>
                <a:cubicBezTo>
                  <a:pt x="6136" y="14336"/>
                  <a:pt x="6649" y="14437"/>
                  <a:pt x="7285" y="14437"/>
                </a:cubicBezTo>
                <a:cubicBezTo>
                  <a:pt x="8418" y="14437"/>
                  <a:pt x="9216" y="14120"/>
                  <a:pt x="9680" y="13484"/>
                </a:cubicBezTo>
                <a:cubicBezTo>
                  <a:pt x="10143" y="12849"/>
                  <a:pt x="10375" y="11846"/>
                  <a:pt x="10375" y="10476"/>
                </a:cubicBezTo>
                <a:cubicBezTo>
                  <a:pt x="10375" y="9865"/>
                  <a:pt x="10305" y="9277"/>
                  <a:pt x="10164" y="8714"/>
                </a:cubicBezTo>
                <a:cubicBezTo>
                  <a:pt x="10092" y="8419"/>
                  <a:pt x="9997" y="8161"/>
                  <a:pt x="9878" y="7939"/>
                </a:cubicBezTo>
                <a:cubicBezTo>
                  <a:pt x="9760" y="7718"/>
                  <a:pt x="9597" y="7506"/>
                  <a:pt x="9391" y="7305"/>
                </a:cubicBezTo>
                <a:cubicBezTo>
                  <a:pt x="9185" y="7105"/>
                  <a:pt x="8919" y="6941"/>
                  <a:pt x="8593" y="6816"/>
                </a:cubicBezTo>
                <a:cubicBezTo>
                  <a:pt x="8267" y="6691"/>
                  <a:pt x="7849" y="6628"/>
                  <a:pt x="7341" y="6628"/>
                </a:cubicBezTo>
                <a:close/>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6AE7FF">
              <a:alpha val="50000"/>
            </a:srgbClr>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548" name="任意多边形 17"/>
          <p:cNvSpPr/>
          <p:nvPr/>
        </p:nvSpPr>
        <p:spPr>
          <a:xfrm>
            <a:off x="13481050" y="4293870"/>
            <a:ext cx="2261871" cy="22593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269" y="8024"/>
                </a:moveTo>
                <a:cubicBezTo>
                  <a:pt x="7609" y="8024"/>
                  <a:pt x="7864" y="8197"/>
                  <a:pt x="8034" y="8542"/>
                </a:cubicBezTo>
                <a:cubicBezTo>
                  <a:pt x="8204" y="8887"/>
                  <a:pt x="8289" y="9561"/>
                  <a:pt x="8289" y="10564"/>
                </a:cubicBezTo>
                <a:cubicBezTo>
                  <a:pt x="8289" y="11247"/>
                  <a:pt x="8252" y="11750"/>
                  <a:pt x="8178" y="12073"/>
                </a:cubicBezTo>
                <a:cubicBezTo>
                  <a:pt x="8104" y="12396"/>
                  <a:pt x="7989" y="12632"/>
                  <a:pt x="7833" y="12781"/>
                </a:cubicBezTo>
                <a:cubicBezTo>
                  <a:pt x="7677" y="12931"/>
                  <a:pt x="7492" y="13005"/>
                  <a:pt x="7279" y="13005"/>
                </a:cubicBezTo>
                <a:cubicBezTo>
                  <a:pt x="6957" y="13005"/>
                  <a:pt x="6710" y="12829"/>
                  <a:pt x="6540" y="12477"/>
                </a:cubicBezTo>
                <a:cubicBezTo>
                  <a:pt x="6370" y="12125"/>
                  <a:pt x="6285" y="11468"/>
                  <a:pt x="6285" y="10507"/>
                </a:cubicBezTo>
                <a:cubicBezTo>
                  <a:pt x="6285" y="9556"/>
                  <a:pt x="6363" y="8904"/>
                  <a:pt x="6517" y="8552"/>
                </a:cubicBezTo>
                <a:cubicBezTo>
                  <a:pt x="6672" y="8200"/>
                  <a:pt x="6922" y="8024"/>
                  <a:pt x="7269" y="8024"/>
                </a:cubicBezTo>
                <a:close/>
                <a:moveTo>
                  <a:pt x="14230" y="6628"/>
                </a:moveTo>
                <a:cubicBezTo>
                  <a:pt x="13372" y="6628"/>
                  <a:pt x="12708" y="6796"/>
                  <a:pt x="12239" y="7133"/>
                </a:cubicBezTo>
                <a:cubicBezTo>
                  <a:pt x="11770" y="7469"/>
                  <a:pt x="11454" y="7954"/>
                  <a:pt x="11289" y="8586"/>
                </a:cubicBezTo>
                <a:lnTo>
                  <a:pt x="13272" y="8941"/>
                </a:lnTo>
                <a:cubicBezTo>
                  <a:pt x="13327" y="8567"/>
                  <a:pt x="13432" y="8305"/>
                  <a:pt x="13586" y="8155"/>
                </a:cubicBezTo>
                <a:cubicBezTo>
                  <a:pt x="13741" y="8006"/>
                  <a:pt x="13942" y="7931"/>
                  <a:pt x="14189" y="7931"/>
                </a:cubicBezTo>
                <a:cubicBezTo>
                  <a:pt x="14429" y="7931"/>
                  <a:pt x="14618" y="8000"/>
                  <a:pt x="14755" y="8137"/>
                </a:cubicBezTo>
                <a:cubicBezTo>
                  <a:pt x="14893" y="8275"/>
                  <a:pt x="14962" y="8458"/>
                  <a:pt x="14962" y="8689"/>
                </a:cubicBezTo>
                <a:cubicBezTo>
                  <a:pt x="14962" y="8929"/>
                  <a:pt x="14870" y="9137"/>
                  <a:pt x="14686" y="9312"/>
                </a:cubicBezTo>
                <a:cubicBezTo>
                  <a:pt x="14502" y="9487"/>
                  <a:pt x="14273" y="9575"/>
                  <a:pt x="13998" y="9575"/>
                </a:cubicBezTo>
                <a:cubicBezTo>
                  <a:pt x="13933" y="9575"/>
                  <a:pt x="13842" y="9566"/>
                  <a:pt x="13725" y="9549"/>
                </a:cubicBezTo>
                <a:lnTo>
                  <a:pt x="13617" y="11048"/>
                </a:lnTo>
                <a:cubicBezTo>
                  <a:pt x="13906" y="10965"/>
                  <a:pt x="14132" y="10924"/>
                  <a:pt x="14297" y="10924"/>
                </a:cubicBezTo>
                <a:cubicBezTo>
                  <a:pt x="14606" y="10924"/>
                  <a:pt x="14851" y="11020"/>
                  <a:pt x="15031" y="11213"/>
                </a:cubicBezTo>
                <a:cubicBezTo>
                  <a:pt x="15211" y="11405"/>
                  <a:pt x="15302" y="11676"/>
                  <a:pt x="15302" y="12026"/>
                </a:cubicBezTo>
                <a:cubicBezTo>
                  <a:pt x="15302" y="12370"/>
                  <a:pt x="15208" y="12645"/>
                  <a:pt x="15021" y="12851"/>
                </a:cubicBezTo>
                <a:cubicBezTo>
                  <a:pt x="14834" y="13057"/>
                  <a:pt x="14599" y="13160"/>
                  <a:pt x="14318" y="13160"/>
                </a:cubicBezTo>
                <a:cubicBezTo>
                  <a:pt x="14050" y="13160"/>
                  <a:pt x="13829" y="13078"/>
                  <a:pt x="13656" y="12915"/>
                </a:cubicBezTo>
                <a:cubicBezTo>
                  <a:pt x="13482" y="12752"/>
                  <a:pt x="13354" y="12459"/>
                  <a:pt x="13272" y="12037"/>
                </a:cubicBezTo>
                <a:lnTo>
                  <a:pt x="11175" y="12315"/>
                </a:lnTo>
                <a:cubicBezTo>
                  <a:pt x="11313" y="12785"/>
                  <a:pt x="11509" y="13176"/>
                  <a:pt x="11765" y="13487"/>
                </a:cubicBezTo>
                <a:cubicBezTo>
                  <a:pt x="12021" y="13798"/>
                  <a:pt x="12347" y="14034"/>
                  <a:pt x="12744" y="14195"/>
                </a:cubicBezTo>
                <a:cubicBezTo>
                  <a:pt x="13141" y="14357"/>
                  <a:pt x="13682" y="14437"/>
                  <a:pt x="14369" y="14437"/>
                </a:cubicBezTo>
                <a:cubicBezTo>
                  <a:pt x="15073" y="14437"/>
                  <a:pt x="15641" y="14328"/>
                  <a:pt x="16074" y="14110"/>
                </a:cubicBezTo>
                <a:cubicBezTo>
                  <a:pt x="16507" y="13892"/>
                  <a:pt x="16838" y="13581"/>
                  <a:pt x="17068" y="13178"/>
                </a:cubicBezTo>
                <a:cubicBezTo>
                  <a:pt x="17298" y="12774"/>
                  <a:pt x="17413" y="12353"/>
                  <a:pt x="17413" y="11913"/>
                </a:cubicBezTo>
                <a:cubicBezTo>
                  <a:pt x="17413" y="11563"/>
                  <a:pt x="17344" y="11262"/>
                  <a:pt x="17205" y="11009"/>
                </a:cubicBezTo>
                <a:cubicBezTo>
                  <a:pt x="17066" y="10757"/>
                  <a:pt x="16871" y="10553"/>
                  <a:pt x="16620" y="10399"/>
                </a:cubicBezTo>
                <a:cubicBezTo>
                  <a:pt x="16466" y="10303"/>
                  <a:pt x="16242" y="10218"/>
                  <a:pt x="15951" y="10146"/>
                </a:cubicBezTo>
                <a:cubicBezTo>
                  <a:pt x="16311" y="9947"/>
                  <a:pt x="16581" y="9715"/>
                  <a:pt x="16759" y="9451"/>
                </a:cubicBezTo>
                <a:cubicBezTo>
                  <a:pt x="16938" y="9186"/>
                  <a:pt x="17027" y="8891"/>
                  <a:pt x="17027" y="8565"/>
                </a:cubicBezTo>
                <a:cubicBezTo>
                  <a:pt x="17027" y="8009"/>
                  <a:pt x="16807" y="7547"/>
                  <a:pt x="16368" y="7179"/>
                </a:cubicBezTo>
                <a:cubicBezTo>
                  <a:pt x="15928" y="6812"/>
                  <a:pt x="15216" y="6628"/>
                  <a:pt x="14230" y="6628"/>
                </a:cubicBezTo>
                <a:close/>
                <a:moveTo>
                  <a:pt x="7341" y="6628"/>
                </a:moveTo>
                <a:cubicBezTo>
                  <a:pt x="6284" y="6628"/>
                  <a:pt x="5496" y="6915"/>
                  <a:pt x="4979" y="7488"/>
                </a:cubicBezTo>
                <a:cubicBezTo>
                  <a:pt x="4463" y="8062"/>
                  <a:pt x="4204" y="9066"/>
                  <a:pt x="4204" y="10502"/>
                </a:cubicBezTo>
                <a:cubicBezTo>
                  <a:pt x="4204" y="11086"/>
                  <a:pt x="4255" y="11619"/>
                  <a:pt x="4356" y="12101"/>
                </a:cubicBezTo>
                <a:cubicBezTo>
                  <a:pt x="4457" y="12584"/>
                  <a:pt x="4599" y="12964"/>
                  <a:pt x="4781" y="13242"/>
                </a:cubicBezTo>
                <a:cubicBezTo>
                  <a:pt x="5032" y="13634"/>
                  <a:pt x="5353" y="13931"/>
                  <a:pt x="5744" y="14133"/>
                </a:cubicBezTo>
                <a:cubicBezTo>
                  <a:pt x="6136" y="14336"/>
                  <a:pt x="6649" y="14437"/>
                  <a:pt x="7285" y="14437"/>
                </a:cubicBezTo>
                <a:cubicBezTo>
                  <a:pt x="8418" y="14437"/>
                  <a:pt x="9216" y="14120"/>
                  <a:pt x="9680" y="13484"/>
                </a:cubicBezTo>
                <a:cubicBezTo>
                  <a:pt x="10143" y="12849"/>
                  <a:pt x="10375" y="11846"/>
                  <a:pt x="10375" y="10476"/>
                </a:cubicBezTo>
                <a:cubicBezTo>
                  <a:pt x="10375" y="9865"/>
                  <a:pt x="10305" y="9277"/>
                  <a:pt x="10164" y="8714"/>
                </a:cubicBezTo>
                <a:cubicBezTo>
                  <a:pt x="10092" y="8419"/>
                  <a:pt x="9997" y="8161"/>
                  <a:pt x="9878" y="7939"/>
                </a:cubicBezTo>
                <a:cubicBezTo>
                  <a:pt x="9760" y="7718"/>
                  <a:pt x="9597" y="7506"/>
                  <a:pt x="9391" y="7305"/>
                </a:cubicBezTo>
                <a:cubicBezTo>
                  <a:pt x="9185" y="7105"/>
                  <a:pt x="8919" y="6941"/>
                  <a:pt x="8593" y="6816"/>
                </a:cubicBezTo>
                <a:cubicBezTo>
                  <a:pt x="8267" y="6691"/>
                  <a:pt x="7849" y="6628"/>
                  <a:pt x="7341" y="6628"/>
                </a:cubicBezTo>
                <a:close/>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6AE7FF">
              <a:alpha val="50000"/>
            </a:srgbClr>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549" name="任意多边形 18"/>
          <p:cNvSpPr/>
          <p:nvPr/>
        </p:nvSpPr>
        <p:spPr>
          <a:xfrm>
            <a:off x="18350230" y="4293870"/>
            <a:ext cx="2259331" cy="22593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843" y="8893"/>
                </a:moveTo>
                <a:lnTo>
                  <a:pt x="14843" y="11269"/>
                </a:lnTo>
                <a:lnTo>
                  <a:pt x="12823" y="11269"/>
                </a:lnTo>
                <a:close/>
                <a:moveTo>
                  <a:pt x="7269" y="8024"/>
                </a:moveTo>
                <a:cubicBezTo>
                  <a:pt x="7609" y="8024"/>
                  <a:pt x="7864" y="8197"/>
                  <a:pt x="8034" y="8542"/>
                </a:cubicBezTo>
                <a:cubicBezTo>
                  <a:pt x="8204" y="8887"/>
                  <a:pt x="8289" y="9561"/>
                  <a:pt x="8289" y="10564"/>
                </a:cubicBezTo>
                <a:cubicBezTo>
                  <a:pt x="8289" y="11247"/>
                  <a:pt x="8252" y="11750"/>
                  <a:pt x="8178" y="12073"/>
                </a:cubicBezTo>
                <a:cubicBezTo>
                  <a:pt x="8104" y="12396"/>
                  <a:pt x="7989" y="12632"/>
                  <a:pt x="7833" y="12781"/>
                </a:cubicBezTo>
                <a:cubicBezTo>
                  <a:pt x="7677" y="12931"/>
                  <a:pt x="7492" y="13005"/>
                  <a:pt x="7279" y="13005"/>
                </a:cubicBezTo>
                <a:cubicBezTo>
                  <a:pt x="6957" y="13005"/>
                  <a:pt x="6710" y="12829"/>
                  <a:pt x="6540" y="12477"/>
                </a:cubicBezTo>
                <a:cubicBezTo>
                  <a:pt x="6370" y="12125"/>
                  <a:pt x="6285" y="11468"/>
                  <a:pt x="6285" y="10507"/>
                </a:cubicBezTo>
                <a:cubicBezTo>
                  <a:pt x="6285" y="9556"/>
                  <a:pt x="6363" y="8904"/>
                  <a:pt x="6517" y="8552"/>
                </a:cubicBezTo>
                <a:cubicBezTo>
                  <a:pt x="6672" y="8200"/>
                  <a:pt x="6922" y="8024"/>
                  <a:pt x="7269" y="8024"/>
                </a:cubicBezTo>
                <a:close/>
                <a:moveTo>
                  <a:pt x="14843" y="6628"/>
                </a:moveTo>
                <a:lnTo>
                  <a:pt x="11021" y="11171"/>
                </a:lnTo>
                <a:lnTo>
                  <a:pt x="11021" y="12897"/>
                </a:lnTo>
                <a:lnTo>
                  <a:pt x="14843" y="12897"/>
                </a:lnTo>
                <a:lnTo>
                  <a:pt x="14843" y="14308"/>
                </a:lnTo>
                <a:lnTo>
                  <a:pt x="16672" y="14308"/>
                </a:lnTo>
                <a:lnTo>
                  <a:pt x="16672" y="12897"/>
                </a:lnTo>
                <a:lnTo>
                  <a:pt x="17620" y="12897"/>
                </a:lnTo>
                <a:lnTo>
                  <a:pt x="17620" y="11269"/>
                </a:lnTo>
                <a:lnTo>
                  <a:pt x="16672" y="11269"/>
                </a:lnTo>
                <a:lnTo>
                  <a:pt x="16672" y="6628"/>
                </a:lnTo>
                <a:close/>
                <a:moveTo>
                  <a:pt x="7341" y="6628"/>
                </a:moveTo>
                <a:cubicBezTo>
                  <a:pt x="6284" y="6628"/>
                  <a:pt x="5496" y="6915"/>
                  <a:pt x="4979" y="7488"/>
                </a:cubicBezTo>
                <a:cubicBezTo>
                  <a:pt x="4463" y="8062"/>
                  <a:pt x="4204" y="9066"/>
                  <a:pt x="4204" y="10502"/>
                </a:cubicBezTo>
                <a:cubicBezTo>
                  <a:pt x="4204" y="11086"/>
                  <a:pt x="4255" y="11619"/>
                  <a:pt x="4356" y="12101"/>
                </a:cubicBezTo>
                <a:cubicBezTo>
                  <a:pt x="4457" y="12584"/>
                  <a:pt x="4599" y="12964"/>
                  <a:pt x="4781" y="13242"/>
                </a:cubicBezTo>
                <a:cubicBezTo>
                  <a:pt x="5032" y="13634"/>
                  <a:pt x="5353" y="13931"/>
                  <a:pt x="5744" y="14133"/>
                </a:cubicBezTo>
                <a:cubicBezTo>
                  <a:pt x="6136" y="14336"/>
                  <a:pt x="6649" y="14437"/>
                  <a:pt x="7285" y="14437"/>
                </a:cubicBezTo>
                <a:cubicBezTo>
                  <a:pt x="8418" y="14437"/>
                  <a:pt x="9216" y="14120"/>
                  <a:pt x="9680" y="13484"/>
                </a:cubicBezTo>
                <a:cubicBezTo>
                  <a:pt x="10143" y="12849"/>
                  <a:pt x="10375" y="11846"/>
                  <a:pt x="10375" y="10476"/>
                </a:cubicBezTo>
                <a:cubicBezTo>
                  <a:pt x="10375" y="9865"/>
                  <a:pt x="10305" y="9277"/>
                  <a:pt x="10164" y="8714"/>
                </a:cubicBezTo>
                <a:cubicBezTo>
                  <a:pt x="10092" y="8419"/>
                  <a:pt x="9997" y="8161"/>
                  <a:pt x="9878" y="7939"/>
                </a:cubicBezTo>
                <a:cubicBezTo>
                  <a:pt x="9760" y="7718"/>
                  <a:pt x="9597" y="7506"/>
                  <a:pt x="9391" y="7305"/>
                </a:cubicBezTo>
                <a:cubicBezTo>
                  <a:pt x="9185" y="7105"/>
                  <a:pt x="8919" y="6941"/>
                  <a:pt x="8593" y="6816"/>
                </a:cubicBezTo>
                <a:cubicBezTo>
                  <a:pt x="8267" y="6691"/>
                  <a:pt x="7849" y="6628"/>
                  <a:pt x="7341" y="6628"/>
                </a:cubicBezTo>
                <a:close/>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6AE7FF">
              <a:alpha val="50000"/>
            </a:srgbClr>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grpSp>
        <p:nvGrpSpPr>
          <p:cNvPr id="552" name="组合 19"/>
          <p:cNvGrpSpPr/>
          <p:nvPr/>
        </p:nvGrpSpPr>
        <p:grpSpPr>
          <a:xfrm>
            <a:off x="6529069" y="5293359"/>
            <a:ext cx="1565911" cy="261621"/>
            <a:chOff x="0" y="0"/>
            <a:chExt cx="1565910" cy="261620"/>
          </a:xfrm>
        </p:grpSpPr>
        <p:sp>
          <p:nvSpPr>
            <p:cNvPr id="550" name="直接连接符 19"/>
            <p:cNvSpPr/>
            <p:nvPr/>
          </p:nvSpPr>
          <p:spPr>
            <a:xfrm>
              <a:off x="-1" y="129630"/>
              <a:ext cx="1565912" cy="1"/>
            </a:xfrm>
            <a:prstGeom prst="line">
              <a:avLst/>
            </a:prstGeom>
            <a:noFill/>
            <a:ln w="25400" cap="flat">
              <a:solidFill>
                <a:srgbClr val="6AE7FF"/>
              </a:solidFill>
              <a:prstDash val="solid"/>
              <a:miter lim="800000"/>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p>
          </p:txBody>
        </p:sp>
        <p:sp>
          <p:nvSpPr>
            <p:cNvPr id="551" name="椭圆 20"/>
            <p:cNvSpPr/>
            <p:nvPr/>
          </p:nvSpPr>
          <p:spPr>
            <a:xfrm>
              <a:off x="710556" y="-1"/>
              <a:ext cx="261465" cy="261622"/>
            </a:xfrm>
            <a:prstGeom prst="ellipse">
              <a:avLst/>
            </a:prstGeom>
            <a:solidFill>
              <a:srgbClr val="6AE7FF"/>
            </a:soli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Calibri"/>
                  <a:ea typeface="Calibri"/>
                  <a:cs typeface="Calibri"/>
                  <a:sym typeface="Calibri"/>
                </a:defRPr>
              </a:pPr>
            </a:p>
          </p:txBody>
        </p:sp>
      </p:grpSp>
      <p:grpSp>
        <p:nvGrpSpPr>
          <p:cNvPr id="555" name="组合 22"/>
          <p:cNvGrpSpPr/>
          <p:nvPr/>
        </p:nvGrpSpPr>
        <p:grpSpPr>
          <a:xfrm>
            <a:off x="11396980" y="5293359"/>
            <a:ext cx="1563371" cy="261621"/>
            <a:chOff x="0" y="0"/>
            <a:chExt cx="1563369" cy="261620"/>
          </a:xfrm>
        </p:grpSpPr>
        <p:sp>
          <p:nvSpPr>
            <p:cNvPr id="553" name="直接连接符 23"/>
            <p:cNvSpPr/>
            <p:nvPr/>
          </p:nvSpPr>
          <p:spPr>
            <a:xfrm>
              <a:off x="0" y="129630"/>
              <a:ext cx="1563370" cy="1"/>
            </a:xfrm>
            <a:prstGeom prst="line">
              <a:avLst/>
            </a:prstGeom>
            <a:noFill/>
            <a:ln w="25400" cap="flat">
              <a:solidFill>
                <a:srgbClr val="6AE7FF"/>
              </a:solidFill>
              <a:prstDash val="solid"/>
              <a:miter lim="800000"/>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p>
          </p:txBody>
        </p:sp>
        <p:sp>
          <p:nvSpPr>
            <p:cNvPr id="554" name="椭圆 24"/>
            <p:cNvSpPr/>
            <p:nvPr/>
          </p:nvSpPr>
          <p:spPr>
            <a:xfrm>
              <a:off x="652296" y="-1"/>
              <a:ext cx="258649" cy="261622"/>
            </a:xfrm>
            <a:prstGeom prst="ellipse">
              <a:avLst/>
            </a:prstGeom>
            <a:solidFill>
              <a:srgbClr val="6AE7FF"/>
            </a:soli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Calibri"/>
                  <a:ea typeface="Calibri"/>
                  <a:cs typeface="Calibri"/>
                  <a:sym typeface="Calibri"/>
                </a:defRPr>
              </a:pPr>
            </a:p>
          </p:txBody>
        </p:sp>
      </p:grpSp>
      <p:grpSp>
        <p:nvGrpSpPr>
          <p:cNvPr id="558" name="组合 25"/>
          <p:cNvGrpSpPr/>
          <p:nvPr/>
        </p:nvGrpSpPr>
        <p:grpSpPr>
          <a:xfrm>
            <a:off x="16436339" y="5292090"/>
            <a:ext cx="1565911" cy="261621"/>
            <a:chOff x="0" y="0"/>
            <a:chExt cx="1565910" cy="261620"/>
          </a:xfrm>
        </p:grpSpPr>
        <p:sp>
          <p:nvSpPr>
            <p:cNvPr id="556" name="直接连接符 26"/>
            <p:cNvSpPr/>
            <p:nvPr/>
          </p:nvSpPr>
          <p:spPr>
            <a:xfrm>
              <a:off x="-1" y="130902"/>
              <a:ext cx="1565912" cy="1"/>
            </a:xfrm>
            <a:prstGeom prst="line">
              <a:avLst/>
            </a:prstGeom>
            <a:noFill/>
            <a:ln w="25400" cap="flat">
              <a:solidFill>
                <a:srgbClr val="6AE7FF"/>
              </a:solidFill>
              <a:prstDash val="solid"/>
              <a:miter lim="800000"/>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p>
          </p:txBody>
        </p:sp>
        <p:sp>
          <p:nvSpPr>
            <p:cNvPr id="557" name="椭圆 27"/>
            <p:cNvSpPr/>
            <p:nvPr/>
          </p:nvSpPr>
          <p:spPr>
            <a:xfrm>
              <a:off x="695322" y="-1"/>
              <a:ext cx="261465" cy="261622"/>
            </a:xfrm>
            <a:prstGeom prst="ellipse">
              <a:avLst/>
            </a:prstGeom>
            <a:solidFill>
              <a:srgbClr val="6AE7FF"/>
            </a:soli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Calibri"/>
                  <a:ea typeface="Calibri"/>
                  <a:cs typeface="Calibri"/>
                  <a:sym typeface="Calibri"/>
                </a:defRPr>
              </a:pPr>
            </a:p>
          </p:txBody>
        </p:sp>
      </p:grpSp>
      <p:sp>
        <p:nvSpPr>
          <p:cNvPr id="559" name="文本框 1"/>
          <p:cNvSpPr txBox="1"/>
          <p:nvPr/>
        </p:nvSpPr>
        <p:spPr>
          <a:xfrm>
            <a:off x="2717800" y="6972300"/>
            <a:ext cx="4321811" cy="29006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defTabSz="1828800">
              <a:lnSpc>
                <a:spcPct val="150000"/>
              </a:lnSpc>
              <a:defRPr sz="2800">
                <a:solidFill>
                  <a:srgbClr val="10FBFE"/>
                </a:solidFill>
                <a:latin typeface="微软雅黑"/>
                <a:ea typeface="微软雅黑"/>
                <a:cs typeface="微软雅黑"/>
                <a:sym typeface="微软雅黑"/>
              </a:defRPr>
            </a:pPr>
            <a:r>
              <a:t>理论安全性证明相对完备</a:t>
            </a:r>
          </a:p>
          <a:p>
            <a:pPr algn="just" defTabSz="1828800">
              <a:lnSpc>
                <a:spcPct val="150000"/>
              </a:lnSpc>
              <a:defRPr sz="2000">
                <a:solidFill>
                  <a:srgbClr val="10FBFE"/>
                </a:solidFill>
                <a:latin typeface="微软雅黑"/>
                <a:ea typeface="微软雅黑"/>
                <a:cs typeface="微软雅黑"/>
                <a:sym typeface="微软雅黑"/>
              </a:defRPr>
            </a:pPr>
            <a:r>
              <a:t>QKD技术已经过近40年的发展，其中密钥分发技术的安全性由量子力学的基本原理保证，早已获得全球学术界和产业界的承认和共识。</a:t>
            </a:r>
          </a:p>
        </p:txBody>
      </p:sp>
      <p:sp>
        <p:nvSpPr>
          <p:cNvPr id="560" name="文本框 1"/>
          <p:cNvSpPr txBox="1"/>
          <p:nvPr/>
        </p:nvSpPr>
        <p:spPr>
          <a:xfrm>
            <a:off x="7584440" y="6972300"/>
            <a:ext cx="4321811" cy="60502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defTabSz="1828800">
              <a:lnSpc>
                <a:spcPct val="150000"/>
              </a:lnSpc>
              <a:defRPr sz="2800">
                <a:solidFill>
                  <a:srgbClr val="10FBFE"/>
                </a:solidFill>
                <a:latin typeface="微软雅黑"/>
                <a:ea typeface="微软雅黑"/>
                <a:cs typeface="微软雅黑"/>
                <a:sym typeface="微软雅黑"/>
              </a:defRPr>
            </a:pPr>
            <a:r>
              <a:t>密钥生成效率不足</a:t>
            </a:r>
          </a:p>
          <a:p>
            <a:pPr algn="just" defTabSz="1828800">
              <a:lnSpc>
                <a:spcPct val="150000"/>
              </a:lnSpc>
              <a:defRPr sz="2000">
                <a:solidFill>
                  <a:srgbClr val="10FBFE"/>
                </a:solidFill>
                <a:latin typeface="微软雅黑"/>
                <a:ea typeface="微软雅黑"/>
                <a:cs typeface="微软雅黑"/>
                <a:sym typeface="微软雅黑"/>
              </a:defRPr>
            </a:pPr>
            <a:r>
              <a:t>QKD技术的应用只是量子保密通信系统的一个环节，其整体要想满足信息论可证明安全性需要QKD、一次一密加密和安全身份认证三个环节；</a:t>
            </a:r>
          </a:p>
          <a:p>
            <a:pPr algn="just" defTabSz="1828800">
              <a:lnSpc>
                <a:spcPct val="150000"/>
              </a:lnSpc>
              <a:defRPr sz="2000">
                <a:solidFill>
                  <a:srgbClr val="10FBFE"/>
                </a:solidFill>
                <a:latin typeface="微软雅黑"/>
                <a:ea typeface="微软雅黑"/>
                <a:cs typeface="微软雅黑"/>
                <a:sym typeface="微软雅黑"/>
              </a:defRPr>
            </a:pPr>
            <a:r>
              <a:t>目前QKD商用系统在现网光纤中的密钥生成速率约为数十kbit/s量级，难以采用一次一密加密条件，暂时只能实现公钥加密的职能(需要与传统加密算法相配合)</a:t>
            </a:r>
          </a:p>
        </p:txBody>
      </p:sp>
      <p:sp>
        <p:nvSpPr>
          <p:cNvPr id="561" name="文本框 1"/>
          <p:cNvSpPr txBox="1"/>
          <p:nvPr/>
        </p:nvSpPr>
        <p:spPr>
          <a:xfrm>
            <a:off x="12451080" y="6972300"/>
            <a:ext cx="4321811" cy="49834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defTabSz="1828800">
              <a:lnSpc>
                <a:spcPct val="150000"/>
              </a:lnSpc>
              <a:defRPr sz="2800">
                <a:solidFill>
                  <a:srgbClr val="10FBFE"/>
                </a:solidFill>
                <a:latin typeface="微软雅黑"/>
                <a:ea typeface="微软雅黑"/>
                <a:cs typeface="微软雅黑"/>
                <a:sym typeface="微软雅黑"/>
              </a:defRPr>
            </a:pPr>
            <a:r>
              <a:t>密钥分布式存储隐患</a:t>
            </a:r>
          </a:p>
          <a:p>
            <a:pPr algn="just" defTabSz="1828800">
              <a:lnSpc>
                <a:spcPct val="150000"/>
              </a:lnSpc>
              <a:defRPr sz="2000">
                <a:solidFill>
                  <a:srgbClr val="10FBFE"/>
                </a:solidFill>
                <a:latin typeface="微软雅黑"/>
                <a:ea typeface="微软雅黑"/>
                <a:cs typeface="微软雅黑"/>
                <a:sym typeface="微软雅黑"/>
              </a:defRPr>
            </a:pPr>
            <a:r>
              <a:t>由于量子存储和量子中继技术距离实用化仍有一定距离，长距离的QKD线路和网络需要借助“可信中继节点”技术，进行逐段密钥分发，密钥落地存储和中继；</a:t>
            </a:r>
          </a:p>
          <a:p>
            <a:pPr algn="just" defTabSz="1828800">
              <a:lnSpc>
                <a:spcPct val="150000"/>
              </a:lnSpc>
              <a:defRPr sz="2000">
                <a:solidFill>
                  <a:srgbClr val="10FBFE"/>
                </a:solidFill>
                <a:latin typeface="微软雅黑"/>
                <a:ea typeface="微软雅黑"/>
                <a:cs typeface="微软雅黑"/>
                <a:sym typeface="微软雅黑"/>
              </a:defRPr>
            </a:pPr>
            <a:r>
              <a:t>密钥一旦落地存储则不再具备量子态，因此存在存储保护等安全问题。</a:t>
            </a:r>
          </a:p>
        </p:txBody>
      </p:sp>
      <p:sp>
        <p:nvSpPr>
          <p:cNvPr id="562" name="文本框 1"/>
          <p:cNvSpPr txBox="1"/>
          <p:nvPr/>
        </p:nvSpPr>
        <p:spPr>
          <a:xfrm>
            <a:off x="17318989" y="6972300"/>
            <a:ext cx="4321811" cy="34340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defTabSz="1828800">
              <a:lnSpc>
                <a:spcPct val="150000"/>
              </a:lnSpc>
              <a:defRPr sz="2800">
                <a:solidFill>
                  <a:srgbClr val="10FBFE"/>
                </a:solidFill>
                <a:latin typeface="微软雅黑"/>
                <a:ea typeface="微软雅黑"/>
                <a:cs typeface="微软雅黑"/>
                <a:sym typeface="微软雅黑"/>
              </a:defRPr>
            </a:pPr>
            <a:r>
              <a:t>现实安全性及漏洞防御</a:t>
            </a:r>
          </a:p>
          <a:p>
            <a:pPr algn="just" defTabSz="1828800">
              <a:lnSpc>
                <a:spcPct val="150000"/>
              </a:lnSpc>
              <a:defRPr sz="2000">
                <a:solidFill>
                  <a:srgbClr val="10FBFE"/>
                </a:solidFill>
                <a:latin typeface="微软雅黑"/>
                <a:ea typeface="微软雅黑"/>
                <a:cs typeface="微软雅黑"/>
                <a:sym typeface="微软雅黑"/>
              </a:defRPr>
            </a:pPr>
            <a:r>
              <a:t>QKD技术的信息论可证明安全性是指理论证明层面，对于实际QKD系统而言，用于实现的器件(例如光源、探测器和调制器等)无法满足理论假设条件，因此可能存在安全性漏洞;</a:t>
            </a:r>
          </a:p>
        </p:txBody>
      </p:sp>
    </p:spTree>
  </p:cSld>
  <p:clrMapOvr>
    <a:masterClrMapping/>
  </p:clrMapOvr>
  <mc:AlternateContent xmlns:mc="http://schemas.openxmlformats.org/markup-compatibility/2006">
    <mc:Choice xmlns:p14="http://schemas.microsoft.com/office/powerpoint/2010/main" Requires="p14">
      <p:transition spd="med" advClick="0" advTm="0" p14:dur="1000">
        <p:pull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544"/>
                                        </p:tgtEl>
                                        <p:attrNameLst>
                                          <p:attrName>style.visibility</p:attrName>
                                        </p:attrNameLst>
                                      </p:cBhvr>
                                      <p:to>
                                        <p:strVal val="visible"/>
                                      </p:to>
                                    </p:set>
                                    <p:anim calcmode="lin" valueType="num">
                                      <p:cBhvr>
                                        <p:cTn id="7" dur="500" fill="hold"/>
                                        <p:tgtEl>
                                          <p:spTgt spid="544"/>
                                        </p:tgtEl>
                                        <p:attrNameLst>
                                          <p:attrName>ppt_w</p:attrName>
                                        </p:attrNameLst>
                                      </p:cBhvr>
                                      <p:tavLst>
                                        <p:tav tm="0">
                                          <p:val>
                                            <p:fltVal val="0"/>
                                          </p:val>
                                        </p:tav>
                                        <p:tav tm="100000">
                                          <p:val>
                                            <p:strVal val="#ppt_w"/>
                                          </p:val>
                                        </p:tav>
                                      </p:tavLst>
                                    </p:anim>
                                    <p:anim calcmode="lin" valueType="num">
                                      <p:cBhvr>
                                        <p:cTn id="8" dur="500" fill="hold"/>
                                        <p:tgtEl>
                                          <p:spTgt spid="54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8" presetID="22" grpId="2" fill="hold">
                                  <p:stCondLst>
                                    <p:cond delay="0"/>
                                  </p:stCondLst>
                                  <p:iterate type="el" backwards="0">
                                    <p:tmAbs val="0"/>
                                  </p:iterate>
                                  <p:childTnLst>
                                    <p:set>
                                      <p:cBhvr>
                                        <p:cTn id="11" fill="hold"/>
                                        <p:tgtEl>
                                          <p:spTgt spid="545"/>
                                        </p:tgtEl>
                                        <p:attrNameLst>
                                          <p:attrName>style.visibility</p:attrName>
                                        </p:attrNameLst>
                                      </p:cBhvr>
                                      <p:to>
                                        <p:strVal val="visible"/>
                                      </p:to>
                                    </p:set>
                                    <p:animEffect filter="wipe(left)" transition="in">
                                      <p:cBhvr>
                                        <p:cTn id="12" dur="500"/>
                                        <p:tgtEl>
                                          <p:spTgt spid="545"/>
                                        </p:tgtEl>
                                      </p:cBhvr>
                                    </p:animEffect>
                                  </p:childTnLst>
                                </p:cTn>
                              </p:par>
                            </p:childTnLst>
                          </p:cTn>
                        </p:par>
                        <p:par>
                          <p:cTn id="13" fill="hold">
                            <p:stCondLst>
                              <p:cond delay="1000"/>
                            </p:stCondLst>
                            <p:childTnLst>
                              <p:par>
                                <p:cTn id="14" presetClass="entr" nodeType="afterEffect" presetSubtype="16" presetID="23" grpId="3" fill="hold">
                                  <p:stCondLst>
                                    <p:cond delay="0"/>
                                  </p:stCondLst>
                                  <p:iterate type="el" backwards="0">
                                    <p:tmAbs val="0"/>
                                  </p:iterate>
                                  <p:childTnLst>
                                    <p:set>
                                      <p:cBhvr>
                                        <p:cTn id="15" fill="hold"/>
                                        <p:tgtEl>
                                          <p:spTgt spid="546"/>
                                        </p:tgtEl>
                                        <p:attrNameLst>
                                          <p:attrName>style.visibility</p:attrName>
                                        </p:attrNameLst>
                                      </p:cBhvr>
                                      <p:to>
                                        <p:strVal val="visible"/>
                                      </p:to>
                                    </p:set>
                                    <p:anim calcmode="lin" valueType="num">
                                      <p:cBhvr>
                                        <p:cTn id="16" dur="500" fill="hold"/>
                                        <p:tgtEl>
                                          <p:spTgt spid="546"/>
                                        </p:tgtEl>
                                        <p:attrNameLst>
                                          <p:attrName>ppt_w</p:attrName>
                                        </p:attrNameLst>
                                      </p:cBhvr>
                                      <p:tavLst>
                                        <p:tav tm="0">
                                          <p:val>
                                            <p:fltVal val="0"/>
                                          </p:val>
                                        </p:tav>
                                        <p:tav tm="100000">
                                          <p:val>
                                            <p:strVal val="#ppt_w"/>
                                          </p:val>
                                        </p:tav>
                                      </p:tavLst>
                                    </p:anim>
                                    <p:anim calcmode="lin" valueType="num">
                                      <p:cBhvr>
                                        <p:cTn id="17" dur="500" fill="hold"/>
                                        <p:tgtEl>
                                          <p:spTgt spid="546"/>
                                        </p:tgtEl>
                                        <p:attrNameLst>
                                          <p:attrName>ppt_h</p:attrName>
                                        </p:attrNameLst>
                                      </p:cBhvr>
                                      <p:tavLst>
                                        <p:tav tm="0">
                                          <p:val>
                                            <p:fltVal val="0"/>
                                          </p:val>
                                        </p:tav>
                                        <p:tav tm="100000">
                                          <p:val>
                                            <p:strVal val="#ppt_h"/>
                                          </p:val>
                                        </p:tav>
                                      </p:tavLst>
                                    </p:anim>
                                  </p:childTnLst>
                                </p:cTn>
                              </p:par>
                            </p:childTnLst>
                          </p:cTn>
                        </p:par>
                        <p:par>
                          <p:cTn id="18" fill="hold">
                            <p:stCondLst>
                              <p:cond delay="1500"/>
                            </p:stCondLst>
                            <p:childTnLst>
                              <p:par>
                                <p:cTn id="19" presetClass="entr" nodeType="afterEffect" presetSubtype="4" presetID="2" grpId="4" fill="hold">
                                  <p:stCondLst>
                                    <p:cond delay="0"/>
                                  </p:stCondLst>
                                  <p:iterate type="el" backwards="0">
                                    <p:tmAbs val="0"/>
                                  </p:iterate>
                                  <p:childTnLst>
                                    <p:set>
                                      <p:cBhvr>
                                        <p:cTn id="20" fill="hold"/>
                                        <p:tgtEl>
                                          <p:spTgt spid="559"/>
                                        </p:tgtEl>
                                        <p:attrNameLst>
                                          <p:attrName>style.visibility</p:attrName>
                                        </p:attrNameLst>
                                      </p:cBhvr>
                                      <p:to>
                                        <p:strVal val="visible"/>
                                      </p:to>
                                    </p:set>
                                    <p:anim calcmode="lin" valueType="num">
                                      <p:cBhvr>
                                        <p:cTn id="21" dur="500" fill="hold"/>
                                        <p:tgtEl>
                                          <p:spTgt spid="559"/>
                                        </p:tgtEl>
                                        <p:attrNameLst>
                                          <p:attrName>ppt_x</p:attrName>
                                        </p:attrNameLst>
                                      </p:cBhvr>
                                      <p:tavLst>
                                        <p:tav tm="0">
                                          <p:val>
                                            <p:strVal val="#ppt_x"/>
                                          </p:val>
                                        </p:tav>
                                        <p:tav tm="100000">
                                          <p:val>
                                            <p:strVal val="#ppt_x"/>
                                          </p:val>
                                        </p:tav>
                                      </p:tavLst>
                                    </p:anim>
                                    <p:anim calcmode="lin" valueType="num">
                                      <p:cBhvr>
                                        <p:cTn id="22" dur="500" fill="hold"/>
                                        <p:tgtEl>
                                          <p:spTgt spid="559"/>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Class="entr" nodeType="afterEffect" presetSubtype="8" presetID="22" grpId="5" fill="hold">
                                  <p:stCondLst>
                                    <p:cond delay="0"/>
                                  </p:stCondLst>
                                  <p:iterate type="el" backwards="0">
                                    <p:tmAbs val="0"/>
                                  </p:iterate>
                                  <p:childTnLst>
                                    <p:set>
                                      <p:cBhvr>
                                        <p:cTn id="25" fill="hold"/>
                                        <p:tgtEl>
                                          <p:spTgt spid="552"/>
                                        </p:tgtEl>
                                        <p:attrNameLst>
                                          <p:attrName>style.visibility</p:attrName>
                                        </p:attrNameLst>
                                      </p:cBhvr>
                                      <p:to>
                                        <p:strVal val="visible"/>
                                      </p:to>
                                    </p:set>
                                    <p:animEffect filter="wipe(left)" transition="in">
                                      <p:cBhvr>
                                        <p:cTn id="26" dur="500"/>
                                        <p:tgtEl>
                                          <p:spTgt spid="552"/>
                                        </p:tgtEl>
                                      </p:cBhvr>
                                    </p:animEffect>
                                  </p:childTnLst>
                                </p:cTn>
                              </p:par>
                            </p:childTnLst>
                          </p:cTn>
                        </p:par>
                        <p:par>
                          <p:cTn id="27" fill="hold">
                            <p:stCondLst>
                              <p:cond delay="2500"/>
                            </p:stCondLst>
                            <p:childTnLst>
                              <p:par>
                                <p:cTn id="28" presetClass="entr" nodeType="afterEffect" presetSubtype="16" presetID="23" grpId="6" fill="hold">
                                  <p:stCondLst>
                                    <p:cond delay="0"/>
                                  </p:stCondLst>
                                  <p:iterate type="el" backwards="0">
                                    <p:tmAbs val="0"/>
                                  </p:iterate>
                                  <p:childTnLst>
                                    <p:set>
                                      <p:cBhvr>
                                        <p:cTn id="29" fill="hold"/>
                                        <p:tgtEl>
                                          <p:spTgt spid="547"/>
                                        </p:tgtEl>
                                        <p:attrNameLst>
                                          <p:attrName>style.visibility</p:attrName>
                                        </p:attrNameLst>
                                      </p:cBhvr>
                                      <p:to>
                                        <p:strVal val="visible"/>
                                      </p:to>
                                    </p:set>
                                    <p:anim calcmode="lin" valueType="num">
                                      <p:cBhvr>
                                        <p:cTn id="30" dur="500" fill="hold"/>
                                        <p:tgtEl>
                                          <p:spTgt spid="547"/>
                                        </p:tgtEl>
                                        <p:attrNameLst>
                                          <p:attrName>ppt_w</p:attrName>
                                        </p:attrNameLst>
                                      </p:cBhvr>
                                      <p:tavLst>
                                        <p:tav tm="0">
                                          <p:val>
                                            <p:fltVal val="0"/>
                                          </p:val>
                                        </p:tav>
                                        <p:tav tm="100000">
                                          <p:val>
                                            <p:strVal val="#ppt_w"/>
                                          </p:val>
                                        </p:tav>
                                      </p:tavLst>
                                    </p:anim>
                                    <p:anim calcmode="lin" valueType="num">
                                      <p:cBhvr>
                                        <p:cTn id="31" dur="500" fill="hold"/>
                                        <p:tgtEl>
                                          <p:spTgt spid="547"/>
                                        </p:tgtEl>
                                        <p:attrNameLst>
                                          <p:attrName>ppt_h</p:attrName>
                                        </p:attrNameLst>
                                      </p:cBhvr>
                                      <p:tavLst>
                                        <p:tav tm="0">
                                          <p:val>
                                            <p:fltVal val="0"/>
                                          </p:val>
                                        </p:tav>
                                        <p:tav tm="100000">
                                          <p:val>
                                            <p:strVal val="#ppt_h"/>
                                          </p:val>
                                        </p:tav>
                                      </p:tavLst>
                                    </p:anim>
                                  </p:childTnLst>
                                </p:cTn>
                              </p:par>
                            </p:childTnLst>
                          </p:cTn>
                        </p:par>
                        <p:par>
                          <p:cTn id="32" fill="hold">
                            <p:stCondLst>
                              <p:cond delay="3000"/>
                            </p:stCondLst>
                            <p:childTnLst>
                              <p:par>
                                <p:cTn id="33" presetClass="entr" nodeType="afterEffect" presetSubtype="4" presetID="2" grpId="7" fill="hold">
                                  <p:stCondLst>
                                    <p:cond delay="0"/>
                                  </p:stCondLst>
                                  <p:iterate type="el" backwards="0">
                                    <p:tmAbs val="0"/>
                                  </p:iterate>
                                  <p:childTnLst>
                                    <p:set>
                                      <p:cBhvr>
                                        <p:cTn id="34" fill="hold"/>
                                        <p:tgtEl>
                                          <p:spTgt spid="560"/>
                                        </p:tgtEl>
                                        <p:attrNameLst>
                                          <p:attrName>style.visibility</p:attrName>
                                        </p:attrNameLst>
                                      </p:cBhvr>
                                      <p:to>
                                        <p:strVal val="visible"/>
                                      </p:to>
                                    </p:set>
                                    <p:anim calcmode="lin" valueType="num">
                                      <p:cBhvr>
                                        <p:cTn id="35" dur="500" fill="hold"/>
                                        <p:tgtEl>
                                          <p:spTgt spid="560"/>
                                        </p:tgtEl>
                                        <p:attrNameLst>
                                          <p:attrName>ppt_x</p:attrName>
                                        </p:attrNameLst>
                                      </p:cBhvr>
                                      <p:tavLst>
                                        <p:tav tm="0">
                                          <p:val>
                                            <p:strVal val="#ppt_x"/>
                                          </p:val>
                                        </p:tav>
                                        <p:tav tm="100000">
                                          <p:val>
                                            <p:strVal val="#ppt_x"/>
                                          </p:val>
                                        </p:tav>
                                      </p:tavLst>
                                    </p:anim>
                                    <p:anim calcmode="lin" valueType="num">
                                      <p:cBhvr>
                                        <p:cTn id="36" dur="500" fill="hold"/>
                                        <p:tgtEl>
                                          <p:spTgt spid="560"/>
                                        </p:tgtEl>
                                        <p:attrNameLst>
                                          <p:attrName>ppt_y</p:attrName>
                                        </p:attrNameLst>
                                      </p:cBhvr>
                                      <p:tavLst>
                                        <p:tav tm="0">
                                          <p:val>
                                            <p:strVal val="1+#ppt_h/2"/>
                                          </p:val>
                                        </p:tav>
                                        <p:tav tm="100000">
                                          <p:val>
                                            <p:strVal val="#ppt_y"/>
                                          </p:val>
                                        </p:tav>
                                      </p:tavLst>
                                    </p:anim>
                                  </p:childTnLst>
                                </p:cTn>
                              </p:par>
                            </p:childTnLst>
                          </p:cTn>
                        </p:par>
                        <p:par>
                          <p:cTn id="37" fill="hold">
                            <p:stCondLst>
                              <p:cond delay="3500"/>
                            </p:stCondLst>
                            <p:childTnLst>
                              <p:par>
                                <p:cTn id="38" presetClass="entr" nodeType="afterEffect" presetSubtype="8" presetID="22" grpId="8" fill="hold">
                                  <p:stCondLst>
                                    <p:cond delay="0"/>
                                  </p:stCondLst>
                                  <p:iterate type="el" backwards="0">
                                    <p:tmAbs val="0"/>
                                  </p:iterate>
                                  <p:childTnLst>
                                    <p:set>
                                      <p:cBhvr>
                                        <p:cTn id="39" fill="hold"/>
                                        <p:tgtEl>
                                          <p:spTgt spid="555"/>
                                        </p:tgtEl>
                                        <p:attrNameLst>
                                          <p:attrName>style.visibility</p:attrName>
                                        </p:attrNameLst>
                                      </p:cBhvr>
                                      <p:to>
                                        <p:strVal val="visible"/>
                                      </p:to>
                                    </p:set>
                                    <p:animEffect filter="wipe(left)" transition="in">
                                      <p:cBhvr>
                                        <p:cTn id="40" dur="500"/>
                                        <p:tgtEl>
                                          <p:spTgt spid="555"/>
                                        </p:tgtEl>
                                      </p:cBhvr>
                                    </p:animEffect>
                                  </p:childTnLst>
                                </p:cTn>
                              </p:par>
                            </p:childTnLst>
                          </p:cTn>
                        </p:par>
                        <p:par>
                          <p:cTn id="41" fill="hold">
                            <p:stCondLst>
                              <p:cond delay="4000"/>
                            </p:stCondLst>
                            <p:childTnLst>
                              <p:par>
                                <p:cTn id="42" presetClass="entr" nodeType="afterEffect" presetSubtype="16" presetID="23" grpId="9" fill="hold">
                                  <p:stCondLst>
                                    <p:cond delay="0"/>
                                  </p:stCondLst>
                                  <p:iterate type="el" backwards="0">
                                    <p:tmAbs val="0"/>
                                  </p:iterate>
                                  <p:childTnLst>
                                    <p:set>
                                      <p:cBhvr>
                                        <p:cTn id="43" fill="hold"/>
                                        <p:tgtEl>
                                          <p:spTgt spid="548"/>
                                        </p:tgtEl>
                                        <p:attrNameLst>
                                          <p:attrName>style.visibility</p:attrName>
                                        </p:attrNameLst>
                                      </p:cBhvr>
                                      <p:to>
                                        <p:strVal val="visible"/>
                                      </p:to>
                                    </p:set>
                                    <p:anim calcmode="lin" valueType="num">
                                      <p:cBhvr>
                                        <p:cTn id="44" dur="500" fill="hold"/>
                                        <p:tgtEl>
                                          <p:spTgt spid="548"/>
                                        </p:tgtEl>
                                        <p:attrNameLst>
                                          <p:attrName>ppt_w</p:attrName>
                                        </p:attrNameLst>
                                      </p:cBhvr>
                                      <p:tavLst>
                                        <p:tav tm="0">
                                          <p:val>
                                            <p:fltVal val="0"/>
                                          </p:val>
                                        </p:tav>
                                        <p:tav tm="100000">
                                          <p:val>
                                            <p:strVal val="#ppt_w"/>
                                          </p:val>
                                        </p:tav>
                                      </p:tavLst>
                                    </p:anim>
                                    <p:anim calcmode="lin" valueType="num">
                                      <p:cBhvr>
                                        <p:cTn id="45" dur="500" fill="hold"/>
                                        <p:tgtEl>
                                          <p:spTgt spid="548"/>
                                        </p:tgtEl>
                                        <p:attrNameLst>
                                          <p:attrName>ppt_h</p:attrName>
                                        </p:attrNameLst>
                                      </p:cBhvr>
                                      <p:tavLst>
                                        <p:tav tm="0">
                                          <p:val>
                                            <p:fltVal val="0"/>
                                          </p:val>
                                        </p:tav>
                                        <p:tav tm="100000">
                                          <p:val>
                                            <p:strVal val="#ppt_h"/>
                                          </p:val>
                                        </p:tav>
                                      </p:tavLst>
                                    </p:anim>
                                  </p:childTnLst>
                                </p:cTn>
                              </p:par>
                            </p:childTnLst>
                          </p:cTn>
                        </p:par>
                        <p:par>
                          <p:cTn id="46" fill="hold">
                            <p:stCondLst>
                              <p:cond delay="4500"/>
                            </p:stCondLst>
                            <p:childTnLst>
                              <p:par>
                                <p:cTn id="47" presetClass="entr" nodeType="afterEffect" presetSubtype="4" presetID="2" grpId="10" fill="hold">
                                  <p:stCondLst>
                                    <p:cond delay="0"/>
                                  </p:stCondLst>
                                  <p:iterate type="el" backwards="0">
                                    <p:tmAbs val="0"/>
                                  </p:iterate>
                                  <p:childTnLst>
                                    <p:set>
                                      <p:cBhvr>
                                        <p:cTn id="48" fill="hold"/>
                                        <p:tgtEl>
                                          <p:spTgt spid="561"/>
                                        </p:tgtEl>
                                        <p:attrNameLst>
                                          <p:attrName>style.visibility</p:attrName>
                                        </p:attrNameLst>
                                      </p:cBhvr>
                                      <p:to>
                                        <p:strVal val="visible"/>
                                      </p:to>
                                    </p:set>
                                    <p:anim calcmode="lin" valueType="num">
                                      <p:cBhvr>
                                        <p:cTn id="49" dur="500" fill="hold"/>
                                        <p:tgtEl>
                                          <p:spTgt spid="561"/>
                                        </p:tgtEl>
                                        <p:attrNameLst>
                                          <p:attrName>ppt_x</p:attrName>
                                        </p:attrNameLst>
                                      </p:cBhvr>
                                      <p:tavLst>
                                        <p:tav tm="0">
                                          <p:val>
                                            <p:strVal val="#ppt_x"/>
                                          </p:val>
                                        </p:tav>
                                        <p:tav tm="100000">
                                          <p:val>
                                            <p:strVal val="#ppt_x"/>
                                          </p:val>
                                        </p:tav>
                                      </p:tavLst>
                                    </p:anim>
                                    <p:anim calcmode="lin" valueType="num">
                                      <p:cBhvr>
                                        <p:cTn id="50" dur="500" fill="hold"/>
                                        <p:tgtEl>
                                          <p:spTgt spid="561"/>
                                        </p:tgtEl>
                                        <p:attrNameLst>
                                          <p:attrName>ppt_y</p:attrName>
                                        </p:attrNameLst>
                                      </p:cBhvr>
                                      <p:tavLst>
                                        <p:tav tm="0">
                                          <p:val>
                                            <p:strVal val="1+#ppt_h/2"/>
                                          </p:val>
                                        </p:tav>
                                        <p:tav tm="100000">
                                          <p:val>
                                            <p:strVal val="#ppt_y"/>
                                          </p:val>
                                        </p:tav>
                                      </p:tavLst>
                                    </p:anim>
                                  </p:childTnLst>
                                </p:cTn>
                              </p:par>
                            </p:childTnLst>
                          </p:cTn>
                        </p:par>
                        <p:par>
                          <p:cTn id="51" fill="hold">
                            <p:stCondLst>
                              <p:cond delay="5000"/>
                            </p:stCondLst>
                            <p:childTnLst>
                              <p:par>
                                <p:cTn id="52" presetClass="entr" nodeType="afterEffect" presetSubtype="8" presetID="22" grpId="11" fill="hold">
                                  <p:stCondLst>
                                    <p:cond delay="0"/>
                                  </p:stCondLst>
                                  <p:iterate type="el" backwards="0">
                                    <p:tmAbs val="0"/>
                                  </p:iterate>
                                  <p:childTnLst>
                                    <p:set>
                                      <p:cBhvr>
                                        <p:cTn id="53" fill="hold"/>
                                        <p:tgtEl>
                                          <p:spTgt spid="558"/>
                                        </p:tgtEl>
                                        <p:attrNameLst>
                                          <p:attrName>style.visibility</p:attrName>
                                        </p:attrNameLst>
                                      </p:cBhvr>
                                      <p:to>
                                        <p:strVal val="visible"/>
                                      </p:to>
                                    </p:set>
                                    <p:animEffect filter="wipe(left)" transition="in">
                                      <p:cBhvr>
                                        <p:cTn id="54" dur="500"/>
                                        <p:tgtEl>
                                          <p:spTgt spid="558"/>
                                        </p:tgtEl>
                                      </p:cBhvr>
                                    </p:animEffect>
                                  </p:childTnLst>
                                </p:cTn>
                              </p:par>
                            </p:childTnLst>
                          </p:cTn>
                        </p:par>
                        <p:par>
                          <p:cTn id="55" fill="hold">
                            <p:stCondLst>
                              <p:cond delay="5500"/>
                            </p:stCondLst>
                            <p:childTnLst>
                              <p:par>
                                <p:cTn id="56" presetClass="entr" nodeType="afterEffect" presetSubtype="16" presetID="23" grpId="12" fill="hold">
                                  <p:stCondLst>
                                    <p:cond delay="0"/>
                                  </p:stCondLst>
                                  <p:iterate type="el" backwards="0">
                                    <p:tmAbs val="0"/>
                                  </p:iterate>
                                  <p:childTnLst>
                                    <p:set>
                                      <p:cBhvr>
                                        <p:cTn id="57" fill="hold"/>
                                        <p:tgtEl>
                                          <p:spTgt spid="549"/>
                                        </p:tgtEl>
                                        <p:attrNameLst>
                                          <p:attrName>style.visibility</p:attrName>
                                        </p:attrNameLst>
                                      </p:cBhvr>
                                      <p:to>
                                        <p:strVal val="visible"/>
                                      </p:to>
                                    </p:set>
                                    <p:anim calcmode="lin" valueType="num">
                                      <p:cBhvr>
                                        <p:cTn id="58" dur="500" fill="hold"/>
                                        <p:tgtEl>
                                          <p:spTgt spid="549"/>
                                        </p:tgtEl>
                                        <p:attrNameLst>
                                          <p:attrName>ppt_w</p:attrName>
                                        </p:attrNameLst>
                                      </p:cBhvr>
                                      <p:tavLst>
                                        <p:tav tm="0">
                                          <p:val>
                                            <p:fltVal val="0"/>
                                          </p:val>
                                        </p:tav>
                                        <p:tav tm="100000">
                                          <p:val>
                                            <p:strVal val="#ppt_w"/>
                                          </p:val>
                                        </p:tav>
                                      </p:tavLst>
                                    </p:anim>
                                    <p:anim calcmode="lin" valueType="num">
                                      <p:cBhvr>
                                        <p:cTn id="59" dur="500" fill="hold"/>
                                        <p:tgtEl>
                                          <p:spTgt spid="549"/>
                                        </p:tgtEl>
                                        <p:attrNameLst>
                                          <p:attrName>ppt_h</p:attrName>
                                        </p:attrNameLst>
                                      </p:cBhvr>
                                      <p:tavLst>
                                        <p:tav tm="0">
                                          <p:val>
                                            <p:fltVal val="0"/>
                                          </p:val>
                                        </p:tav>
                                        <p:tav tm="100000">
                                          <p:val>
                                            <p:strVal val="#ppt_h"/>
                                          </p:val>
                                        </p:tav>
                                      </p:tavLst>
                                    </p:anim>
                                  </p:childTnLst>
                                </p:cTn>
                              </p:par>
                            </p:childTnLst>
                          </p:cTn>
                        </p:par>
                        <p:par>
                          <p:cTn id="60" fill="hold">
                            <p:stCondLst>
                              <p:cond delay="6000"/>
                            </p:stCondLst>
                            <p:childTnLst>
                              <p:par>
                                <p:cTn id="61" presetClass="entr" nodeType="afterEffect" presetSubtype="4" presetID="2" grpId="13" fill="hold">
                                  <p:stCondLst>
                                    <p:cond delay="0"/>
                                  </p:stCondLst>
                                  <p:iterate type="el" backwards="0">
                                    <p:tmAbs val="0"/>
                                  </p:iterate>
                                  <p:childTnLst>
                                    <p:set>
                                      <p:cBhvr>
                                        <p:cTn id="62" fill="hold"/>
                                        <p:tgtEl>
                                          <p:spTgt spid="562"/>
                                        </p:tgtEl>
                                        <p:attrNameLst>
                                          <p:attrName>style.visibility</p:attrName>
                                        </p:attrNameLst>
                                      </p:cBhvr>
                                      <p:to>
                                        <p:strVal val="visible"/>
                                      </p:to>
                                    </p:set>
                                    <p:anim calcmode="lin" valueType="num">
                                      <p:cBhvr>
                                        <p:cTn id="63" dur="500" fill="hold"/>
                                        <p:tgtEl>
                                          <p:spTgt spid="562"/>
                                        </p:tgtEl>
                                        <p:attrNameLst>
                                          <p:attrName>ppt_x</p:attrName>
                                        </p:attrNameLst>
                                      </p:cBhvr>
                                      <p:tavLst>
                                        <p:tav tm="0">
                                          <p:val>
                                            <p:strVal val="#ppt_x"/>
                                          </p:val>
                                        </p:tav>
                                        <p:tav tm="100000">
                                          <p:val>
                                            <p:strVal val="#ppt_x"/>
                                          </p:val>
                                        </p:tav>
                                      </p:tavLst>
                                    </p:anim>
                                    <p:anim calcmode="lin" valueType="num">
                                      <p:cBhvr>
                                        <p:cTn id="64" dur="500" fill="hold"/>
                                        <p:tgtEl>
                                          <p:spTgt spid="5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49" grpId="12"/>
      <p:bldP build="whole" bldLvl="1" animBg="1" rev="0" advAuto="0" spid="559" grpId="4"/>
      <p:bldP build="whole" bldLvl="1" animBg="1" rev="0" advAuto="0" spid="552" grpId="5"/>
      <p:bldP build="whole" bldLvl="1" animBg="1" rev="0" advAuto="0" spid="558" grpId="11"/>
      <p:bldP build="whole" bldLvl="1" animBg="1" rev="0" advAuto="0" spid="544" grpId="1"/>
      <p:bldP build="whole" bldLvl="1" animBg="1" rev="0" advAuto="0" spid="545" grpId="2"/>
      <p:bldP build="whole" bldLvl="1" animBg="1" rev="0" advAuto="0" spid="547" grpId="6"/>
      <p:bldP build="whole" bldLvl="1" animBg="1" rev="0" advAuto="0" spid="561" grpId="10"/>
      <p:bldP build="whole" bldLvl="1" animBg="1" rev="0" advAuto="0" spid="562" grpId="13"/>
      <p:bldP build="whole" bldLvl="1" animBg="1" rev="0" advAuto="0" spid="555" grpId="8"/>
      <p:bldP build="whole" bldLvl="1" animBg="1" rev="0" advAuto="0" spid="560" grpId="7"/>
      <p:bldP build="whole" bldLvl="1" animBg="1" rev="0" advAuto="0" spid="546" grpId="3"/>
      <p:bldP build="whole" bldLvl="1" animBg="1" rev="0" advAuto="0" spid="548" grpId="9"/>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85" name="组合 135"/>
          <p:cNvGrpSpPr/>
          <p:nvPr/>
        </p:nvGrpSpPr>
        <p:grpSpPr>
          <a:xfrm>
            <a:off x="1712043" y="2492097"/>
            <a:ext cx="20982948" cy="9754154"/>
            <a:chOff x="0" y="0"/>
            <a:chExt cx="20982947" cy="9754153"/>
          </a:xfrm>
        </p:grpSpPr>
        <p:grpSp>
          <p:nvGrpSpPr>
            <p:cNvPr id="181" name="组合 134"/>
            <p:cNvGrpSpPr/>
            <p:nvPr/>
          </p:nvGrpSpPr>
          <p:grpSpPr>
            <a:xfrm>
              <a:off x="-1" y="-1"/>
              <a:ext cx="20982948" cy="9754154"/>
              <a:chOff x="0" y="0"/>
              <a:chExt cx="20982947" cy="9754153"/>
            </a:xfrm>
          </p:grpSpPr>
          <p:sp>
            <p:nvSpPr>
              <p:cNvPr id="176" name="任意多边形 1"/>
              <p:cNvSpPr/>
              <p:nvPr/>
            </p:nvSpPr>
            <p:spPr>
              <a:xfrm flipH="1" rot="10800000">
                <a:off x="0" y="0"/>
                <a:ext cx="20982946" cy="97541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123" y="0"/>
                    </a:moveTo>
                    <a:lnTo>
                      <a:pt x="19078" y="0"/>
                    </a:lnTo>
                    <a:lnTo>
                      <a:pt x="19572" y="1210"/>
                    </a:lnTo>
                    <a:lnTo>
                      <a:pt x="20020" y="1210"/>
                    </a:lnTo>
                    <a:lnTo>
                      <a:pt x="21600" y="4608"/>
                    </a:lnTo>
                    <a:lnTo>
                      <a:pt x="21600" y="21600"/>
                    </a:lnTo>
                    <a:lnTo>
                      <a:pt x="20760" y="21600"/>
                    </a:lnTo>
                    <a:lnTo>
                      <a:pt x="20541" y="20898"/>
                    </a:lnTo>
                    <a:lnTo>
                      <a:pt x="18565" y="20898"/>
                    </a:lnTo>
                    <a:lnTo>
                      <a:pt x="18345" y="21600"/>
                    </a:lnTo>
                    <a:lnTo>
                      <a:pt x="1580" y="21600"/>
                    </a:lnTo>
                    <a:lnTo>
                      <a:pt x="0" y="18202"/>
                    </a:lnTo>
                    <a:lnTo>
                      <a:pt x="0" y="14321"/>
                    </a:lnTo>
                    <a:lnTo>
                      <a:pt x="366" y="13589"/>
                    </a:lnTo>
                    <a:lnTo>
                      <a:pt x="366" y="10634"/>
                    </a:lnTo>
                    <a:lnTo>
                      <a:pt x="0" y="9902"/>
                    </a:lnTo>
                    <a:lnTo>
                      <a:pt x="0" y="1210"/>
                    </a:lnTo>
                    <a:lnTo>
                      <a:pt x="892" y="1210"/>
                    </a:lnTo>
                    <a:lnTo>
                      <a:pt x="1386" y="6"/>
                    </a:lnTo>
                    <a:lnTo>
                      <a:pt x="4352" y="6"/>
                    </a:lnTo>
                    <a:lnTo>
                      <a:pt x="4846" y="1210"/>
                    </a:lnTo>
                    <a:lnTo>
                      <a:pt x="15630" y="1210"/>
                    </a:lnTo>
                    <a:close/>
                  </a:path>
                </a:pathLst>
              </a:custGeom>
              <a:noFill/>
              <a:ln w="25400" cap="flat">
                <a:solidFill>
                  <a:srgbClr val="6AE7FF"/>
                </a:solidFill>
                <a:prstDash val="solid"/>
                <a:miter lim="800000"/>
              </a:ln>
              <a:effectLst/>
            </p:spPr>
            <p:txBody>
              <a:bodyPr wrap="square" lIns="91439" tIns="91439" rIns="91439" bIns="91439" numCol="1" anchor="ctr">
                <a:noAutofit/>
              </a:bodyPr>
              <a:lstStyle/>
              <a:p>
                <a:pPr defTabSz="1828800">
                  <a:defRPr b="1" sz="3600">
                    <a:solidFill>
                      <a:srgbClr val="FFFFFF"/>
                    </a:solidFill>
                    <a:latin typeface="微软雅黑"/>
                    <a:ea typeface="微软雅黑"/>
                    <a:cs typeface="微软雅黑"/>
                    <a:sym typeface="微软雅黑"/>
                  </a:defRPr>
                </a:pPr>
              </a:p>
            </p:txBody>
          </p:sp>
          <p:grpSp>
            <p:nvGrpSpPr>
              <p:cNvPr id="180" name="组合 133"/>
              <p:cNvGrpSpPr/>
              <p:nvPr/>
            </p:nvGrpSpPr>
            <p:grpSpPr>
              <a:xfrm>
                <a:off x="15706360" y="9146176"/>
                <a:ext cx="3146422" cy="606603"/>
                <a:chOff x="0" y="0"/>
                <a:chExt cx="3146421" cy="606602"/>
              </a:xfrm>
            </p:grpSpPr>
            <p:sp>
              <p:nvSpPr>
                <p:cNvPr id="177" name="平行四边形 2"/>
                <p:cNvSpPr/>
                <p:nvPr/>
              </p:nvSpPr>
              <p:spPr>
                <a:xfrm rot="10800000">
                  <a:off x="-1" y="-1"/>
                  <a:ext cx="1201620" cy="6066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9575" y="0"/>
                      </a:lnTo>
                      <a:lnTo>
                        <a:pt x="21600" y="0"/>
                      </a:lnTo>
                      <a:lnTo>
                        <a:pt x="12025" y="21600"/>
                      </a:lnTo>
                      <a:close/>
                    </a:path>
                  </a:pathLst>
                </a:custGeom>
                <a:solidFill>
                  <a:srgbClr val="6AE7FF"/>
                </a:solidFill>
                <a:ln w="12700" cap="flat">
                  <a:noFill/>
                  <a:miter lim="400000"/>
                </a:ln>
                <a:effectLst/>
              </p:spPr>
              <p:txBody>
                <a:bodyPr wrap="square" lIns="91439" tIns="91439" rIns="91439" bIns="91439" numCol="1" anchor="ctr">
                  <a:noAutofit/>
                </a:bodyPr>
                <a:lstStyle/>
                <a:p>
                  <a:pPr defTabSz="1828800">
                    <a:defRPr b="1" sz="3600">
                      <a:solidFill>
                        <a:srgbClr val="6AE7FF"/>
                      </a:solidFill>
                      <a:latin typeface="微软雅黑"/>
                      <a:ea typeface="微软雅黑"/>
                      <a:cs typeface="微软雅黑"/>
                      <a:sym typeface="微软雅黑"/>
                    </a:defRPr>
                  </a:pPr>
                </a:p>
              </p:txBody>
            </p:sp>
            <p:sp>
              <p:nvSpPr>
                <p:cNvPr id="178" name="平行四边形 125"/>
                <p:cNvSpPr/>
                <p:nvPr/>
              </p:nvSpPr>
              <p:spPr>
                <a:xfrm rot="10800000">
                  <a:off x="958776" y="-1"/>
                  <a:ext cx="1201619" cy="6066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9575" y="0"/>
                      </a:lnTo>
                      <a:lnTo>
                        <a:pt x="21600" y="0"/>
                      </a:lnTo>
                      <a:lnTo>
                        <a:pt x="12025" y="21600"/>
                      </a:lnTo>
                      <a:close/>
                    </a:path>
                  </a:pathLst>
                </a:custGeom>
                <a:solidFill>
                  <a:srgbClr val="6AE7FF"/>
                </a:solidFill>
                <a:ln w="12700" cap="flat">
                  <a:noFill/>
                  <a:miter lim="400000"/>
                </a:ln>
                <a:effectLst/>
              </p:spPr>
              <p:txBody>
                <a:bodyPr wrap="square" lIns="91439" tIns="91439" rIns="91439" bIns="91439" numCol="1" anchor="ctr">
                  <a:noAutofit/>
                </a:bodyPr>
                <a:lstStyle/>
                <a:p>
                  <a:pPr defTabSz="1828800">
                    <a:defRPr b="1" sz="3600">
                      <a:solidFill>
                        <a:srgbClr val="6AE7FF"/>
                      </a:solidFill>
                      <a:latin typeface="微软雅黑"/>
                      <a:ea typeface="微软雅黑"/>
                      <a:cs typeface="微软雅黑"/>
                      <a:sym typeface="微软雅黑"/>
                    </a:defRPr>
                  </a:pPr>
                </a:p>
              </p:txBody>
            </p:sp>
            <p:sp>
              <p:nvSpPr>
                <p:cNvPr id="179" name="平行四边形 126"/>
                <p:cNvSpPr/>
                <p:nvPr/>
              </p:nvSpPr>
              <p:spPr>
                <a:xfrm rot="10800000">
                  <a:off x="1944802" y="-1"/>
                  <a:ext cx="1201620" cy="6066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9575" y="0"/>
                      </a:lnTo>
                      <a:lnTo>
                        <a:pt x="21600" y="0"/>
                      </a:lnTo>
                      <a:lnTo>
                        <a:pt x="12025" y="21600"/>
                      </a:lnTo>
                      <a:close/>
                    </a:path>
                  </a:pathLst>
                </a:custGeom>
                <a:solidFill>
                  <a:srgbClr val="6AE7FF"/>
                </a:solidFill>
                <a:ln w="12700" cap="flat">
                  <a:noFill/>
                  <a:miter lim="400000"/>
                </a:ln>
                <a:effectLst/>
              </p:spPr>
              <p:txBody>
                <a:bodyPr wrap="square" lIns="91439" tIns="91439" rIns="91439" bIns="91439" numCol="1" anchor="ctr">
                  <a:noAutofit/>
                </a:bodyPr>
                <a:lstStyle/>
                <a:p>
                  <a:pPr defTabSz="1828800">
                    <a:defRPr b="1" sz="3600">
                      <a:solidFill>
                        <a:srgbClr val="6AE7FF"/>
                      </a:solidFill>
                      <a:latin typeface="微软雅黑"/>
                      <a:ea typeface="微软雅黑"/>
                      <a:cs typeface="微软雅黑"/>
                      <a:sym typeface="微软雅黑"/>
                    </a:defRPr>
                  </a:pPr>
                </a:p>
              </p:txBody>
            </p:sp>
          </p:grpSp>
        </p:grpSp>
        <p:sp>
          <p:nvSpPr>
            <p:cNvPr id="182" name="平行四边形 117"/>
            <p:cNvSpPr/>
            <p:nvPr/>
          </p:nvSpPr>
          <p:spPr>
            <a:xfrm flipH="1" rot="10800000">
              <a:off x="1051617" y="9147550"/>
              <a:ext cx="1181817" cy="6038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9696" y="0"/>
                  </a:lnTo>
                  <a:lnTo>
                    <a:pt x="21600" y="0"/>
                  </a:lnTo>
                  <a:lnTo>
                    <a:pt x="11904" y="21600"/>
                  </a:lnTo>
                  <a:close/>
                </a:path>
              </a:pathLst>
            </a:custGeom>
            <a:solidFill>
              <a:srgbClr val="6AE7FF"/>
            </a:solidFill>
            <a:ln w="12700" cap="flat">
              <a:noFill/>
              <a:miter lim="400000"/>
            </a:ln>
            <a:effectLst/>
          </p:spPr>
          <p:txBody>
            <a:bodyPr wrap="square" lIns="91439" tIns="91439" rIns="91439" bIns="91439" numCol="1" anchor="ctr">
              <a:noAutofit/>
            </a:bodyPr>
            <a:lstStyle/>
            <a:p>
              <a:pPr defTabSz="1828800">
                <a:defRPr b="1" sz="3600">
                  <a:solidFill>
                    <a:srgbClr val="6AE7FF"/>
                  </a:solidFill>
                  <a:latin typeface="微软雅黑"/>
                  <a:ea typeface="微软雅黑"/>
                  <a:cs typeface="微软雅黑"/>
                  <a:sym typeface="微软雅黑"/>
                </a:defRPr>
              </a:pPr>
            </a:p>
          </p:txBody>
        </p:sp>
        <p:sp>
          <p:nvSpPr>
            <p:cNvPr id="183" name="平行四边形 118"/>
            <p:cNvSpPr/>
            <p:nvPr/>
          </p:nvSpPr>
          <p:spPr>
            <a:xfrm flipH="1" rot="10800000">
              <a:off x="2021393" y="9144798"/>
              <a:ext cx="1181817" cy="6038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9696" y="0"/>
                  </a:lnTo>
                  <a:lnTo>
                    <a:pt x="21600" y="0"/>
                  </a:lnTo>
                  <a:lnTo>
                    <a:pt x="11904" y="21600"/>
                  </a:lnTo>
                  <a:close/>
                </a:path>
              </a:pathLst>
            </a:custGeom>
            <a:solidFill>
              <a:srgbClr val="6AE7FF"/>
            </a:solidFill>
            <a:ln w="12700" cap="flat">
              <a:noFill/>
              <a:miter lim="400000"/>
            </a:ln>
            <a:effectLst/>
          </p:spPr>
          <p:txBody>
            <a:bodyPr wrap="square" lIns="91439" tIns="91439" rIns="91439" bIns="91439" numCol="1" anchor="ctr">
              <a:noAutofit/>
            </a:bodyPr>
            <a:lstStyle/>
            <a:p>
              <a:pPr defTabSz="1828800">
                <a:defRPr b="1" sz="3600">
                  <a:solidFill>
                    <a:srgbClr val="6AE7FF"/>
                  </a:solidFill>
                  <a:latin typeface="微软雅黑"/>
                  <a:ea typeface="微软雅黑"/>
                  <a:cs typeface="微软雅黑"/>
                  <a:sym typeface="微软雅黑"/>
                </a:defRPr>
              </a:pPr>
            </a:p>
          </p:txBody>
        </p:sp>
        <p:sp>
          <p:nvSpPr>
            <p:cNvPr id="184" name="平行四边形 119"/>
            <p:cNvSpPr/>
            <p:nvPr/>
          </p:nvSpPr>
          <p:spPr>
            <a:xfrm flipH="1" rot="10800000">
              <a:off x="2964369" y="9147550"/>
              <a:ext cx="1181817" cy="6038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9696" y="0"/>
                  </a:lnTo>
                  <a:lnTo>
                    <a:pt x="21600" y="0"/>
                  </a:lnTo>
                  <a:lnTo>
                    <a:pt x="11904" y="21600"/>
                  </a:lnTo>
                  <a:close/>
                </a:path>
              </a:pathLst>
            </a:custGeom>
            <a:solidFill>
              <a:srgbClr val="6AE7FF"/>
            </a:solidFill>
            <a:ln w="12700" cap="flat">
              <a:noFill/>
              <a:miter lim="400000"/>
            </a:ln>
            <a:effectLst/>
          </p:spPr>
          <p:txBody>
            <a:bodyPr wrap="square" lIns="91439" tIns="91439" rIns="91439" bIns="91439" numCol="1" anchor="ctr">
              <a:noAutofit/>
            </a:bodyPr>
            <a:lstStyle/>
            <a:p>
              <a:pPr defTabSz="1828800">
                <a:defRPr b="1" sz="3600">
                  <a:solidFill>
                    <a:srgbClr val="6AE7FF"/>
                  </a:solidFill>
                  <a:latin typeface="微软雅黑"/>
                  <a:ea typeface="微软雅黑"/>
                  <a:cs typeface="微软雅黑"/>
                  <a:sym typeface="微软雅黑"/>
                </a:defRPr>
              </a:pPr>
            </a:p>
          </p:txBody>
        </p:sp>
      </p:grpSp>
      <p:grpSp>
        <p:nvGrpSpPr>
          <p:cNvPr id="193" name="组合 5"/>
          <p:cNvGrpSpPr/>
          <p:nvPr/>
        </p:nvGrpSpPr>
        <p:grpSpPr>
          <a:xfrm>
            <a:off x="1469390" y="1621789"/>
            <a:ext cx="9197338" cy="524511"/>
            <a:chOff x="0" y="0"/>
            <a:chExt cx="9197337" cy="524509"/>
          </a:xfrm>
        </p:grpSpPr>
        <p:sp>
          <p:nvSpPr>
            <p:cNvPr id="186" name="矩形 3"/>
            <p:cNvSpPr/>
            <p:nvPr/>
          </p:nvSpPr>
          <p:spPr>
            <a:xfrm>
              <a:off x="6179819" y="0"/>
              <a:ext cx="2614931" cy="217171"/>
            </a:xfrm>
            <a:prstGeom prst="rect">
              <a:avLst/>
            </a:prstGeom>
            <a:solidFill>
              <a:srgbClr val="6AE7FF"/>
            </a:solidFill>
            <a:ln w="12700" cap="flat">
              <a:noFill/>
              <a:miter lim="400000"/>
            </a:ln>
            <a:effectLst/>
          </p:spPr>
          <p:txBody>
            <a:bodyPr wrap="square" lIns="91439" tIns="91439" rIns="91439" bIns="91439" numCol="1" anchor="ctr">
              <a:noAutofit/>
            </a:bodyPr>
            <a:lstStyle/>
            <a:p>
              <a:pPr defTabSz="1828800">
                <a:defRPr b="1" sz="3600">
                  <a:solidFill>
                    <a:srgbClr val="FFFFFF"/>
                  </a:solidFill>
                  <a:latin typeface="微软雅黑"/>
                  <a:ea typeface="微软雅黑"/>
                  <a:cs typeface="微软雅黑"/>
                  <a:sym typeface="微软雅黑"/>
                </a:defRPr>
              </a:pPr>
            </a:p>
          </p:txBody>
        </p:sp>
        <p:sp>
          <p:nvSpPr>
            <p:cNvPr id="187" name="平行四边形 4"/>
            <p:cNvSpPr/>
            <p:nvPr/>
          </p:nvSpPr>
          <p:spPr>
            <a:xfrm>
              <a:off x="0" y="299720"/>
              <a:ext cx="6564628" cy="914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955" y="0"/>
                  </a:lnTo>
                  <a:lnTo>
                    <a:pt x="21600" y="0"/>
                  </a:lnTo>
                  <a:lnTo>
                    <a:pt x="20645" y="21600"/>
                  </a:lnTo>
                  <a:close/>
                </a:path>
              </a:pathLst>
            </a:custGeom>
            <a:solidFill>
              <a:srgbClr val="6AE7FF"/>
            </a:solidFill>
            <a:ln w="12700" cap="flat">
              <a:noFill/>
              <a:miter lim="400000"/>
            </a:ln>
            <a:effectLst/>
          </p:spPr>
          <p:txBody>
            <a:bodyPr wrap="square" lIns="91439" tIns="91439" rIns="91439" bIns="91439" numCol="1" anchor="ctr">
              <a:noAutofit/>
            </a:bodyPr>
            <a:lstStyle/>
            <a:p>
              <a:pPr defTabSz="1828800">
                <a:defRPr b="1" sz="3600">
                  <a:solidFill>
                    <a:srgbClr val="FFFFFF"/>
                  </a:solidFill>
                  <a:latin typeface="微软雅黑"/>
                  <a:ea typeface="微软雅黑"/>
                  <a:cs typeface="微软雅黑"/>
                  <a:sym typeface="微软雅黑"/>
                </a:defRPr>
              </a:pPr>
            </a:p>
          </p:txBody>
        </p:sp>
        <p:sp>
          <p:nvSpPr>
            <p:cNvPr id="188" name="椭圆 47"/>
            <p:cNvSpPr/>
            <p:nvPr/>
          </p:nvSpPr>
          <p:spPr>
            <a:xfrm>
              <a:off x="7198359" y="284479"/>
              <a:ext cx="213361" cy="213362"/>
            </a:xfrm>
            <a:prstGeom prst="ellipse">
              <a:avLst/>
            </a:prstGeom>
            <a:solidFill>
              <a:srgbClr val="6AE7FF"/>
            </a:solidFill>
            <a:ln w="12700" cap="flat">
              <a:noFill/>
              <a:miter lim="400000"/>
            </a:ln>
            <a:effectLst/>
          </p:spPr>
          <p:txBody>
            <a:bodyPr wrap="square" lIns="91439" tIns="91439" rIns="91439" bIns="91439" numCol="1" anchor="ctr">
              <a:noAutofit/>
            </a:bodyPr>
            <a:lstStyle/>
            <a:p>
              <a:pPr defTabSz="1828800">
                <a:defRPr b="1" sz="3600">
                  <a:solidFill>
                    <a:srgbClr val="FFFFFF"/>
                  </a:solidFill>
                  <a:latin typeface="微软雅黑"/>
                  <a:ea typeface="微软雅黑"/>
                  <a:cs typeface="微软雅黑"/>
                  <a:sym typeface="微软雅黑"/>
                </a:defRPr>
              </a:pPr>
            </a:p>
          </p:txBody>
        </p:sp>
        <p:sp>
          <p:nvSpPr>
            <p:cNvPr id="189" name="椭圆 48"/>
            <p:cNvSpPr/>
            <p:nvPr/>
          </p:nvSpPr>
          <p:spPr>
            <a:xfrm>
              <a:off x="7539989" y="284479"/>
              <a:ext cx="213361" cy="213362"/>
            </a:xfrm>
            <a:prstGeom prst="ellipse">
              <a:avLst/>
            </a:prstGeom>
            <a:solidFill>
              <a:srgbClr val="6AE7FF"/>
            </a:solidFill>
            <a:ln w="12700" cap="flat">
              <a:noFill/>
              <a:miter lim="400000"/>
            </a:ln>
            <a:effectLst/>
          </p:spPr>
          <p:txBody>
            <a:bodyPr wrap="square" lIns="91439" tIns="91439" rIns="91439" bIns="91439" numCol="1" anchor="ctr">
              <a:noAutofit/>
            </a:bodyPr>
            <a:lstStyle/>
            <a:p>
              <a:pPr defTabSz="1828800">
                <a:defRPr b="1" sz="3600">
                  <a:solidFill>
                    <a:srgbClr val="FFFFFF"/>
                  </a:solidFill>
                  <a:latin typeface="微软雅黑"/>
                  <a:ea typeface="微软雅黑"/>
                  <a:cs typeface="微软雅黑"/>
                  <a:sym typeface="微软雅黑"/>
                </a:defRPr>
              </a:pPr>
            </a:p>
          </p:txBody>
        </p:sp>
        <p:sp>
          <p:nvSpPr>
            <p:cNvPr id="190" name="椭圆 49"/>
            <p:cNvSpPr/>
            <p:nvPr/>
          </p:nvSpPr>
          <p:spPr>
            <a:xfrm>
              <a:off x="7885429" y="284479"/>
              <a:ext cx="213361" cy="213362"/>
            </a:xfrm>
            <a:prstGeom prst="ellipse">
              <a:avLst/>
            </a:prstGeom>
            <a:solidFill>
              <a:srgbClr val="6AE7FF"/>
            </a:solidFill>
            <a:ln w="12700" cap="flat">
              <a:noFill/>
              <a:miter lim="400000"/>
            </a:ln>
            <a:effectLst/>
          </p:spPr>
          <p:txBody>
            <a:bodyPr wrap="square" lIns="91439" tIns="91439" rIns="91439" bIns="91439" numCol="1" anchor="ctr">
              <a:noAutofit/>
            </a:bodyPr>
            <a:lstStyle/>
            <a:p>
              <a:pPr defTabSz="1828800">
                <a:defRPr b="1" sz="3600">
                  <a:solidFill>
                    <a:srgbClr val="FFFFFF"/>
                  </a:solidFill>
                  <a:latin typeface="微软雅黑"/>
                  <a:ea typeface="微软雅黑"/>
                  <a:cs typeface="微软雅黑"/>
                  <a:sym typeface="微软雅黑"/>
                </a:defRPr>
              </a:pPr>
            </a:p>
          </p:txBody>
        </p:sp>
        <p:sp>
          <p:nvSpPr>
            <p:cNvPr id="191" name="椭圆 50"/>
            <p:cNvSpPr/>
            <p:nvPr/>
          </p:nvSpPr>
          <p:spPr>
            <a:xfrm>
              <a:off x="8657589" y="274320"/>
              <a:ext cx="213361" cy="213361"/>
            </a:xfrm>
            <a:prstGeom prst="ellipse">
              <a:avLst/>
            </a:prstGeom>
            <a:solidFill>
              <a:srgbClr val="6AE7FF"/>
            </a:solidFill>
            <a:ln w="12700" cap="flat">
              <a:noFill/>
              <a:miter lim="400000"/>
            </a:ln>
            <a:effectLst/>
          </p:spPr>
          <p:txBody>
            <a:bodyPr wrap="square" lIns="91439" tIns="91439" rIns="91439" bIns="91439" numCol="1" anchor="ctr">
              <a:noAutofit/>
            </a:bodyPr>
            <a:lstStyle/>
            <a:p>
              <a:pPr defTabSz="1828800">
                <a:defRPr b="1" sz="3600">
                  <a:solidFill>
                    <a:srgbClr val="FFFFFF"/>
                  </a:solidFill>
                  <a:latin typeface="微软雅黑"/>
                  <a:ea typeface="微软雅黑"/>
                  <a:cs typeface="微软雅黑"/>
                  <a:sym typeface="微软雅黑"/>
                </a:defRPr>
              </a:pPr>
            </a:p>
          </p:txBody>
        </p:sp>
        <p:sp>
          <p:nvSpPr>
            <p:cNvPr id="192" name="直接连接符 52"/>
            <p:cNvSpPr/>
            <p:nvPr/>
          </p:nvSpPr>
          <p:spPr>
            <a:xfrm>
              <a:off x="3153409" y="524509"/>
              <a:ext cx="6043929" cy="1"/>
            </a:xfrm>
            <a:prstGeom prst="line">
              <a:avLst/>
            </a:prstGeom>
            <a:solidFill>
              <a:srgbClr val="6AE7FF"/>
            </a:solidFill>
            <a:ln w="12700" cap="flat">
              <a:solidFill>
                <a:srgbClr val="6AE7FF"/>
              </a:solidFill>
              <a:prstDash val="sysDash"/>
              <a:miter lim="800000"/>
            </a:ln>
            <a:effectLst/>
          </p:spPr>
          <p:txBody>
            <a:bodyPr wrap="square" lIns="91439" tIns="91439" rIns="91439" bIns="91439" numCol="1" anchor="t">
              <a:noAutofit/>
            </a:bodyPr>
            <a:lstStyle/>
            <a:p>
              <a:pPr algn="l" defTabSz="1828800">
                <a:defRPr b="1" sz="3600">
                  <a:solidFill>
                    <a:srgbClr val="10FBFE"/>
                  </a:solidFill>
                  <a:latin typeface="微软雅黑"/>
                  <a:ea typeface="微软雅黑"/>
                  <a:cs typeface="微软雅黑"/>
                  <a:sym typeface="微软雅黑"/>
                </a:defRPr>
              </a:pPr>
            </a:p>
          </p:txBody>
        </p:sp>
      </p:grpSp>
      <p:sp>
        <p:nvSpPr>
          <p:cNvPr id="194" name="文本框 6"/>
          <p:cNvSpPr txBox="1"/>
          <p:nvPr/>
        </p:nvSpPr>
        <p:spPr>
          <a:xfrm>
            <a:off x="8605520" y="3167379"/>
            <a:ext cx="7174230" cy="19481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defTabSz="1828800">
              <a:defRPr b="1" sz="9900">
                <a:solidFill>
                  <a:srgbClr val="10FBFE"/>
                </a:solidFill>
                <a:latin typeface="微软雅黑"/>
                <a:ea typeface="微软雅黑"/>
                <a:cs typeface="微软雅黑"/>
                <a:sym typeface="微软雅黑"/>
              </a:defRPr>
            </a:lvl1pPr>
          </a:lstStyle>
          <a:p>
            <a:pPr/>
            <a:r>
              <a:t>前 言</a:t>
            </a:r>
          </a:p>
        </p:txBody>
      </p:sp>
      <p:sp>
        <p:nvSpPr>
          <p:cNvPr id="195" name="文本框 7"/>
          <p:cNvSpPr txBox="1"/>
          <p:nvPr/>
        </p:nvSpPr>
        <p:spPr>
          <a:xfrm>
            <a:off x="3081021" y="5745376"/>
            <a:ext cx="18221958" cy="28498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lnSpc>
                <a:spcPct val="200000"/>
              </a:lnSpc>
              <a:defRPr b="1" sz="3000">
                <a:solidFill>
                  <a:srgbClr val="10FBFE"/>
                </a:solidFill>
                <a:latin typeface="微软雅黑"/>
                <a:ea typeface="微软雅黑"/>
                <a:cs typeface="微软雅黑"/>
                <a:sym typeface="微软雅黑"/>
              </a:defRPr>
            </a:lvl1pPr>
          </a:lstStyle>
          <a:p>
            <a:pPr/>
            <a:r>
              <a:t>量子信息技术以微观粒子系统为操控对象，借助其中的量子叠加态和量子纠缠效应等独特物理现象进行信息获取、处理和传输，能够在提升运算处理速度、信息安全保障能力、测量精度和灵敏度等方面带来原理性优势和突破经典技术瓶颈。目前主要分为三大应用技术发展方向：量子计算、量子通信、量子测量。</a:t>
            </a:r>
          </a:p>
        </p:txBody>
      </p:sp>
    </p:spTree>
  </p:cSld>
  <p:clrMapOvr>
    <a:masterClrMapping/>
  </p:clrMapOvr>
  <mc:AlternateContent xmlns:mc="http://schemas.openxmlformats.org/markup-compatibility/2006">
    <mc:Choice xmlns:p14="http://schemas.microsoft.com/office/powerpoint/2010/main" Requires="p14">
      <p:transition spd="med" advClick="0" advTm="0" p14:dur="1000">
        <p:pull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32" presetID="4" grpId="1" fill="hold">
                                  <p:stCondLst>
                                    <p:cond delay="0"/>
                                  </p:stCondLst>
                                  <p:iterate type="el" backwards="0">
                                    <p:tmAbs val="0"/>
                                  </p:iterate>
                                  <p:childTnLst>
                                    <p:set>
                                      <p:cBhvr>
                                        <p:cTn id="6" fill="hold"/>
                                        <p:tgtEl>
                                          <p:spTgt spid="185"/>
                                        </p:tgtEl>
                                        <p:attrNameLst>
                                          <p:attrName>style.visibility</p:attrName>
                                        </p:attrNameLst>
                                      </p:cBhvr>
                                      <p:to>
                                        <p:strVal val="visible"/>
                                      </p:to>
                                    </p:set>
                                    <p:animEffect filter="box(out)" transition="in">
                                      <p:cBhvr>
                                        <p:cTn id="7" dur="500"/>
                                        <p:tgtEl>
                                          <p:spTgt spid="185"/>
                                        </p:tgtEl>
                                      </p:cBhvr>
                                    </p:animEffect>
                                  </p:childTnLst>
                                </p:cTn>
                              </p:par>
                            </p:childTnLst>
                          </p:cTn>
                        </p:par>
                        <p:par>
                          <p:cTn id="8" fill="hold">
                            <p:stCondLst>
                              <p:cond delay="500"/>
                            </p:stCondLst>
                            <p:childTnLst>
                              <p:par>
                                <p:cTn id="9" presetClass="entr" nodeType="afterEffect" presetSubtype="8" presetID="2" grpId="2" fill="hold">
                                  <p:stCondLst>
                                    <p:cond delay="0"/>
                                  </p:stCondLst>
                                  <p:iterate type="el" backwards="0">
                                    <p:tmAbs val="0"/>
                                  </p:iterate>
                                  <p:childTnLst>
                                    <p:set>
                                      <p:cBhvr>
                                        <p:cTn id="10" fill="hold"/>
                                        <p:tgtEl>
                                          <p:spTgt spid="193"/>
                                        </p:tgtEl>
                                        <p:attrNameLst>
                                          <p:attrName>style.visibility</p:attrName>
                                        </p:attrNameLst>
                                      </p:cBhvr>
                                      <p:to>
                                        <p:strVal val="visible"/>
                                      </p:to>
                                    </p:set>
                                    <p:anim calcmode="lin" valueType="num">
                                      <p:cBhvr>
                                        <p:cTn id="11" dur="500" fill="hold"/>
                                        <p:tgtEl>
                                          <p:spTgt spid="193"/>
                                        </p:tgtEl>
                                        <p:attrNameLst>
                                          <p:attrName>ppt_x</p:attrName>
                                        </p:attrNameLst>
                                      </p:cBhvr>
                                      <p:tavLst>
                                        <p:tav tm="0">
                                          <p:val>
                                            <p:strVal val="0-#ppt_w/2"/>
                                          </p:val>
                                        </p:tav>
                                        <p:tav tm="100000">
                                          <p:val>
                                            <p:strVal val="#ppt_x"/>
                                          </p:val>
                                        </p:tav>
                                      </p:tavLst>
                                    </p:anim>
                                    <p:anim calcmode="lin" valueType="num">
                                      <p:cBhvr>
                                        <p:cTn id="12" dur="500" fill="hold"/>
                                        <p:tgtEl>
                                          <p:spTgt spid="19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Class="entr" nodeType="afterEffect" presetSubtype="16" presetID="23" grpId="3" fill="hold">
                                  <p:stCondLst>
                                    <p:cond delay="0"/>
                                  </p:stCondLst>
                                  <p:iterate type="el" backwards="0">
                                    <p:tmAbs val="0"/>
                                  </p:iterate>
                                  <p:childTnLst>
                                    <p:set>
                                      <p:cBhvr>
                                        <p:cTn id="15" fill="hold"/>
                                        <p:tgtEl>
                                          <p:spTgt spid="194"/>
                                        </p:tgtEl>
                                        <p:attrNameLst>
                                          <p:attrName>style.visibility</p:attrName>
                                        </p:attrNameLst>
                                      </p:cBhvr>
                                      <p:to>
                                        <p:strVal val="visible"/>
                                      </p:to>
                                    </p:set>
                                    <p:anim calcmode="lin" valueType="num">
                                      <p:cBhvr>
                                        <p:cTn id="16" dur="500" fill="hold"/>
                                        <p:tgtEl>
                                          <p:spTgt spid="194"/>
                                        </p:tgtEl>
                                        <p:attrNameLst>
                                          <p:attrName>ppt_w</p:attrName>
                                        </p:attrNameLst>
                                      </p:cBhvr>
                                      <p:tavLst>
                                        <p:tav tm="0">
                                          <p:val>
                                            <p:fltVal val="0"/>
                                          </p:val>
                                        </p:tav>
                                        <p:tav tm="100000">
                                          <p:val>
                                            <p:strVal val="#ppt_w"/>
                                          </p:val>
                                        </p:tav>
                                      </p:tavLst>
                                    </p:anim>
                                    <p:anim calcmode="lin" valueType="num">
                                      <p:cBhvr>
                                        <p:cTn id="17" dur="500" fill="hold"/>
                                        <p:tgtEl>
                                          <p:spTgt spid="194"/>
                                        </p:tgtEl>
                                        <p:attrNameLst>
                                          <p:attrName>ppt_h</p:attrName>
                                        </p:attrNameLst>
                                      </p:cBhvr>
                                      <p:tavLst>
                                        <p:tav tm="0">
                                          <p:val>
                                            <p:fltVal val="0"/>
                                          </p:val>
                                        </p:tav>
                                        <p:tav tm="100000">
                                          <p:val>
                                            <p:strVal val="#ppt_h"/>
                                          </p:val>
                                        </p:tav>
                                      </p:tavLst>
                                    </p:anim>
                                  </p:childTnLst>
                                </p:cTn>
                              </p:par>
                            </p:childTnLst>
                          </p:cTn>
                        </p:par>
                        <p:par>
                          <p:cTn id="18" fill="hold">
                            <p:stCondLst>
                              <p:cond delay="1500"/>
                            </p:stCondLst>
                            <p:childTnLst>
                              <p:par>
                                <p:cTn id="19" presetClass="entr" nodeType="afterEffect" presetSubtype="6" presetID="18" grpId="4" fill="hold">
                                  <p:stCondLst>
                                    <p:cond delay="0"/>
                                  </p:stCondLst>
                                  <p:iterate type="el" backwards="0">
                                    <p:tmAbs val="0"/>
                                  </p:iterate>
                                  <p:childTnLst>
                                    <p:set>
                                      <p:cBhvr>
                                        <p:cTn id="20" fill="hold"/>
                                        <p:tgtEl>
                                          <p:spTgt spid="195"/>
                                        </p:tgtEl>
                                        <p:attrNameLst>
                                          <p:attrName>style.visibility</p:attrName>
                                        </p:attrNameLst>
                                      </p:cBhvr>
                                      <p:to>
                                        <p:strVal val="visible"/>
                                      </p:to>
                                    </p:set>
                                    <p:animEffect filter="strips(downRight)" transition="in">
                                      <p:cBhvr>
                                        <p:cTn id="21" dur="1000"/>
                                        <p:tgtEl>
                                          <p:spTgt spid="1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4" grpId="3"/>
      <p:bldP build="whole" bldLvl="1" animBg="1" rev="0" advAuto="0" spid="195" grpId="4"/>
      <p:bldP build="whole" bldLvl="1" animBg="1" rev="0" advAuto="0" spid="185" grpId="1"/>
      <p:bldP build="whole" bldLvl="1" animBg="1" rev="0" advAuto="0" spid="193" grpId="2"/>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66" name="组合 4"/>
          <p:cNvGrpSpPr/>
          <p:nvPr/>
        </p:nvGrpSpPr>
        <p:grpSpPr>
          <a:xfrm>
            <a:off x="9218929" y="4283708"/>
            <a:ext cx="15165071" cy="11432"/>
            <a:chOff x="0" y="0"/>
            <a:chExt cx="15165070" cy="11431"/>
          </a:xfrm>
        </p:grpSpPr>
        <p:sp>
          <p:nvSpPr>
            <p:cNvPr id="564" name="直接连接符 41"/>
            <p:cNvSpPr/>
            <p:nvPr/>
          </p:nvSpPr>
          <p:spPr>
            <a:xfrm>
              <a:off x="0" y="-1"/>
              <a:ext cx="9589770" cy="11432"/>
            </a:xfrm>
            <a:prstGeom prst="line">
              <a:avLst/>
            </a:prstGeom>
            <a:noFill/>
            <a:ln w="50800" cap="flat">
              <a:solidFill>
                <a:srgbClr val="6AE7FF"/>
              </a:solidFill>
              <a:prstDash val="solid"/>
              <a:miter lim="800000"/>
            </a:ln>
            <a:effectLst/>
          </p:spPr>
          <p:txBody>
            <a:bodyPr wrap="square" lIns="91439" tIns="91439" rIns="91439" bIns="91439" numCol="1" anchor="t">
              <a:noAutofit/>
            </a:bodyPr>
            <a:lstStyle/>
            <a:p>
              <a:pPr algn="l" defTabSz="1828800">
                <a:defRPr b="1" sz="3600">
                  <a:solidFill>
                    <a:srgbClr val="10FBFE"/>
                  </a:solidFill>
                  <a:latin typeface="微软雅黑"/>
                  <a:ea typeface="微软雅黑"/>
                  <a:cs typeface="微软雅黑"/>
                  <a:sym typeface="微软雅黑"/>
                </a:defRPr>
              </a:pPr>
            </a:p>
          </p:txBody>
        </p:sp>
        <p:sp>
          <p:nvSpPr>
            <p:cNvPr id="565" name="直接连接符 43"/>
            <p:cNvSpPr/>
            <p:nvPr/>
          </p:nvSpPr>
          <p:spPr>
            <a:xfrm>
              <a:off x="8923020" y="0"/>
              <a:ext cx="6242051" cy="1"/>
            </a:xfrm>
            <a:prstGeom prst="line">
              <a:avLst/>
            </a:prstGeom>
            <a:noFill/>
            <a:ln w="50800" cap="flat">
              <a:solidFill>
                <a:srgbClr val="6AE7FF">
                  <a:alpha val="50000"/>
                </a:srgbClr>
              </a:solidFill>
              <a:prstDash val="solid"/>
              <a:miter lim="800000"/>
            </a:ln>
            <a:effectLst/>
          </p:spPr>
          <p:txBody>
            <a:bodyPr wrap="square" lIns="91439" tIns="91439" rIns="91439" bIns="91439" numCol="1" anchor="t">
              <a:noAutofit/>
            </a:bodyPr>
            <a:lstStyle/>
            <a:p>
              <a:pPr algn="l" defTabSz="1828800">
                <a:defRPr b="1" sz="3600">
                  <a:solidFill>
                    <a:srgbClr val="10FBFE"/>
                  </a:solidFill>
                  <a:latin typeface="微软雅黑"/>
                  <a:ea typeface="微软雅黑"/>
                  <a:cs typeface="微软雅黑"/>
                  <a:sym typeface="微软雅黑"/>
                </a:defRPr>
              </a:pPr>
            </a:p>
          </p:txBody>
        </p:sp>
      </p:grpSp>
      <p:grpSp>
        <p:nvGrpSpPr>
          <p:cNvPr id="569" name="组合 5"/>
          <p:cNvGrpSpPr/>
          <p:nvPr/>
        </p:nvGrpSpPr>
        <p:grpSpPr>
          <a:xfrm>
            <a:off x="0" y="9414508"/>
            <a:ext cx="16559530" cy="11432"/>
            <a:chOff x="0" y="0"/>
            <a:chExt cx="16559529" cy="11431"/>
          </a:xfrm>
        </p:grpSpPr>
        <p:sp>
          <p:nvSpPr>
            <p:cNvPr id="567" name="直接连接符 45"/>
            <p:cNvSpPr/>
            <p:nvPr/>
          </p:nvSpPr>
          <p:spPr>
            <a:xfrm>
              <a:off x="0" y="0"/>
              <a:ext cx="7981950" cy="1"/>
            </a:xfrm>
            <a:prstGeom prst="line">
              <a:avLst/>
            </a:prstGeom>
            <a:noFill/>
            <a:ln w="50800" cap="flat">
              <a:solidFill>
                <a:srgbClr val="6AE7FF">
                  <a:alpha val="50000"/>
                </a:srgbClr>
              </a:solidFill>
              <a:prstDash val="solid"/>
              <a:miter lim="800000"/>
            </a:ln>
            <a:effectLst/>
          </p:spPr>
          <p:txBody>
            <a:bodyPr wrap="square" lIns="91439" tIns="91439" rIns="91439" bIns="91439" numCol="1" anchor="t">
              <a:noAutofit/>
            </a:bodyPr>
            <a:lstStyle/>
            <a:p>
              <a:pPr algn="l" defTabSz="1828800">
                <a:defRPr b="1" sz="3600">
                  <a:solidFill>
                    <a:srgbClr val="10FBFE"/>
                  </a:solidFill>
                  <a:latin typeface="微软雅黑"/>
                  <a:ea typeface="微软雅黑"/>
                  <a:cs typeface="微软雅黑"/>
                  <a:sym typeface="微软雅黑"/>
                </a:defRPr>
              </a:pPr>
            </a:p>
          </p:txBody>
        </p:sp>
        <p:sp>
          <p:nvSpPr>
            <p:cNvPr id="568" name="直接连接符 1"/>
            <p:cNvSpPr/>
            <p:nvPr/>
          </p:nvSpPr>
          <p:spPr>
            <a:xfrm>
              <a:off x="6969759" y="-1"/>
              <a:ext cx="9589771" cy="11432"/>
            </a:xfrm>
            <a:prstGeom prst="line">
              <a:avLst/>
            </a:prstGeom>
            <a:noFill/>
            <a:ln w="50800" cap="flat">
              <a:solidFill>
                <a:srgbClr val="6AE7FF"/>
              </a:solidFill>
              <a:prstDash val="solid"/>
              <a:miter lim="800000"/>
            </a:ln>
            <a:effectLst/>
          </p:spPr>
          <p:txBody>
            <a:bodyPr wrap="square" lIns="91439" tIns="91439" rIns="91439" bIns="91439" numCol="1" anchor="t">
              <a:noAutofit/>
            </a:bodyPr>
            <a:lstStyle/>
            <a:p>
              <a:pPr algn="l" defTabSz="1828800">
                <a:defRPr b="1" sz="3600">
                  <a:solidFill>
                    <a:srgbClr val="10FBFE"/>
                  </a:solidFill>
                  <a:latin typeface="微软雅黑"/>
                  <a:ea typeface="微软雅黑"/>
                  <a:cs typeface="微软雅黑"/>
                  <a:sym typeface="微软雅黑"/>
                </a:defRPr>
              </a:pPr>
            </a:p>
          </p:txBody>
        </p:sp>
      </p:grpSp>
      <p:sp>
        <p:nvSpPr>
          <p:cNvPr id="570" name="文本框 2"/>
          <p:cNvSpPr txBox="1"/>
          <p:nvPr/>
        </p:nvSpPr>
        <p:spPr>
          <a:xfrm>
            <a:off x="5053330" y="5289550"/>
            <a:ext cx="2843531" cy="261651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r" defTabSz="1828800">
              <a:defRPr b="1" sz="19200">
                <a:solidFill>
                  <a:srgbClr val="6AE7FF"/>
                </a:solidFill>
                <a:latin typeface="微软雅黑"/>
                <a:ea typeface="微软雅黑"/>
                <a:cs typeface="微软雅黑"/>
                <a:sym typeface="微软雅黑"/>
              </a:defRPr>
            </a:lvl1pPr>
          </a:lstStyle>
          <a:p>
            <a:pPr/>
            <a:r>
              <a:t>04</a:t>
            </a:r>
          </a:p>
        </p:txBody>
      </p:sp>
      <p:sp>
        <p:nvSpPr>
          <p:cNvPr id="571" name="文本框 3"/>
          <p:cNvSpPr txBox="1"/>
          <p:nvPr/>
        </p:nvSpPr>
        <p:spPr>
          <a:xfrm>
            <a:off x="9333230" y="5471159"/>
            <a:ext cx="13432592" cy="13512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6600">
                <a:solidFill>
                  <a:srgbClr val="10FBFE"/>
                </a:solidFill>
                <a:latin typeface="微软雅黑"/>
                <a:ea typeface="微软雅黑"/>
                <a:cs typeface="微软雅黑"/>
                <a:sym typeface="微软雅黑"/>
              </a:defRPr>
            </a:lvl1pPr>
          </a:lstStyle>
          <a:p>
            <a:pPr/>
            <a:r>
              <a:t>量子测量领域研究与应用发展情况</a:t>
            </a:r>
          </a:p>
        </p:txBody>
      </p:sp>
      <p:sp>
        <p:nvSpPr>
          <p:cNvPr id="572" name="矩形 358"/>
          <p:cNvSpPr txBox="1"/>
          <p:nvPr/>
        </p:nvSpPr>
        <p:spPr>
          <a:xfrm>
            <a:off x="9409788" y="6984344"/>
            <a:ext cx="14043528" cy="7289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lnSpc>
                <a:spcPct val="150000"/>
              </a:lnSpc>
              <a:defRPr b="1" sz="3600">
                <a:solidFill>
                  <a:srgbClr val="10FBFE"/>
                </a:solidFill>
                <a:latin typeface="微软雅黑"/>
                <a:ea typeface="微软雅黑"/>
                <a:cs typeface="微软雅黑"/>
                <a:sym typeface="微软雅黑"/>
              </a:defRPr>
            </a:lvl1pPr>
          </a:lstStyle>
          <a:p>
            <a:pPr/>
            <a:r>
              <a:t>Research Development in Fields of Quantum Measurement</a:t>
            </a:r>
          </a:p>
        </p:txBody>
      </p:sp>
    </p:spTree>
  </p:cSld>
  <p:clrMapOvr>
    <a:masterClrMapping/>
  </p:clrMapOvr>
  <mc:AlternateContent xmlns:mc="http://schemas.openxmlformats.org/markup-compatibility/2006">
    <mc:Choice xmlns:p14="http://schemas.microsoft.com/office/powerpoint/2010/main" Requires="p14">
      <p:transition spd="med" advClick="0" advTm="0" p14:dur="1000">
        <p:pull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2" presetID="22" grpId="1" fill="hold">
                                  <p:stCondLst>
                                    <p:cond delay="0"/>
                                  </p:stCondLst>
                                  <p:iterate type="el" backwards="0">
                                    <p:tmAbs val="0"/>
                                  </p:iterate>
                                  <p:childTnLst>
                                    <p:set>
                                      <p:cBhvr>
                                        <p:cTn id="6" fill="hold"/>
                                        <p:tgtEl>
                                          <p:spTgt spid="566"/>
                                        </p:tgtEl>
                                        <p:attrNameLst>
                                          <p:attrName>style.visibility</p:attrName>
                                        </p:attrNameLst>
                                      </p:cBhvr>
                                      <p:to>
                                        <p:strVal val="visible"/>
                                      </p:to>
                                    </p:set>
                                    <p:animEffect filter="wipe(right)" transition="in">
                                      <p:cBhvr>
                                        <p:cTn id="7" dur="500"/>
                                        <p:tgtEl>
                                          <p:spTgt spid="566"/>
                                        </p:tgtEl>
                                      </p:cBhvr>
                                    </p:animEffect>
                                  </p:childTnLst>
                                </p:cTn>
                              </p:par>
                            </p:childTnLst>
                          </p:cTn>
                        </p:par>
                        <p:par>
                          <p:cTn id="8" fill="hold">
                            <p:stCondLst>
                              <p:cond delay="500"/>
                            </p:stCondLst>
                            <p:childTnLst>
                              <p:par>
                                <p:cTn id="9" presetClass="entr" nodeType="afterEffect" presetSubtype="8" presetID="22" grpId="2" fill="hold">
                                  <p:stCondLst>
                                    <p:cond delay="0"/>
                                  </p:stCondLst>
                                  <p:iterate type="el" backwards="0">
                                    <p:tmAbs val="0"/>
                                  </p:iterate>
                                  <p:childTnLst>
                                    <p:set>
                                      <p:cBhvr>
                                        <p:cTn id="10" fill="hold"/>
                                        <p:tgtEl>
                                          <p:spTgt spid="569"/>
                                        </p:tgtEl>
                                        <p:attrNameLst>
                                          <p:attrName>style.visibility</p:attrName>
                                        </p:attrNameLst>
                                      </p:cBhvr>
                                      <p:to>
                                        <p:strVal val="visible"/>
                                      </p:to>
                                    </p:set>
                                    <p:animEffect filter="wipe(left)" transition="in">
                                      <p:cBhvr>
                                        <p:cTn id="11" dur="500"/>
                                        <p:tgtEl>
                                          <p:spTgt spid="569"/>
                                        </p:tgtEl>
                                      </p:cBhvr>
                                    </p:animEffect>
                                  </p:childTnLst>
                                </p:cTn>
                              </p:par>
                            </p:childTnLst>
                          </p:cTn>
                        </p:par>
                        <p:par>
                          <p:cTn id="12" fill="hold">
                            <p:stCondLst>
                              <p:cond delay="1000"/>
                            </p:stCondLst>
                            <p:childTnLst>
                              <p:par>
                                <p:cTn id="13" presetClass="entr" nodeType="afterEffect" presetSubtype="16" presetID="23" grpId="3" fill="hold">
                                  <p:stCondLst>
                                    <p:cond delay="0"/>
                                  </p:stCondLst>
                                  <p:iterate type="el" backwards="0">
                                    <p:tmAbs val="0"/>
                                  </p:iterate>
                                  <p:childTnLst>
                                    <p:set>
                                      <p:cBhvr>
                                        <p:cTn id="14" fill="hold"/>
                                        <p:tgtEl>
                                          <p:spTgt spid="570"/>
                                        </p:tgtEl>
                                        <p:attrNameLst>
                                          <p:attrName>style.visibility</p:attrName>
                                        </p:attrNameLst>
                                      </p:cBhvr>
                                      <p:to>
                                        <p:strVal val="visible"/>
                                      </p:to>
                                    </p:set>
                                    <p:anim calcmode="lin" valueType="num">
                                      <p:cBhvr>
                                        <p:cTn id="15" dur="500" fill="hold"/>
                                        <p:tgtEl>
                                          <p:spTgt spid="570"/>
                                        </p:tgtEl>
                                        <p:attrNameLst>
                                          <p:attrName>ppt_w</p:attrName>
                                        </p:attrNameLst>
                                      </p:cBhvr>
                                      <p:tavLst>
                                        <p:tav tm="0">
                                          <p:val>
                                            <p:fltVal val="0"/>
                                          </p:val>
                                        </p:tav>
                                        <p:tav tm="100000">
                                          <p:val>
                                            <p:strVal val="#ppt_w"/>
                                          </p:val>
                                        </p:tav>
                                      </p:tavLst>
                                    </p:anim>
                                    <p:anim calcmode="lin" valueType="num">
                                      <p:cBhvr>
                                        <p:cTn id="16" dur="500" fill="hold"/>
                                        <p:tgtEl>
                                          <p:spTgt spid="570"/>
                                        </p:tgtEl>
                                        <p:attrNameLst>
                                          <p:attrName>ppt_h</p:attrName>
                                        </p:attrNameLst>
                                      </p:cBhvr>
                                      <p:tavLst>
                                        <p:tav tm="0">
                                          <p:val>
                                            <p:fltVal val="0"/>
                                          </p:val>
                                        </p:tav>
                                        <p:tav tm="100000">
                                          <p:val>
                                            <p:strVal val="#ppt_h"/>
                                          </p:val>
                                        </p:tav>
                                      </p:tavLst>
                                    </p:anim>
                                  </p:childTnLst>
                                </p:cTn>
                              </p:par>
                            </p:childTnLst>
                          </p:cTn>
                        </p:par>
                        <p:par>
                          <p:cTn id="17" fill="hold">
                            <p:stCondLst>
                              <p:cond delay="1500"/>
                            </p:stCondLst>
                            <p:childTnLst>
                              <p:par>
                                <p:cTn id="18" presetClass="entr" nodeType="afterEffect" presetSubtype="16" presetID="23" grpId="4" fill="hold">
                                  <p:stCondLst>
                                    <p:cond delay="0"/>
                                  </p:stCondLst>
                                  <p:iterate type="el" backwards="0">
                                    <p:tmAbs val="0"/>
                                  </p:iterate>
                                  <p:childTnLst>
                                    <p:set>
                                      <p:cBhvr>
                                        <p:cTn id="19" fill="hold"/>
                                        <p:tgtEl>
                                          <p:spTgt spid="571"/>
                                        </p:tgtEl>
                                        <p:attrNameLst>
                                          <p:attrName>style.visibility</p:attrName>
                                        </p:attrNameLst>
                                      </p:cBhvr>
                                      <p:to>
                                        <p:strVal val="visible"/>
                                      </p:to>
                                    </p:set>
                                    <p:anim calcmode="lin" valueType="num">
                                      <p:cBhvr>
                                        <p:cTn id="20" dur="500" fill="hold"/>
                                        <p:tgtEl>
                                          <p:spTgt spid="571"/>
                                        </p:tgtEl>
                                        <p:attrNameLst>
                                          <p:attrName>ppt_w</p:attrName>
                                        </p:attrNameLst>
                                      </p:cBhvr>
                                      <p:tavLst>
                                        <p:tav tm="0">
                                          <p:val>
                                            <p:fltVal val="0"/>
                                          </p:val>
                                        </p:tav>
                                        <p:tav tm="100000">
                                          <p:val>
                                            <p:strVal val="#ppt_w"/>
                                          </p:val>
                                        </p:tav>
                                      </p:tavLst>
                                    </p:anim>
                                    <p:anim calcmode="lin" valueType="num">
                                      <p:cBhvr>
                                        <p:cTn id="21" dur="500" fill="hold"/>
                                        <p:tgtEl>
                                          <p:spTgt spid="571"/>
                                        </p:tgtEl>
                                        <p:attrNameLst>
                                          <p:attrName>ppt_h</p:attrName>
                                        </p:attrNameLst>
                                      </p:cBhvr>
                                      <p:tavLst>
                                        <p:tav tm="0">
                                          <p:val>
                                            <p:fltVal val="0"/>
                                          </p:val>
                                        </p:tav>
                                        <p:tav tm="100000">
                                          <p:val>
                                            <p:strVal val="#ppt_h"/>
                                          </p:val>
                                        </p:tav>
                                      </p:tavLst>
                                    </p:anim>
                                  </p:childTnLst>
                                </p:cTn>
                              </p:par>
                            </p:childTnLst>
                          </p:cTn>
                        </p:par>
                        <p:par>
                          <p:cTn id="22" fill="hold">
                            <p:stCondLst>
                              <p:cond delay="2000"/>
                            </p:stCondLst>
                            <p:childTnLst>
                              <p:par>
                                <p:cTn id="23" presetClass="entr" nodeType="afterEffect" presetSubtype="4" presetID="2" grpId="5" fill="hold">
                                  <p:stCondLst>
                                    <p:cond delay="0"/>
                                  </p:stCondLst>
                                  <p:iterate type="el" backwards="0">
                                    <p:tmAbs val="0"/>
                                  </p:iterate>
                                  <p:childTnLst>
                                    <p:set>
                                      <p:cBhvr>
                                        <p:cTn id="24" fill="hold"/>
                                        <p:tgtEl>
                                          <p:spTgt spid="572"/>
                                        </p:tgtEl>
                                        <p:attrNameLst>
                                          <p:attrName>style.visibility</p:attrName>
                                        </p:attrNameLst>
                                      </p:cBhvr>
                                      <p:to>
                                        <p:strVal val="visible"/>
                                      </p:to>
                                    </p:set>
                                    <p:anim calcmode="lin" valueType="num">
                                      <p:cBhvr>
                                        <p:cTn id="25" dur="500" fill="hold"/>
                                        <p:tgtEl>
                                          <p:spTgt spid="572"/>
                                        </p:tgtEl>
                                        <p:attrNameLst>
                                          <p:attrName>ppt_x</p:attrName>
                                        </p:attrNameLst>
                                      </p:cBhvr>
                                      <p:tavLst>
                                        <p:tav tm="0">
                                          <p:val>
                                            <p:strVal val="#ppt_x"/>
                                          </p:val>
                                        </p:tav>
                                        <p:tav tm="100000">
                                          <p:val>
                                            <p:strVal val="#ppt_x"/>
                                          </p:val>
                                        </p:tav>
                                      </p:tavLst>
                                    </p:anim>
                                    <p:anim calcmode="lin" valueType="num">
                                      <p:cBhvr>
                                        <p:cTn id="26" dur="500" fill="hold"/>
                                        <p:tgtEl>
                                          <p:spTgt spid="5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71" grpId="4"/>
      <p:bldP build="whole" bldLvl="1" animBg="1" rev="0" advAuto="0" spid="572" grpId="5"/>
      <p:bldP build="whole" bldLvl="1" animBg="1" rev="0" advAuto="0" spid="566" grpId="1"/>
      <p:bldP build="whole" bldLvl="1" animBg="1" rev="0" advAuto="0" spid="570" grpId="3"/>
      <p:bldP build="whole" bldLvl="1" animBg="1" rev="0" advAuto="0" spid="569" grpId="2"/>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78" name="组合 3"/>
          <p:cNvGrpSpPr/>
          <p:nvPr/>
        </p:nvGrpSpPr>
        <p:grpSpPr>
          <a:xfrm>
            <a:off x="708659" y="754380"/>
            <a:ext cx="1212854" cy="1212853"/>
            <a:chOff x="0" y="0"/>
            <a:chExt cx="1212852" cy="1212852"/>
          </a:xfrm>
        </p:grpSpPr>
        <p:sp>
          <p:nvSpPr>
            <p:cNvPr id="574" name="椭圆 1"/>
            <p:cNvSpPr/>
            <p:nvPr/>
          </p:nvSpPr>
          <p:spPr>
            <a:xfrm>
              <a:off x="-1" y="-1"/>
              <a:ext cx="1212854" cy="1212854"/>
            </a:xfrm>
            <a:prstGeom prst="ellipse">
              <a:avLst/>
            </a:prstGeom>
            <a:solidFill>
              <a:srgbClr val="6AE7FF">
                <a:alpha val="30000"/>
              </a:srgbClr>
            </a:soli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Calibri"/>
                  <a:ea typeface="Calibri"/>
                  <a:cs typeface="Calibri"/>
                  <a:sym typeface="Calibri"/>
                </a:defRPr>
              </a:pPr>
            </a:p>
          </p:txBody>
        </p:sp>
        <p:grpSp>
          <p:nvGrpSpPr>
            <p:cNvPr id="577" name="椭圆 2"/>
            <p:cNvGrpSpPr/>
            <p:nvPr/>
          </p:nvGrpSpPr>
          <p:grpSpPr>
            <a:xfrm>
              <a:off x="155817" y="147211"/>
              <a:ext cx="900165" cy="919481"/>
              <a:chOff x="0" y="0"/>
              <a:chExt cx="900164" cy="919480"/>
            </a:xfrm>
          </p:grpSpPr>
          <p:sp>
            <p:nvSpPr>
              <p:cNvPr id="575" name="圆形"/>
              <p:cNvSpPr/>
              <p:nvPr/>
            </p:nvSpPr>
            <p:spPr>
              <a:xfrm>
                <a:off x="0" y="9658"/>
                <a:ext cx="900165" cy="900166"/>
              </a:xfrm>
              <a:prstGeom prst="ellipse">
                <a:avLst/>
              </a:prstGeom>
              <a:solidFill>
                <a:srgbClr val="6AE7FF"/>
              </a:soli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Calibri"/>
                    <a:ea typeface="Calibri"/>
                    <a:cs typeface="Calibri"/>
                    <a:sym typeface="Calibri"/>
                  </a:defRPr>
                </a:pPr>
              </a:p>
            </p:txBody>
          </p:sp>
          <p:sp>
            <p:nvSpPr>
              <p:cNvPr id="576" name="4"/>
              <p:cNvSpPr txBox="1"/>
              <p:nvPr/>
            </p:nvSpPr>
            <p:spPr>
              <a:xfrm>
                <a:off x="223266" y="0"/>
                <a:ext cx="453630" cy="9194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defTabSz="1828800">
                  <a:defRPr b="1" sz="4800">
                    <a:solidFill>
                      <a:srgbClr val="FFFFFF"/>
                    </a:solidFill>
                    <a:latin typeface="微软雅黑"/>
                    <a:ea typeface="微软雅黑"/>
                    <a:cs typeface="微软雅黑"/>
                    <a:sym typeface="微软雅黑"/>
                  </a:defRPr>
                </a:lvl1pPr>
              </a:lstStyle>
              <a:p>
                <a:pPr/>
                <a:r>
                  <a:t>4</a:t>
                </a:r>
              </a:p>
            </p:txBody>
          </p:sp>
        </p:grpSp>
      </p:grpSp>
      <p:sp>
        <p:nvSpPr>
          <p:cNvPr id="579" name="文本框 263"/>
          <p:cNvSpPr txBox="1"/>
          <p:nvPr/>
        </p:nvSpPr>
        <p:spPr>
          <a:xfrm>
            <a:off x="2012950" y="962660"/>
            <a:ext cx="15660936" cy="13766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l" defTabSz="1828800">
              <a:defRPr b="1" sz="4000">
                <a:solidFill>
                  <a:srgbClr val="10FBFE"/>
                </a:solidFill>
                <a:latin typeface="微软雅黑"/>
                <a:ea typeface="微软雅黑"/>
                <a:cs typeface="微软雅黑"/>
                <a:sym typeface="微软雅黑"/>
              </a:defRPr>
            </a:pPr>
            <a:r>
              <a:t>总体情况：属前沿研究，发展前景广阔 </a:t>
            </a:r>
            <a:r>
              <a:t>/ </a:t>
            </a:r>
          </a:p>
          <a:p>
            <a:pPr algn="l" defTabSz="1828800">
              <a:defRPr b="1" sz="4000">
                <a:solidFill>
                  <a:srgbClr val="10FBFE"/>
                </a:solidFill>
                <a:latin typeface="微软雅黑"/>
                <a:ea typeface="微软雅黑"/>
                <a:cs typeface="微软雅黑"/>
                <a:sym typeface="微软雅黑"/>
              </a:defRPr>
            </a:pPr>
            <a:r>
              <a:rPr b="0" sz="3200"/>
              <a:t>Overall: Frontier research with broad development prospects</a:t>
            </a:r>
          </a:p>
        </p:txBody>
      </p:sp>
      <p:sp>
        <p:nvSpPr>
          <p:cNvPr id="580" name="组合 4"/>
          <p:cNvSpPr/>
          <p:nvPr/>
        </p:nvSpPr>
        <p:spPr>
          <a:xfrm>
            <a:off x="2739389" y="6216015"/>
            <a:ext cx="2571754" cy="2571753"/>
          </a:xfrm>
          <a:prstGeom prst="ellipse">
            <a:avLst/>
          </a:prstGeom>
          <a:solidFill>
            <a:srgbClr val="6AE7FF">
              <a:alpha val="50000"/>
            </a:srgbClr>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581" name="组合 5"/>
          <p:cNvSpPr/>
          <p:nvPr/>
        </p:nvSpPr>
        <p:spPr>
          <a:xfrm>
            <a:off x="4882515" y="6216015"/>
            <a:ext cx="2571753" cy="2571753"/>
          </a:xfrm>
          <a:prstGeom prst="ellipse">
            <a:avLst/>
          </a:prstGeom>
          <a:solidFill>
            <a:srgbClr val="6AE7FF">
              <a:alpha val="50000"/>
            </a:srgbClr>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582" name="组合 6"/>
          <p:cNvSpPr/>
          <p:nvPr/>
        </p:nvSpPr>
        <p:spPr>
          <a:xfrm>
            <a:off x="7025640" y="6216015"/>
            <a:ext cx="2571753" cy="2571753"/>
          </a:xfrm>
          <a:prstGeom prst="ellipse">
            <a:avLst/>
          </a:prstGeom>
          <a:solidFill>
            <a:srgbClr val="6AE7FF">
              <a:alpha val="50000"/>
            </a:srgbClr>
          </a:soli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583" name="TextBox 35"/>
          <p:cNvSpPr txBox="1"/>
          <p:nvPr/>
        </p:nvSpPr>
        <p:spPr>
          <a:xfrm>
            <a:off x="11854180" y="5361940"/>
            <a:ext cx="10590303" cy="189103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l" defTabSz="1828800">
              <a:lnSpc>
                <a:spcPct val="150000"/>
              </a:lnSpc>
              <a:defRPr sz="1800">
                <a:solidFill>
                  <a:srgbClr val="10FBFE"/>
                </a:solidFill>
                <a:latin typeface="微软雅黑"/>
                <a:ea typeface="微软雅黑"/>
                <a:cs typeface="微软雅黑"/>
                <a:sym typeface="微软雅黑"/>
              </a:defRPr>
            </a:pPr>
            <a:r>
              <a:t>量子测量是基于微观粒子系统和量子力学特性实现对物理量进行的高精度测量；</a:t>
            </a:r>
          </a:p>
          <a:p>
            <a:pPr algn="l" defTabSz="1828800">
              <a:lnSpc>
                <a:spcPct val="150000"/>
              </a:lnSpc>
              <a:defRPr sz="1800">
                <a:solidFill>
                  <a:srgbClr val="10FBFE"/>
                </a:solidFill>
                <a:latin typeface="微软雅黑"/>
                <a:ea typeface="微软雅黑"/>
                <a:cs typeface="微软雅黑"/>
                <a:sym typeface="微软雅黑"/>
              </a:defRPr>
            </a:pPr>
            <a:r>
              <a:t>量子本身就是对经典体系的发展，对于经典体系中的一些难以解释的现象，量子体系能够合理解释；</a:t>
            </a:r>
          </a:p>
          <a:p>
            <a:pPr algn="l" defTabSz="1828800">
              <a:lnSpc>
                <a:spcPct val="150000"/>
              </a:lnSpc>
              <a:defRPr sz="1800">
                <a:solidFill>
                  <a:srgbClr val="10FBFE"/>
                </a:solidFill>
                <a:latin typeface="微软雅黑"/>
                <a:ea typeface="微软雅黑"/>
                <a:cs typeface="微软雅黑"/>
                <a:sym typeface="微软雅黑"/>
              </a:defRPr>
            </a:pPr>
            <a:r>
              <a:t>量子测量的原理是使物体的量子体系与待测物理量相互作用，根据量子态的改变来对物理量进行测量；</a:t>
            </a:r>
          </a:p>
        </p:txBody>
      </p:sp>
      <p:sp>
        <p:nvSpPr>
          <p:cNvPr id="584" name="文本框 7"/>
          <p:cNvSpPr txBox="1"/>
          <p:nvPr/>
        </p:nvSpPr>
        <p:spPr>
          <a:xfrm>
            <a:off x="11854180" y="4687570"/>
            <a:ext cx="5181601" cy="6908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2800">
                <a:solidFill>
                  <a:srgbClr val="10FBFE"/>
                </a:solidFill>
                <a:latin typeface="微软雅黑"/>
                <a:ea typeface="微软雅黑"/>
                <a:cs typeface="微软雅黑"/>
                <a:sym typeface="微软雅黑"/>
              </a:defRPr>
            </a:lvl1pPr>
          </a:lstStyle>
          <a:p>
            <a:pPr/>
            <a:r>
              <a:t>突破经典测量极限</a:t>
            </a:r>
          </a:p>
        </p:txBody>
      </p:sp>
      <p:sp>
        <p:nvSpPr>
          <p:cNvPr id="585" name="TextBox 35"/>
          <p:cNvSpPr txBox="1"/>
          <p:nvPr/>
        </p:nvSpPr>
        <p:spPr>
          <a:xfrm>
            <a:off x="11877040" y="7705090"/>
            <a:ext cx="10286966" cy="189103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l" defTabSz="1828800">
              <a:lnSpc>
                <a:spcPct val="150000"/>
              </a:lnSpc>
              <a:defRPr sz="1800">
                <a:solidFill>
                  <a:srgbClr val="10FBFE"/>
                </a:solidFill>
                <a:latin typeface="微软雅黑"/>
                <a:ea typeface="微软雅黑"/>
                <a:cs typeface="微软雅黑"/>
                <a:sym typeface="微软雅黑"/>
              </a:defRPr>
            </a:pPr>
            <a:r>
              <a:t>量子体系的自旋态地与磁场强度相关，磁场变化会导致自旋量子位的能级结构变化，从而改变辐射或吸收频谱，通过对谱线的精密测量就可以完成磁场测量；</a:t>
            </a:r>
          </a:p>
          <a:p>
            <a:pPr algn="l" defTabSz="1828800">
              <a:lnSpc>
                <a:spcPct val="150000"/>
              </a:lnSpc>
              <a:defRPr sz="1800">
                <a:solidFill>
                  <a:srgbClr val="10FBFE"/>
                </a:solidFill>
                <a:latin typeface="微软雅黑"/>
                <a:ea typeface="微软雅黑"/>
                <a:cs typeface="微软雅黑"/>
                <a:sym typeface="微软雅黑"/>
              </a:defRPr>
            </a:pPr>
            <a:r>
              <a:t>由于其空间分辨率远小于光学成像的衍射极限，有望用于对微纳芯片和生物组织的检测与成像。</a:t>
            </a:r>
          </a:p>
        </p:txBody>
      </p:sp>
      <p:sp>
        <p:nvSpPr>
          <p:cNvPr id="586" name="文本框 10"/>
          <p:cNvSpPr txBox="1"/>
          <p:nvPr/>
        </p:nvSpPr>
        <p:spPr>
          <a:xfrm>
            <a:off x="11877040" y="7031990"/>
            <a:ext cx="8059955" cy="6908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2800">
                <a:solidFill>
                  <a:srgbClr val="10FBFE"/>
                </a:solidFill>
                <a:latin typeface="微软雅黑"/>
                <a:ea typeface="微软雅黑"/>
                <a:cs typeface="微软雅黑"/>
                <a:sym typeface="微软雅黑"/>
              </a:defRPr>
            </a:lvl1pPr>
          </a:lstStyle>
          <a:p>
            <a:pPr/>
            <a:r>
              <a:t>自旋量子位测量有望用于芯片和集成应用开发</a:t>
            </a:r>
          </a:p>
        </p:txBody>
      </p:sp>
      <p:sp>
        <p:nvSpPr>
          <p:cNvPr id="587" name="文本框 14"/>
          <p:cNvSpPr txBox="1"/>
          <p:nvPr/>
        </p:nvSpPr>
        <p:spPr>
          <a:xfrm>
            <a:off x="11854180" y="3296920"/>
            <a:ext cx="7463789" cy="8178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3600">
                <a:solidFill>
                  <a:srgbClr val="10FBFE"/>
                </a:solidFill>
                <a:latin typeface="微软雅黑"/>
                <a:ea typeface="微软雅黑"/>
                <a:cs typeface="微软雅黑"/>
                <a:sym typeface="微软雅黑"/>
              </a:defRPr>
            </a:lvl1pPr>
          </a:lstStyle>
          <a:p>
            <a:pPr/>
            <a:r>
              <a:t>量子测量</a:t>
            </a:r>
          </a:p>
        </p:txBody>
      </p:sp>
      <p:sp>
        <p:nvSpPr>
          <p:cNvPr id="588" name="直接连接符 45"/>
          <p:cNvSpPr/>
          <p:nvPr/>
        </p:nvSpPr>
        <p:spPr>
          <a:xfrm>
            <a:off x="11949431" y="4320544"/>
            <a:ext cx="9672320" cy="2536"/>
          </a:xfrm>
          <a:prstGeom prst="line">
            <a:avLst/>
          </a:prstGeom>
          <a:ln w="25400">
            <a:solidFill>
              <a:srgbClr val="6AE7FF"/>
            </a:solidFill>
            <a:miter/>
            <a:headEnd type="oval"/>
          </a:ln>
        </p:spPr>
        <p:txBody>
          <a:bodyPr tIns="91439" bIns="91439"/>
          <a:lstStyle/>
          <a:p>
            <a:pPr algn="l" defTabSz="1828800">
              <a:defRPr sz="3600">
                <a:solidFill>
                  <a:srgbClr val="000000"/>
                </a:solidFill>
                <a:latin typeface="Calibri"/>
                <a:ea typeface="Calibri"/>
                <a:cs typeface="Calibri"/>
                <a:sym typeface="Calibri"/>
              </a:defRPr>
            </a:pPr>
          </a:p>
        </p:txBody>
      </p:sp>
      <p:sp>
        <p:nvSpPr>
          <p:cNvPr id="589" name="文本框 39"/>
          <p:cNvSpPr txBox="1"/>
          <p:nvPr/>
        </p:nvSpPr>
        <p:spPr>
          <a:xfrm>
            <a:off x="11850370" y="9478009"/>
            <a:ext cx="8113294" cy="6908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2800">
                <a:solidFill>
                  <a:srgbClr val="10FBFE"/>
                </a:solidFill>
                <a:latin typeface="微软雅黑"/>
                <a:ea typeface="微软雅黑"/>
                <a:cs typeface="微软雅黑"/>
                <a:sym typeface="微软雅黑"/>
              </a:defRPr>
            </a:lvl1pPr>
          </a:lstStyle>
          <a:p>
            <a:pPr/>
            <a:r>
              <a:t>超高精度量子时钟同步有望助力通信网</a:t>
            </a:r>
          </a:p>
        </p:txBody>
      </p:sp>
      <p:sp>
        <p:nvSpPr>
          <p:cNvPr id="590" name="TextBox 35"/>
          <p:cNvSpPr txBox="1"/>
          <p:nvPr/>
        </p:nvSpPr>
        <p:spPr>
          <a:xfrm>
            <a:off x="11850370" y="10184130"/>
            <a:ext cx="9804401" cy="97663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lnSpc>
                <a:spcPct val="150000"/>
              </a:lnSpc>
              <a:defRPr sz="1800">
                <a:solidFill>
                  <a:srgbClr val="10FBFE"/>
                </a:solidFill>
                <a:latin typeface="微软雅黑"/>
                <a:ea typeface="微软雅黑"/>
                <a:cs typeface="微软雅黑"/>
                <a:sym typeface="微软雅黑"/>
              </a:defRPr>
            </a:lvl1pPr>
          </a:lstStyle>
          <a:p>
            <a:pPr/>
            <a:r>
              <a:t>量子时钟源可以提供不确定度优于1e-17超高精度时钟源，量子时间同步协议结合量子纠缠等技术可以为未来通信网络提供高精度和高安全性的同步传输协议。</a:t>
            </a:r>
          </a:p>
        </p:txBody>
      </p:sp>
    </p:spTree>
  </p:cSld>
  <p:clrMapOvr>
    <a:masterClrMapping/>
  </p:clrMapOvr>
  <mc:AlternateContent xmlns:mc="http://schemas.openxmlformats.org/markup-compatibility/2006">
    <mc:Choice xmlns:p14="http://schemas.microsoft.com/office/powerpoint/2010/main" Requires="p14">
      <p:transition spd="med" advClick="0" advTm="0" p14:dur="1000">
        <p:pull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578"/>
                                        </p:tgtEl>
                                        <p:attrNameLst>
                                          <p:attrName>style.visibility</p:attrName>
                                        </p:attrNameLst>
                                      </p:cBhvr>
                                      <p:to>
                                        <p:strVal val="visible"/>
                                      </p:to>
                                    </p:set>
                                    <p:anim calcmode="lin" valueType="num">
                                      <p:cBhvr>
                                        <p:cTn id="7" dur="500" fill="hold"/>
                                        <p:tgtEl>
                                          <p:spTgt spid="578"/>
                                        </p:tgtEl>
                                        <p:attrNameLst>
                                          <p:attrName>ppt_w</p:attrName>
                                        </p:attrNameLst>
                                      </p:cBhvr>
                                      <p:tavLst>
                                        <p:tav tm="0">
                                          <p:val>
                                            <p:fltVal val="0"/>
                                          </p:val>
                                        </p:tav>
                                        <p:tav tm="100000">
                                          <p:val>
                                            <p:strVal val="#ppt_w"/>
                                          </p:val>
                                        </p:tav>
                                      </p:tavLst>
                                    </p:anim>
                                    <p:anim calcmode="lin" valueType="num">
                                      <p:cBhvr>
                                        <p:cTn id="8" dur="500" fill="hold"/>
                                        <p:tgtEl>
                                          <p:spTgt spid="578"/>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8" presetID="22" grpId="2" fill="hold">
                                  <p:stCondLst>
                                    <p:cond delay="0"/>
                                  </p:stCondLst>
                                  <p:iterate type="el" backwards="0">
                                    <p:tmAbs val="0"/>
                                  </p:iterate>
                                  <p:childTnLst>
                                    <p:set>
                                      <p:cBhvr>
                                        <p:cTn id="11" fill="hold"/>
                                        <p:tgtEl>
                                          <p:spTgt spid="579"/>
                                        </p:tgtEl>
                                        <p:attrNameLst>
                                          <p:attrName>style.visibility</p:attrName>
                                        </p:attrNameLst>
                                      </p:cBhvr>
                                      <p:to>
                                        <p:strVal val="visible"/>
                                      </p:to>
                                    </p:set>
                                    <p:animEffect filter="wipe(left)" transition="in">
                                      <p:cBhvr>
                                        <p:cTn id="12" dur="500"/>
                                        <p:tgtEl>
                                          <p:spTgt spid="579"/>
                                        </p:tgtEl>
                                      </p:cBhvr>
                                    </p:animEffect>
                                  </p:childTnLst>
                                </p:cTn>
                              </p:par>
                            </p:childTnLst>
                          </p:cTn>
                        </p:par>
                        <p:par>
                          <p:cTn id="13" fill="hold">
                            <p:stCondLst>
                              <p:cond delay="1000"/>
                            </p:stCondLst>
                            <p:childTnLst>
                              <p:par>
                                <p:cTn id="14" presetClass="entr" nodeType="afterEffect" presetSubtype="8" presetID="2" grpId="3" fill="hold">
                                  <p:stCondLst>
                                    <p:cond delay="0"/>
                                  </p:stCondLst>
                                  <p:iterate type="el" backwards="0">
                                    <p:tmAbs val="0"/>
                                  </p:iterate>
                                  <p:childTnLst>
                                    <p:set>
                                      <p:cBhvr>
                                        <p:cTn id="15" fill="hold"/>
                                        <p:tgtEl>
                                          <p:spTgt spid="580"/>
                                        </p:tgtEl>
                                        <p:attrNameLst>
                                          <p:attrName>style.visibility</p:attrName>
                                        </p:attrNameLst>
                                      </p:cBhvr>
                                      <p:to>
                                        <p:strVal val="visible"/>
                                      </p:to>
                                    </p:set>
                                    <p:anim calcmode="lin" valueType="num">
                                      <p:cBhvr>
                                        <p:cTn id="16" dur="500" fill="hold"/>
                                        <p:tgtEl>
                                          <p:spTgt spid="580"/>
                                        </p:tgtEl>
                                        <p:attrNameLst>
                                          <p:attrName>ppt_x</p:attrName>
                                        </p:attrNameLst>
                                      </p:cBhvr>
                                      <p:tavLst>
                                        <p:tav tm="0">
                                          <p:val>
                                            <p:strVal val="0-#ppt_w/2"/>
                                          </p:val>
                                        </p:tav>
                                        <p:tav tm="100000">
                                          <p:val>
                                            <p:strVal val="#ppt_x"/>
                                          </p:val>
                                        </p:tav>
                                      </p:tavLst>
                                    </p:anim>
                                    <p:anim calcmode="lin" valueType="num">
                                      <p:cBhvr>
                                        <p:cTn id="17" dur="500" fill="hold"/>
                                        <p:tgtEl>
                                          <p:spTgt spid="580"/>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Class="entr" nodeType="afterEffect" presetSubtype="2" presetID="2" grpId="4" fill="hold">
                                  <p:stCondLst>
                                    <p:cond delay="0"/>
                                  </p:stCondLst>
                                  <p:iterate type="el" backwards="0">
                                    <p:tmAbs val="0"/>
                                  </p:iterate>
                                  <p:childTnLst>
                                    <p:set>
                                      <p:cBhvr>
                                        <p:cTn id="20" fill="hold"/>
                                        <p:tgtEl>
                                          <p:spTgt spid="582"/>
                                        </p:tgtEl>
                                        <p:attrNameLst>
                                          <p:attrName>style.visibility</p:attrName>
                                        </p:attrNameLst>
                                      </p:cBhvr>
                                      <p:to>
                                        <p:strVal val="visible"/>
                                      </p:to>
                                    </p:set>
                                    <p:anim calcmode="lin" valueType="num">
                                      <p:cBhvr>
                                        <p:cTn id="21" dur="500" fill="hold"/>
                                        <p:tgtEl>
                                          <p:spTgt spid="582"/>
                                        </p:tgtEl>
                                        <p:attrNameLst>
                                          <p:attrName>ppt_x</p:attrName>
                                        </p:attrNameLst>
                                      </p:cBhvr>
                                      <p:tavLst>
                                        <p:tav tm="0">
                                          <p:val>
                                            <p:strVal val="1+#ppt_w/2"/>
                                          </p:val>
                                        </p:tav>
                                        <p:tav tm="100000">
                                          <p:val>
                                            <p:strVal val="#ppt_x"/>
                                          </p:val>
                                        </p:tav>
                                      </p:tavLst>
                                    </p:anim>
                                    <p:anim calcmode="lin" valueType="num">
                                      <p:cBhvr>
                                        <p:cTn id="22" dur="500" fill="hold"/>
                                        <p:tgtEl>
                                          <p:spTgt spid="582"/>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Class="entr" nodeType="afterEffect" presetSubtype="16" presetID="23" grpId="5" fill="hold">
                                  <p:stCondLst>
                                    <p:cond delay="250"/>
                                  </p:stCondLst>
                                  <p:iterate type="el" backwards="0">
                                    <p:tmAbs val="0"/>
                                  </p:iterate>
                                  <p:childTnLst>
                                    <p:set>
                                      <p:cBhvr>
                                        <p:cTn id="25" fill="hold"/>
                                        <p:tgtEl>
                                          <p:spTgt spid="581"/>
                                        </p:tgtEl>
                                        <p:attrNameLst>
                                          <p:attrName>style.visibility</p:attrName>
                                        </p:attrNameLst>
                                      </p:cBhvr>
                                      <p:to>
                                        <p:strVal val="visible"/>
                                      </p:to>
                                    </p:set>
                                    <p:anim calcmode="lin" valueType="num">
                                      <p:cBhvr>
                                        <p:cTn id="26" dur="500" fill="hold"/>
                                        <p:tgtEl>
                                          <p:spTgt spid="581"/>
                                        </p:tgtEl>
                                        <p:attrNameLst>
                                          <p:attrName>ppt_w</p:attrName>
                                        </p:attrNameLst>
                                      </p:cBhvr>
                                      <p:tavLst>
                                        <p:tav tm="0">
                                          <p:val>
                                            <p:fltVal val="0"/>
                                          </p:val>
                                        </p:tav>
                                        <p:tav tm="100000">
                                          <p:val>
                                            <p:strVal val="#ppt_w"/>
                                          </p:val>
                                        </p:tav>
                                      </p:tavLst>
                                    </p:anim>
                                    <p:anim calcmode="lin" valueType="num">
                                      <p:cBhvr>
                                        <p:cTn id="27" dur="500" fill="hold"/>
                                        <p:tgtEl>
                                          <p:spTgt spid="581"/>
                                        </p:tgtEl>
                                        <p:attrNameLst>
                                          <p:attrName>ppt_h</p:attrName>
                                        </p:attrNameLst>
                                      </p:cBhvr>
                                      <p:tavLst>
                                        <p:tav tm="0">
                                          <p:val>
                                            <p:fltVal val="0"/>
                                          </p:val>
                                        </p:tav>
                                        <p:tav tm="100000">
                                          <p:val>
                                            <p:strVal val="#ppt_h"/>
                                          </p:val>
                                        </p:tav>
                                      </p:tavLst>
                                    </p:anim>
                                  </p:childTnLst>
                                </p:cTn>
                              </p:par>
                            </p:childTnLst>
                          </p:cTn>
                        </p:par>
                        <p:par>
                          <p:cTn id="28" fill="hold">
                            <p:stCondLst>
                              <p:cond delay="2750"/>
                            </p:stCondLst>
                            <p:childTnLst>
                              <p:par>
                                <p:cTn id="29" presetClass="entr" nodeType="afterEffect" presetSubtype="1" presetID="2" grpId="6" fill="hold">
                                  <p:stCondLst>
                                    <p:cond delay="0"/>
                                  </p:stCondLst>
                                  <p:iterate type="el" backwards="0">
                                    <p:tmAbs val="0"/>
                                  </p:iterate>
                                  <p:childTnLst>
                                    <p:set>
                                      <p:cBhvr>
                                        <p:cTn id="30" fill="hold"/>
                                        <p:tgtEl>
                                          <p:spTgt spid="587"/>
                                        </p:tgtEl>
                                        <p:attrNameLst>
                                          <p:attrName>style.visibility</p:attrName>
                                        </p:attrNameLst>
                                      </p:cBhvr>
                                      <p:to>
                                        <p:strVal val="visible"/>
                                      </p:to>
                                    </p:set>
                                    <p:anim calcmode="lin" valueType="num">
                                      <p:cBhvr>
                                        <p:cTn id="31" dur="500" fill="hold"/>
                                        <p:tgtEl>
                                          <p:spTgt spid="587"/>
                                        </p:tgtEl>
                                        <p:attrNameLst>
                                          <p:attrName>ppt_x</p:attrName>
                                        </p:attrNameLst>
                                      </p:cBhvr>
                                      <p:tavLst>
                                        <p:tav tm="0">
                                          <p:val>
                                            <p:strVal val="#ppt_x"/>
                                          </p:val>
                                        </p:tav>
                                        <p:tav tm="100000">
                                          <p:val>
                                            <p:strVal val="#ppt_x"/>
                                          </p:val>
                                        </p:tav>
                                      </p:tavLst>
                                    </p:anim>
                                    <p:anim calcmode="lin" valueType="num">
                                      <p:cBhvr>
                                        <p:cTn id="32" dur="500" fill="hold"/>
                                        <p:tgtEl>
                                          <p:spTgt spid="587"/>
                                        </p:tgtEl>
                                        <p:attrNameLst>
                                          <p:attrName>ppt_y</p:attrName>
                                        </p:attrNameLst>
                                      </p:cBhvr>
                                      <p:tavLst>
                                        <p:tav tm="0">
                                          <p:val>
                                            <p:strVal val="0-#ppt_h/2"/>
                                          </p:val>
                                        </p:tav>
                                        <p:tav tm="100000">
                                          <p:val>
                                            <p:strVal val="#ppt_y"/>
                                          </p:val>
                                        </p:tav>
                                      </p:tavLst>
                                    </p:anim>
                                  </p:childTnLst>
                                </p:cTn>
                              </p:par>
                            </p:childTnLst>
                          </p:cTn>
                        </p:par>
                        <p:par>
                          <p:cTn id="33" fill="hold">
                            <p:stCondLst>
                              <p:cond delay="3250"/>
                            </p:stCondLst>
                            <p:childTnLst>
                              <p:par>
                                <p:cTn id="34" presetClass="entr" nodeType="afterEffect" presetSubtype="8" presetID="22" grpId="7" fill="hold">
                                  <p:stCondLst>
                                    <p:cond delay="0"/>
                                  </p:stCondLst>
                                  <p:iterate type="el" backwards="0">
                                    <p:tmAbs val="0"/>
                                  </p:iterate>
                                  <p:childTnLst>
                                    <p:set>
                                      <p:cBhvr>
                                        <p:cTn id="35" fill="hold"/>
                                        <p:tgtEl>
                                          <p:spTgt spid="588"/>
                                        </p:tgtEl>
                                        <p:attrNameLst>
                                          <p:attrName>style.visibility</p:attrName>
                                        </p:attrNameLst>
                                      </p:cBhvr>
                                      <p:to>
                                        <p:strVal val="visible"/>
                                      </p:to>
                                    </p:set>
                                    <p:animEffect filter="wipe(left)" transition="in">
                                      <p:cBhvr>
                                        <p:cTn id="36" dur="500"/>
                                        <p:tgtEl>
                                          <p:spTgt spid="588"/>
                                        </p:tgtEl>
                                      </p:cBhvr>
                                    </p:animEffect>
                                  </p:childTnLst>
                                </p:cTn>
                              </p:par>
                            </p:childTnLst>
                          </p:cTn>
                        </p:par>
                        <p:par>
                          <p:cTn id="37" fill="hold">
                            <p:stCondLst>
                              <p:cond delay="3750"/>
                            </p:stCondLst>
                            <p:childTnLst>
                              <p:par>
                                <p:cTn id="38" presetClass="entr" nodeType="afterEffect" presetSubtype="8" presetID="22" grpId="8" fill="hold">
                                  <p:stCondLst>
                                    <p:cond delay="0"/>
                                  </p:stCondLst>
                                  <p:iterate type="el" backwards="0">
                                    <p:tmAbs val="0"/>
                                  </p:iterate>
                                  <p:childTnLst>
                                    <p:set>
                                      <p:cBhvr>
                                        <p:cTn id="39" fill="hold"/>
                                        <p:tgtEl>
                                          <p:spTgt spid="584"/>
                                        </p:tgtEl>
                                        <p:attrNameLst>
                                          <p:attrName>style.visibility</p:attrName>
                                        </p:attrNameLst>
                                      </p:cBhvr>
                                      <p:to>
                                        <p:strVal val="visible"/>
                                      </p:to>
                                    </p:set>
                                    <p:animEffect filter="wipe(left)" transition="in">
                                      <p:cBhvr>
                                        <p:cTn id="40" dur="500"/>
                                        <p:tgtEl>
                                          <p:spTgt spid="584"/>
                                        </p:tgtEl>
                                      </p:cBhvr>
                                    </p:animEffect>
                                  </p:childTnLst>
                                </p:cTn>
                              </p:par>
                            </p:childTnLst>
                          </p:cTn>
                        </p:par>
                        <p:par>
                          <p:cTn id="41" fill="hold">
                            <p:stCondLst>
                              <p:cond delay="4250"/>
                            </p:stCondLst>
                            <p:childTnLst>
                              <p:par>
                                <p:cTn id="42" presetClass="entr" nodeType="afterEffect" presetSubtype="8" presetID="22" grpId="9" fill="hold">
                                  <p:stCondLst>
                                    <p:cond delay="0"/>
                                  </p:stCondLst>
                                  <p:iterate type="el" backwards="0">
                                    <p:tmAbs val="0"/>
                                  </p:iterate>
                                  <p:childTnLst>
                                    <p:set>
                                      <p:cBhvr>
                                        <p:cTn id="43" fill="hold"/>
                                        <p:tgtEl>
                                          <p:spTgt spid="583"/>
                                        </p:tgtEl>
                                        <p:attrNameLst>
                                          <p:attrName>style.visibility</p:attrName>
                                        </p:attrNameLst>
                                      </p:cBhvr>
                                      <p:to>
                                        <p:strVal val="visible"/>
                                      </p:to>
                                    </p:set>
                                    <p:animEffect filter="wipe(left)" transition="in">
                                      <p:cBhvr>
                                        <p:cTn id="44" dur="500"/>
                                        <p:tgtEl>
                                          <p:spTgt spid="583"/>
                                        </p:tgtEl>
                                      </p:cBhvr>
                                    </p:animEffect>
                                  </p:childTnLst>
                                </p:cTn>
                              </p:par>
                            </p:childTnLst>
                          </p:cTn>
                        </p:par>
                        <p:par>
                          <p:cTn id="45" fill="hold">
                            <p:stCondLst>
                              <p:cond delay="4750"/>
                            </p:stCondLst>
                            <p:childTnLst>
                              <p:par>
                                <p:cTn id="46" presetClass="entr" nodeType="afterEffect" presetSubtype="8" presetID="22" grpId="10" fill="hold">
                                  <p:stCondLst>
                                    <p:cond delay="0"/>
                                  </p:stCondLst>
                                  <p:iterate type="el" backwards="0">
                                    <p:tmAbs val="0"/>
                                  </p:iterate>
                                  <p:childTnLst>
                                    <p:set>
                                      <p:cBhvr>
                                        <p:cTn id="47" fill="hold"/>
                                        <p:tgtEl>
                                          <p:spTgt spid="586"/>
                                        </p:tgtEl>
                                        <p:attrNameLst>
                                          <p:attrName>style.visibility</p:attrName>
                                        </p:attrNameLst>
                                      </p:cBhvr>
                                      <p:to>
                                        <p:strVal val="visible"/>
                                      </p:to>
                                    </p:set>
                                    <p:animEffect filter="wipe(left)" transition="in">
                                      <p:cBhvr>
                                        <p:cTn id="48" dur="500"/>
                                        <p:tgtEl>
                                          <p:spTgt spid="586"/>
                                        </p:tgtEl>
                                      </p:cBhvr>
                                    </p:animEffect>
                                  </p:childTnLst>
                                </p:cTn>
                              </p:par>
                            </p:childTnLst>
                          </p:cTn>
                        </p:par>
                        <p:par>
                          <p:cTn id="49" fill="hold">
                            <p:stCondLst>
                              <p:cond delay="5250"/>
                            </p:stCondLst>
                            <p:childTnLst>
                              <p:par>
                                <p:cTn id="50" presetClass="entr" nodeType="afterEffect" presetSubtype="8" presetID="22" grpId="11" fill="hold">
                                  <p:stCondLst>
                                    <p:cond delay="0"/>
                                  </p:stCondLst>
                                  <p:iterate type="el" backwards="0">
                                    <p:tmAbs val="0"/>
                                  </p:iterate>
                                  <p:childTnLst>
                                    <p:set>
                                      <p:cBhvr>
                                        <p:cTn id="51" fill="hold"/>
                                        <p:tgtEl>
                                          <p:spTgt spid="585"/>
                                        </p:tgtEl>
                                        <p:attrNameLst>
                                          <p:attrName>style.visibility</p:attrName>
                                        </p:attrNameLst>
                                      </p:cBhvr>
                                      <p:to>
                                        <p:strVal val="visible"/>
                                      </p:to>
                                    </p:set>
                                    <p:animEffect filter="wipe(left)" transition="in">
                                      <p:cBhvr>
                                        <p:cTn id="52" dur="500"/>
                                        <p:tgtEl>
                                          <p:spTgt spid="585"/>
                                        </p:tgtEl>
                                      </p:cBhvr>
                                    </p:animEffect>
                                  </p:childTnLst>
                                </p:cTn>
                              </p:par>
                            </p:childTnLst>
                          </p:cTn>
                        </p:par>
                        <p:par>
                          <p:cTn id="53" fill="hold">
                            <p:stCondLst>
                              <p:cond delay="5750"/>
                            </p:stCondLst>
                            <p:childTnLst>
                              <p:par>
                                <p:cTn id="54" presetClass="entr" nodeType="afterEffect" presetSubtype="8" presetID="22" grpId="12" fill="hold">
                                  <p:stCondLst>
                                    <p:cond delay="0"/>
                                  </p:stCondLst>
                                  <p:iterate type="el" backwards="0">
                                    <p:tmAbs val="0"/>
                                  </p:iterate>
                                  <p:childTnLst>
                                    <p:set>
                                      <p:cBhvr>
                                        <p:cTn id="55" fill="hold"/>
                                        <p:tgtEl>
                                          <p:spTgt spid="589"/>
                                        </p:tgtEl>
                                        <p:attrNameLst>
                                          <p:attrName>style.visibility</p:attrName>
                                        </p:attrNameLst>
                                      </p:cBhvr>
                                      <p:to>
                                        <p:strVal val="visible"/>
                                      </p:to>
                                    </p:set>
                                    <p:animEffect filter="wipe(left)" transition="in">
                                      <p:cBhvr>
                                        <p:cTn id="56" dur="500"/>
                                        <p:tgtEl>
                                          <p:spTgt spid="589"/>
                                        </p:tgtEl>
                                      </p:cBhvr>
                                    </p:animEffect>
                                  </p:childTnLst>
                                </p:cTn>
                              </p:par>
                            </p:childTnLst>
                          </p:cTn>
                        </p:par>
                        <p:par>
                          <p:cTn id="57" fill="hold">
                            <p:stCondLst>
                              <p:cond delay="6250"/>
                            </p:stCondLst>
                            <p:childTnLst>
                              <p:par>
                                <p:cTn id="58" presetClass="entr" nodeType="afterEffect" presetSubtype="8" presetID="22" grpId="13" fill="hold">
                                  <p:stCondLst>
                                    <p:cond delay="0"/>
                                  </p:stCondLst>
                                  <p:iterate type="el" backwards="0">
                                    <p:tmAbs val="0"/>
                                  </p:iterate>
                                  <p:childTnLst>
                                    <p:set>
                                      <p:cBhvr>
                                        <p:cTn id="59" fill="hold"/>
                                        <p:tgtEl>
                                          <p:spTgt spid="590"/>
                                        </p:tgtEl>
                                        <p:attrNameLst>
                                          <p:attrName>style.visibility</p:attrName>
                                        </p:attrNameLst>
                                      </p:cBhvr>
                                      <p:to>
                                        <p:strVal val="visible"/>
                                      </p:to>
                                    </p:set>
                                    <p:animEffect filter="wipe(left)" transition="in">
                                      <p:cBhvr>
                                        <p:cTn id="60" dur="500"/>
                                        <p:tgtEl>
                                          <p:spTgt spid="5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80" grpId="3"/>
      <p:bldP build="whole" bldLvl="1" animBg="1" rev="0" advAuto="0" spid="579" grpId="2"/>
      <p:bldP build="whole" bldLvl="1" animBg="1" rev="0" advAuto="0" spid="588" grpId="7"/>
      <p:bldP build="whole" bldLvl="1" animBg="1" rev="0" advAuto="0" spid="585" grpId="11"/>
      <p:bldP build="whole" bldLvl="1" animBg="1" rev="0" advAuto="0" spid="589" grpId="12"/>
      <p:bldP build="whole" bldLvl="1" animBg="1" rev="0" advAuto="0" spid="578" grpId="1"/>
      <p:bldP build="whole" bldLvl="1" animBg="1" rev="0" advAuto="0" spid="586" grpId="10"/>
      <p:bldP build="whole" bldLvl="1" animBg="1" rev="0" advAuto="0" spid="590" grpId="13"/>
      <p:bldP build="whole" bldLvl="1" animBg="1" rev="0" advAuto="0" spid="587" grpId="6"/>
      <p:bldP build="whole" bldLvl="1" animBg="1" rev="0" advAuto="0" spid="584" grpId="8"/>
      <p:bldP build="whole" bldLvl="1" animBg="1" rev="0" advAuto="0" spid="582" grpId="4"/>
      <p:bldP build="whole" bldLvl="1" animBg="1" rev="0" advAuto="0" spid="583" grpId="9"/>
      <p:bldP build="whole" bldLvl="1" animBg="1" rev="0" advAuto="0" spid="581" grpId="5"/>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96" name="组合 3"/>
          <p:cNvGrpSpPr/>
          <p:nvPr/>
        </p:nvGrpSpPr>
        <p:grpSpPr>
          <a:xfrm>
            <a:off x="708659" y="754380"/>
            <a:ext cx="1212854" cy="1212853"/>
            <a:chOff x="0" y="0"/>
            <a:chExt cx="1212852" cy="1212852"/>
          </a:xfrm>
        </p:grpSpPr>
        <p:sp>
          <p:nvSpPr>
            <p:cNvPr id="592" name="椭圆 1"/>
            <p:cNvSpPr/>
            <p:nvPr/>
          </p:nvSpPr>
          <p:spPr>
            <a:xfrm>
              <a:off x="-1" y="-1"/>
              <a:ext cx="1212854" cy="1212854"/>
            </a:xfrm>
            <a:prstGeom prst="ellipse">
              <a:avLst/>
            </a:prstGeom>
            <a:solidFill>
              <a:srgbClr val="6AE7FF">
                <a:alpha val="30000"/>
              </a:srgbClr>
            </a:soli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Calibri"/>
                  <a:ea typeface="Calibri"/>
                  <a:cs typeface="Calibri"/>
                  <a:sym typeface="Calibri"/>
                </a:defRPr>
              </a:pPr>
            </a:p>
          </p:txBody>
        </p:sp>
        <p:grpSp>
          <p:nvGrpSpPr>
            <p:cNvPr id="595" name="椭圆 2"/>
            <p:cNvGrpSpPr/>
            <p:nvPr/>
          </p:nvGrpSpPr>
          <p:grpSpPr>
            <a:xfrm>
              <a:off x="155817" y="147211"/>
              <a:ext cx="900165" cy="919481"/>
              <a:chOff x="0" y="0"/>
              <a:chExt cx="900164" cy="919480"/>
            </a:xfrm>
          </p:grpSpPr>
          <p:sp>
            <p:nvSpPr>
              <p:cNvPr id="593" name="圆形"/>
              <p:cNvSpPr/>
              <p:nvPr/>
            </p:nvSpPr>
            <p:spPr>
              <a:xfrm>
                <a:off x="0" y="9658"/>
                <a:ext cx="900165" cy="900166"/>
              </a:xfrm>
              <a:prstGeom prst="ellipse">
                <a:avLst/>
              </a:prstGeom>
              <a:solidFill>
                <a:srgbClr val="6AE7FF"/>
              </a:soli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Calibri"/>
                    <a:ea typeface="Calibri"/>
                    <a:cs typeface="Calibri"/>
                    <a:sym typeface="Calibri"/>
                  </a:defRPr>
                </a:pPr>
              </a:p>
            </p:txBody>
          </p:sp>
          <p:sp>
            <p:nvSpPr>
              <p:cNvPr id="594" name="4"/>
              <p:cNvSpPr txBox="1"/>
              <p:nvPr/>
            </p:nvSpPr>
            <p:spPr>
              <a:xfrm>
                <a:off x="223266" y="0"/>
                <a:ext cx="453630" cy="9194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defTabSz="1828800">
                  <a:defRPr b="1" sz="4800">
                    <a:solidFill>
                      <a:srgbClr val="FFFFFF"/>
                    </a:solidFill>
                    <a:latin typeface="微软雅黑"/>
                    <a:ea typeface="微软雅黑"/>
                    <a:cs typeface="微软雅黑"/>
                    <a:sym typeface="微软雅黑"/>
                  </a:defRPr>
                </a:lvl1pPr>
              </a:lstStyle>
              <a:p>
                <a:pPr/>
                <a:r>
                  <a:t>4</a:t>
                </a:r>
              </a:p>
            </p:txBody>
          </p:sp>
        </p:grpSp>
      </p:grpSp>
      <p:sp>
        <p:nvSpPr>
          <p:cNvPr id="597" name="文本框 263"/>
          <p:cNvSpPr txBox="1"/>
          <p:nvPr/>
        </p:nvSpPr>
        <p:spPr>
          <a:xfrm>
            <a:off x="2012950" y="962660"/>
            <a:ext cx="16239000" cy="13766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l" defTabSz="1828800">
              <a:defRPr b="1" sz="4000">
                <a:solidFill>
                  <a:srgbClr val="10FBFE"/>
                </a:solidFill>
                <a:latin typeface="微软雅黑"/>
                <a:ea typeface="微软雅黑"/>
                <a:cs typeface="微软雅黑"/>
                <a:sym typeface="微软雅黑"/>
              </a:defRPr>
            </a:pPr>
            <a:r>
              <a:t>最前沿的量子测量：量子纠缠测量 </a:t>
            </a:r>
            <a:r>
              <a:t>/ </a:t>
            </a:r>
          </a:p>
          <a:p>
            <a:pPr algn="l" defTabSz="1828800">
              <a:defRPr b="1" sz="4000">
                <a:solidFill>
                  <a:srgbClr val="10FBFE"/>
                </a:solidFill>
                <a:latin typeface="微软雅黑"/>
                <a:ea typeface="微软雅黑"/>
                <a:cs typeface="微软雅黑"/>
                <a:sym typeface="微软雅黑"/>
              </a:defRPr>
            </a:pPr>
            <a:r>
              <a:rPr b="0" sz="3200"/>
              <a:t>Cutting-edge quantum measurement: quantum entanglement measurement</a:t>
            </a:r>
          </a:p>
        </p:txBody>
      </p:sp>
      <p:grpSp>
        <p:nvGrpSpPr>
          <p:cNvPr id="602" name="组合 48"/>
          <p:cNvGrpSpPr/>
          <p:nvPr/>
        </p:nvGrpSpPr>
        <p:grpSpPr>
          <a:xfrm>
            <a:off x="1390647" y="3135427"/>
            <a:ext cx="19164194" cy="3411188"/>
            <a:chOff x="0" y="0"/>
            <a:chExt cx="19164193" cy="3411187"/>
          </a:xfrm>
        </p:grpSpPr>
        <p:sp>
          <p:nvSpPr>
            <p:cNvPr id="598" name="任意多边形: 形状 45"/>
            <p:cNvSpPr/>
            <p:nvPr/>
          </p:nvSpPr>
          <p:spPr>
            <a:xfrm>
              <a:off x="0" y="466886"/>
              <a:ext cx="16553677" cy="2362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9272" y="0"/>
                  </a:lnTo>
                  <a:lnTo>
                    <a:pt x="20553" y="10684"/>
                  </a:lnTo>
                  <a:lnTo>
                    <a:pt x="21580" y="8623"/>
                  </a:lnTo>
                  <a:lnTo>
                    <a:pt x="21600" y="8739"/>
                  </a:lnTo>
                  <a:lnTo>
                    <a:pt x="20573" y="10800"/>
                  </a:lnTo>
                  <a:lnTo>
                    <a:pt x="21600" y="12861"/>
                  </a:lnTo>
                  <a:lnTo>
                    <a:pt x="21580" y="12977"/>
                  </a:lnTo>
                  <a:lnTo>
                    <a:pt x="20553" y="10916"/>
                  </a:lnTo>
                  <a:lnTo>
                    <a:pt x="19272" y="21600"/>
                  </a:lnTo>
                  <a:lnTo>
                    <a:pt x="0" y="21600"/>
                  </a:lnTo>
                  <a:close/>
                </a:path>
              </a:pathLst>
            </a:custGeom>
            <a:solidFill>
              <a:srgbClr val="6AE7FF">
                <a:alpha val="70000"/>
              </a:srgbClr>
            </a:solidFill>
            <a:ln w="12700" cap="flat">
              <a:noFill/>
              <a:miter lim="400000"/>
            </a:ln>
            <a:effectLst/>
          </p:spPr>
          <p:txBody>
            <a:bodyPr wrap="square" lIns="91439" tIns="91439" rIns="91439" bIns="91439" numCol="1" anchor="ctr">
              <a:noAutofit/>
            </a:bodyPr>
            <a:lstStyle/>
            <a:p>
              <a:pPr defTabSz="1828800">
                <a:defRPr sz="3600">
                  <a:solidFill>
                    <a:srgbClr val="000000"/>
                  </a:solidFill>
                  <a:latin typeface="Calibri"/>
                  <a:ea typeface="Calibri"/>
                  <a:cs typeface="Calibri"/>
                  <a:sym typeface="Calibri"/>
                </a:defRPr>
              </a:pPr>
            </a:p>
          </p:txBody>
        </p:sp>
        <p:grpSp>
          <p:nvGrpSpPr>
            <p:cNvPr id="601" name="Group 4"/>
            <p:cNvGrpSpPr/>
            <p:nvPr/>
          </p:nvGrpSpPr>
          <p:grpSpPr>
            <a:xfrm>
              <a:off x="16471793" y="-1"/>
              <a:ext cx="2692401" cy="3411189"/>
              <a:chOff x="0" y="0"/>
              <a:chExt cx="2692400" cy="3411187"/>
            </a:xfrm>
          </p:grpSpPr>
          <p:sp>
            <p:nvSpPr>
              <p:cNvPr id="599" name="Freeform: Shape 6"/>
              <p:cNvSpPr/>
              <p:nvPr/>
            </p:nvSpPr>
            <p:spPr>
              <a:xfrm>
                <a:off x="0" y="-1"/>
                <a:ext cx="2692401" cy="3411188"/>
              </a:xfrm>
              <a:custGeom>
                <a:avLst/>
                <a:gdLst/>
                <a:ahLst/>
                <a:cxnLst>
                  <a:cxn ang="0">
                    <a:pos x="wd2" y="hd2"/>
                  </a:cxn>
                  <a:cxn ang="5400000">
                    <a:pos x="wd2" y="hd2"/>
                  </a:cxn>
                  <a:cxn ang="10800000">
                    <a:pos x="wd2" y="hd2"/>
                  </a:cxn>
                  <a:cxn ang="16200000">
                    <a:pos x="wd2" y="hd2"/>
                  </a:cxn>
                </a:cxnLst>
                <a:rect l="0" t="0" r="r" b="b"/>
                <a:pathLst>
                  <a:path w="21600" h="21508" fill="norm" stroke="1" extrusionOk="0">
                    <a:moveTo>
                      <a:pt x="21600" y="10676"/>
                    </a:moveTo>
                    <a:cubicBezTo>
                      <a:pt x="21600" y="10619"/>
                      <a:pt x="21528" y="10590"/>
                      <a:pt x="21456" y="10590"/>
                    </a:cubicBezTo>
                    <a:cubicBezTo>
                      <a:pt x="21456" y="10590"/>
                      <a:pt x="21419" y="10590"/>
                      <a:pt x="21419" y="10590"/>
                    </a:cubicBezTo>
                    <a:cubicBezTo>
                      <a:pt x="21383" y="10534"/>
                      <a:pt x="21311" y="10505"/>
                      <a:pt x="21239" y="10505"/>
                    </a:cubicBezTo>
                    <a:cubicBezTo>
                      <a:pt x="21203" y="10505"/>
                      <a:pt x="21167" y="10534"/>
                      <a:pt x="21130" y="10534"/>
                    </a:cubicBezTo>
                    <a:cubicBezTo>
                      <a:pt x="21094" y="10505"/>
                      <a:pt x="21058" y="10477"/>
                      <a:pt x="21022" y="10448"/>
                    </a:cubicBezTo>
                    <a:cubicBezTo>
                      <a:pt x="21239" y="10079"/>
                      <a:pt x="21600" y="9312"/>
                      <a:pt x="21383" y="9056"/>
                    </a:cubicBezTo>
                    <a:cubicBezTo>
                      <a:pt x="21094" y="8686"/>
                      <a:pt x="20914" y="8516"/>
                      <a:pt x="20553" y="8715"/>
                    </a:cubicBezTo>
                    <a:cubicBezTo>
                      <a:pt x="20336" y="8828"/>
                      <a:pt x="20372" y="9653"/>
                      <a:pt x="20444" y="10193"/>
                    </a:cubicBezTo>
                    <a:cubicBezTo>
                      <a:pt x="20372" y="10193"/>
                      <a:pt x="20336" y="10193"/>
                      <a:pt x="20264" y="10221"/>
                    </a:cubicBezTo>
                    <a:cubicBezTo>
                      <a:pt x="20300" y="9823"/>
                      <a:pt x="20191" y="9340"/>
                      <a:pt x="19758" y="9368"/>
                    </a:cubicBezTo>
                    <a:cubicBezTo>
                      <a:pt x="18999" y="9368"/>
                      <a:pt x="16110" y="9397"/>
                      <a:pt x="16110" y="9397"/>
                    </a:cubicBezTo>
                    <a:cubicBezTo>
                      <a:pt x="16110" y="9397"/>
                      <a:pt x="16110" y="9340"/>
                      <a:pt x="16074" y="9198"/>
                    </a:cubicBezTo>
                    <a:cubicBezTo>
                      <a:pt x="16435" y="8942"/>
                      <a:pt x="16435" y="8942"/>
                      <a:pt x="16435" y="8942"/>
                    </a:cubicBezTo>
                    <a:cubicBezTo>
                      <a:pt x="16977" y="8942"/>
                      <a:pt x="16977" y="8942"/>
                      <a:pt x="16977" y="8942"/>
                    </a:cubicBezTo>
                    <a:cubicBezTo>
                      <a:pt x="17302" y="8942"/>
                      <a:pt x="17771" y="8800"/>
                      <a:pt x="17771" y="8601"/>
                    </a:cubicBezTo>
                    <a:cubicBezTo>
                      <a:pt x="17771" y="8402"/>
                      <a:pt x="17374" y="8374"/>
                      <a:pt x="16868" y="8374"/>
                    </a:cubicBezTo>
                    <a:cubicBezTo>
                      <a:pt x="16615" y="8374"/>
                      <a:pt x="16290" y="8402"/>
                      <a:pt x="16037" y="8430"/>
                    </a:cubicBezTo>
                    <a:cubicBezTo>
                      <a:pt x="15929" y="6100"/>
                      <a:pt x="15568" y="330"/>
                      <a:pt x="15460" y="188"/>
                    </a:cubicBezTo>
                    <a:cubicBezTo>
                      <a:pt x="15279" y="-39"/>
                      <a:pt x="12823" y="-39"/>
                      <a:pt x="12534" y="75"/>
                    </a:cubicBezTo>
                    <a:cubicBezTo>
                      <a:pt x="12245" y="188"/>
                      <a:pt x="11992" y="1297"/>
                      <a:pt x="11992" y="1297"/>
                    </a:cubicBezTo>
                    <a:cubicBezTo>
                      <a:pt x="12353" y="1297"/>
                      <a:pt x="12353" y="1297"/>
                      <a:pt x="12353" y="1297"/>
                    </a:cubicBezTo>
                    <a:cubicBezTo>
                      <a:pt x="12173" y="2689"/>
                      <a:pt x="12173" y="2689"/>
                      <a:pt x="12173" y="2689"/>
                    </a:cubicBezTo>
                    <a:cubicBezTo>
                      <a:pt x="11703" y="2945"/>
                      <a:pt x="11703" y="2945"/>
                      <a:pt x="11703" y="2945"/>
                    </a:cubicBezTo>
                    <a:cubicBezTo>
                      <a:pt x="10367" y="9653"/>
                      <a:pt x="10367" y="9653"/>
                      <a:pt x="10367" y="9653"/>
                    </a:cubicBezTo>
                    <a:cubicBezTo>
                      <a:pt x="10367" y="9653"/>
                      <a:pt x="9319" y="9738"/>
                      <a:pt x="7694" y="9937"/>
                    </a:cubicBezTo>
                    <a:cubicBezTo>
                      <a:pt x="6899" y="10050"/>
                      <a:pt x="4912" y="10249"/>
                      <a:pt x="3070" y="10420"/>
                    </a:cubicBezTo>
                    <a:cubicBezTo>
                      <a:pt x="2312" y="6810"/>
                      <a:pt x="2312" y="6810"/>
                      <a:pt x="2312" y="6810"/>
                    </a:cubicBezTo>
                    <a:cubicBezTo>
                      <a:pt x="325" y="6810"/>
                      <a:pt x="325" y="6810"/>
                      <a:pt x="325" y="6810"/>
                    </a:cubicBezTo>
                    <a:cubicBezTo>
                      <a:pt x="0" y="10647"/>
                      <a:pt x="0" y="10647"/>
                      <a:pt x="0" y="10647"/>
                    </a:cubicBezTo>
                    <a:cubicBezTo>
                      <a:pt x="144" y="10676"/>
                      <a:pt x="144" y="10676"/>
                      <a:pt x="144" y="10676"/>
                    </a:cubicBezTo>
                    <a:cubicBezTo>
                      <a:pt x="144" y="10818"/>
                      <a:pt x="144" y="10818"/>
                      <a:pt x="144" y="10818"/>
                    </a:cubicBezTo>
                    <a:cubicBezTo>
                      <a:pt x="0" y="10875"/>
                      <a:pt x="0" y="10875"/>
                      <a:pt x="0" y="10875"/>
                    </a:cubicBezTo>
                    <a:cubicBezTo>
                      <a:pt x="325" y="14683"/>
                      <a:pt x="325" y="14683"/>
                      <a:pt x="325" y="14683"/>
                    </a:cubicBezTo>
                    <a:cubicBezTo>
                      <a:pt x="2312" y="14683"/>
                      <a:pt x="2312" y="14683"/>
                      <a:pt x="2312" y="14683"/>
                    </a:cubicBezTo>
                    <a:cubicBezTo>
                      <a:pt x="3070" y="11074"/>
                      <a:pt x="3070" y="11074"/>
                      <a:pt x="3070" y="11074"/>
                    </a:cubicBezTo>
                    <a:cubicBezTo>
                      <a:pt x="4912" y="11244"/>
                      <a:pt x="6899" y="11443"/>
                      <a:pt x="7694" y="11557"/>
                    </a:cubicBezTo>
                    <a:cubicBezTo>
                      <a:pt x="9319" y="11784"/>
                      <a:pt x="10367" y="11841"/>
                      <a:pt x="10367" y="11841"/>
                    </a:cubicBezTo>
                    <a:cubicBezTo>
                      <a:pt x="11703" y="18548"/>
                      <a:pt x="11703" y="18548"/>
                      <a:pt x="11703" y="18548"/>
                    </a:cubicBezTo>
                    <a:cubicBezTo>
                      <a:pt x="12173" y="18804"/>
                      <a:pt x="12173" y="18804"/>
                      <a:pt x="12173" y="18804"/>
                    </a:cubicBezTo>
                    <a:cubicBezTo>
                      <a:pt x="12353" y="20197"/>
                      <a:pt x="12353" y="20197"/>
                      <a:pt x="12353" y="20197"/>
                    </a:cubicBezTo>
                    <a:cubicBezTo>
                      <a:pt x="11992" y="20197"/>
                      <a:pt x="11992" y="20197"/>
                      <a:pt x="11992" y="20197"/>
                    </a:cubicBezTo>
                    <a:cubicBezTo>
                      <a:pt x="11992" y="20197"/>
                      <a:pt x="12245" y="21305"/>
                      <a:pt x="12534" y="21419"/>
                    </a:cubicBezTo>
                    <a:cubicBezTo>
                      <a:pt x="12823" y="21561"/>
                      <a:pt x="15279" y="21533"/>
                      <a:pt x="15460" y="21334"/>
                    </a:cubicBezTo>
                    <a:cubicBezTo>
                      <a:pt x="15568" y="21163"/>
                      <a:pt x="15929" y="15394"/>
                      <a:pt x="16037" y="13063"/>
                    </a:cubicBezTo>
                    <a:cubicBezTo>
                      <a:pt x="16290" y="13092"/>
                      <a:pt x="16615" y="13120"/>
                      <a:pt x="16868" y="13120"/>
                    </a:cubicBezTo>
                    <a:cubicBezTo>
                      <a:pt x="17374" y="13120"/>
                      <a:pt x="17771" y="13120"/>
                      <a:pt x="17771" y="12893"/>
                    </a:cubicBezTo>
                    <a:cubicBezTo>
                      <a:pt x="17771" y="12694"/>
                      <a:pt x="17302" y="12552"/>
                      <a:pt x="16977" y="12552"/>
                    </a:cubicBezTo>
                    <a:cubicBezTo>
                      <a:pt x="16688" y="12552"/>
                      <a:pt x="16435" y="12552"/>
                      <a:pt x="16435" y="12552"/>
                    </a:cubicBezTo>
                    <a:cubicBezTo>
                      <a:pt x="16074" y="12296"/>
                      <a:pt x="16074" y="12296"/>
                      <a:pt x="16074" y="12296"/>
                    </a:cubicBezTo>
                    <a:cubicBezTo>
                      <a:pt x="16110" y="12182"/>
                      <a:pt x="16110" y="12097"/>
                      <a:pt x="16110" y="12097"/>
                    </a:cubicBezTo>
                    <a:cubicBezTo>
                      <a:pt x="16110" y="12097"/>
                      <a:pt x="18999" y="12125"/>
                      <a:pt x="19758" y="12154"/>
                    </a:cubicBezTo>
                    <a:cubicBezTo>
                      <a:pt x="20191" y="12154"/>
                      <a:pt x="20300" y="11670"/>
                      <a:pt x="20264" y="11273"/>
                    </a:cubicBezTo>
                    <a:cubicBezTo>
                      <a:pt x="20336" y="11301"/>
                      <a:pt x="20372" y="11301"/>
                      <a:pt x="20444" y="11329"/>
                    </a:cubicBezTo>
                    <a:cubicBezTo>
                      <a:pt x="20372" y="11841"/>
                      <a:pt x="20336" y="12665"/>
                      <a:pt x="20553" y="12807"/>
                    </a:cubicBezTo>
                    <a:cubicBezTo>
                      <a:pt x="20914" y="12978"/>
                      <a:pt x="21094" y="12807"/>
                      <a:pt x="21383" y="12438"/>
                    </a:cubicBezTo>
                    <a:cubicBezTo>
                      <a:pt x="21600" y="12182"/>
                      <a:pt x="21239" y="11443"/>
                      <a:pt x="21022" y="11045"/>
                    </a:cubicBezTo>
                    <a:cubicBezTo>
                      <a:pt x="21058" y="11045"/>
                      <a:pt x="21094" y="10988"/>
                      <a:pt x="21130" y="10960"/>
                    </a:cubicBezTo>
                    <a:cubicBezTo>
                      <a:pt x="21167" y="10988"/>
                      <a:pt x="21203" y="10988"/>
                      <a:pt x="21239" y="10988"/>
                    </a:cubicBezTo>
                    <a:cubicBezTo>
                      <a:pt x="21311" y="10988"/>
                      <a:pt x="21383" y="10960"/>
                      <a:pt x="21419" y="10903"/>
                    </a:cubicBezTo>
                    <a:cubicBezTo>
                      <a:pt x="21419" y="10903"/>
                      <a:pt x="21456" y="10903"/>
                      <a:pt x="21456" y="10903"/>
                    </a:cubicBezTo>
                    <a:cubicBezTo>
                      <a:pt x="21528" y="10903"/>
                      <a:pt x="21600" y="10875"/>
                      <a:pt x="21600" y="10818"/>
                    </a:cubicBezTo>
                    <a:lnTo>
                      <a:pt x="21600" y="10676"/>
                    </a:lnTo>
                    <a:close/>
                  </a:path>
                </a:pathLst>
              </a:custGeom>
              <a:solidFill>
                <a:srgbClr val="6AE7FF">
                  <a:alpha val="70000"/>
                </a:srgbClr>
              </a:solidFill>
              <a:ln w="12700" cap="flat">
                <a:noFill/>
                <a:miter lim="400000"/>
              </a:ln>
              <a:effectLst/>
            </p:spPr>
            <p:txBody>
              <a:bodyPr wrap="square" lIns="91439" tIns="91439" rIns="91439" bIns="91439" numCol="1" anchor="ctr">
                <a:noAutofit/>
              </a:bodyPr>
              <a:lstStyle/>
              <a:p>
                <a:pPr defTabSz="1828800">
                  <a:defRPr sz="3600">
                    <a:solidFill>
                      <a:srgbClr val="000000"/>
                    </a:solidFill>
                    <a:latin typeface="Calibri"/>
                    <a:ea typeface="Calibri"/>
                    <a:cs typeface="Calibri"/>
                    <a:sym typeface="Calibri"/>
                  </a:defRPr>
                </a:pPr>
              </a:p>
            </p:txBody>
          </p:sp>
          <p:sp>
            <p:nvSpPr>
              <p:cNvPr id="600" name="Oval 7"/>
              <p:cNvSpPr/>
              <p:nvPr/>
            </p:nvSpPr>
            <p:spPr>
              <a:xfrm>
                <a:off x="1346199" y="1413038"/>
                <a:ext cx="581025" cy="581029"/>
              </a:xfrm>
              <a:prstGeom prst="ellipse">
                <a:avLst/>
              </a:prstGeom>
              <a:solidFill>
                <a:srgbClr val="000000"/>
              </a:solidFill>
              <a:ln w="12700" cap="flat">
                <a:noFill/>
                <a:miter lim="400000"/>
              </a:ln>
              <a:effectLst/>
            </p:spPr>
            <p:txBody>
              <a:bodyPr wrap="square" lIns="91439" tIns="91439" rIns="91439" bIns="91439" numCol="1" anchor="ctr">
                <a:noAutofit/>
              </a:bodyPr>
              <a:lstStyle/>
              <a:p>
                <a:pPr defTabSz="1828800">
                  <a:defRPr sz="3600">
                    <a:solidFill>
                      <a:srgbClr val="000000"/>
                    </a:solidFill>
                    <a:latin typeface="Calibri"/>
                    <a:ea typeface="Calibri"/>
                    <a:cs typeface="Calibri"/>
                    <a:sym typeface="Calibri"/>
                  </a:defRPr>
                </a:pPr>
              </a:p>
            </p:txBody>
          </p:sp>
        </p:grpSp>
      </p:grpSp>
      <p:grpSp>
        <p:nvGrpSpPr>
          <p:cNvPr id="607" name="组合 49"/>
          <p:cNvGrpSpPr/>
          <p:nvPr/>
        </p:nvGrpSpPr>
        <p:grpSpPr>
          <a:xfrm>
            <a:off x="1390650" y="5511710"/>
            <a:ext cx="22868291" cy="4418438"/>
            <a:chOff x="0" y="0"/>
            <a:chExt cx="22868289" cy="4418436"/>
          </a:xfrm>
        </p:grpSpPr>
        <p:sp>
          <p:nvSpPr>
            <p:cNvPr id="603" name="任意多边形: 形状 46"/>
            <p:cNvSpPr/>
            <p:nvPr/>
          </p:nvSpPr>
          <p:spPr>
            <a:xfrm>
              <a:off x="0" y="670585"/>
              <a:ext cx="19419608" cy="3055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8867" y="0"/>
                  </a:lnTo>
                  <a:lnTo>
                    <a:pt x="20371" y="10669"/>
                  </a:lnTo>
                  <a:lnTo>
                    <a:pt x="21577" y="8605"/>
                  </a:lnTo>
                  <a:lnTo>
                    <a:pt x="21600" y="8750"/>
                  </a:lnTo>
                  <a:lnTo>
                    <a:pt x="20400" y="10815"/>
                  </a:lnTo>
                  <a:lnTo>
                    <a:pt x="21600" y="12879"/>
                  </a:lnTo>
                  <a:lnTo>
                    <a:pt x="21577" y="12995"/>
                  </a:lnTo>
                  <a:lnTo>
                    <a:pt x="20371" y="10931"/>
                  </a:lnTo>
                  <a:lnTo>
                    <a:pt x="18867" y="21600"/>
                  </a:lnTo>
                  <a:lnTo>
                    <a:pt x="0" y="21600"/>
                  </a:lnTo>
                  <a:close/>
                </a:path>
              </a:pathLst>
            </a:custGeom>
            <a:solidFill>
              <a:srgbClr val="6AE7FF">
                <a:alpha val="50000"/>
              </a:srgbClr>
            </a:solidFill>
            <a:ln w="12700" cap="flat">
              <a:noFill/>
              <a:miter lim="400000"/>
            </a:ln>
            <a:effectLst/>
          </p:spPr>
          <p:txBody>
            <a:bodyPr wrap="square" lIns="91439" tIns="91439" rIns="91439" bIns="91439" numCol="1" anchor="ctr">
              <a:noAutofit/>
            </a:bodyPr>
            <a:lstStyle/>
            <a:p>
              <a:pPr defTabSz="1828800">
                <a:defRPr sz="3600">
                  <a:solidFill>
                    <a:srgbClr val="000000"/>
                  </a:solidFill>
                  <a:latin typeface="Calibri"/>
                  <a:ea typeface="Calibri"/>
                  <a:cs typeface="Calibri"/>
                  <a:sym typeface="Calibri"/>
                </a:defRPr>
              </a:pPr>
            </a:p>
          </p:txBody>
        </p:sp>
        <p:grpSp>
          <p:nvGrpSpPr>
            <p:cNvPr id="606" name="Group 9"/>
            <p:cNvGrpSpPr/>
            <p:nvPr/>
          </p:nvGrpSpPr>
          <p:grpSpPr>
            <a:xfrm>
              <a:off x="19380545" y="-1"/>
              <a:ext cx="3487746" cy="4418438"/>
              <a:chOff x="0" y="0"/>
              <a:chExt cx="3487744" cy="4418436"/>
            </a:xfrm>
          </p:grpSpPr>
          <p:sp>
            <p:nvSpPr>
              <p:cNvPr id="604" name="Freeform: Shape 11"/>
              <p:cNvSpPr/>
              <p:nvPr/>
            </p:nvSpPr>
            <p:spPr>
              <a:xfrm>
                <a:off x="0" y="-1"/>
                <a:ext cx="3487745" cy="4418438"/>
              </a:xfrm>
              <a:custGeom>
                <a:avLst/>
                <a:gdLst/>
                <a:ahLst/>
                <a:cxnLst>
                  <a:cxn ang="0">
                    <a:pos x="wd2" y="hd2"/>
                  </a:cxn>
                  <a:cxn ang="5400000">
                    <a:pos x="wd2" y="hd2"/>
                  </a:cxn>
                  <a:cxn ang="10800000">
                    <a:pos x="wd2" y="hd2"/>
                  </a:cxn>
                  <a:cxn ang="16200000">
                    <a:pos x="wd2" y="hd2"/>
                  </a:cxn>
                </a:cxnLst>
                <a:rect l="0" t="0" r="r" b="b"/>
                <a:pathLst>
                  <a:path w="21600" h="21506" fill="norm" stroke="1" extrusionOk="0">
                    <a:moveTo>
                      <a:pt x="21600" y="10696"/>
                    </a:moveTo>
                    <a:cubicBezTo>
                      <a:pt x="21600" y="10639"/>
                      <a:pt x="21528" y="10582"/>
                      <a:pt x="21456" y="10582"/>
                    </a:cubicBezTo>
                    <a:cubicBezTo>
                      <a:pt x="21456" y="10582"/>
                      <a:pt x="21419" y="10582"/>
                      <a:pt x="21419" y="10611"/>
                    </a:cubicBezTo>
                    <a:cubicBezTo>
                      <a:pt x="21383" y="10554"/>
                      <a:pt x="21311" y="10497"/>
                      <a:pt x="21239" y="10497"/>
                    </a:cubicBezTo>
                    <a:cubicBezTo>
                      <a:pt x="21203" y="10497"/>
                      <a:pt x="21167" y="10526"/>
                      <a:pt x="21130" y="10554"/>
                    </a:cubicBezTo>
                    <a:cubicBezTo>
                      <a:pt x="21094" y="10497"/>
                      <a:pt x="21058" y="10469"/>
                      <a:pt x="21022" y="10440"/>
                    </a:cubicBezTo>
                    <a:cubicBezTo>
                      <a:pt x="21239" y="10071"/>
                      <a:pt x="21600" y="9332"/>
                      <a:pt x="21383" y="9048"/>
                    </a:cubicBezTo>
                    <a:cubicBezTo>
                      <a:pt x="21094" y="8678"/>
                      <a:pt x="20914" y="8508"/>
                      <a:pt x="20553" y="8707"/>
                    </a:cubicBezTo>
                    <a:cubicBezTo>
                      <a:pt x="20336" y="8820"/>
                      <a:pt x="20372" y="9645"/>
                      <a:pt x="20444" y="10185"/>
                    </a:cubicBezTo>
                    <a:cubicBezTo>
                      <a:pt x="20372" y="10185"/>
                      <a:pt x="20336" y="10213"/>
                      <a:pt x="20264" y="10213"/>
                    </a:cubicBezTo>
                    <a:cubicBezTo>
                      <a:pt x="20300" y="9815"/>
                      <a:pt x="20191" y="9360"/>
                      <a:pt x="19758" y="9360"/>
                    </a:cubicBezTo>
                    <a:cubicBezTo>
                      <a:pt x="18999" y="9389"/>
                      <a:pt x="16110" y="9417"/>
                      <a:pt x="16110" y="9417"/>
                    </a:cubicBezTo>
                    <a:cubicBezTo>
                      <a:pt x="16110" y="9417"/>
                      <a:pt x="16110" y="9332"/>
                      <a:pt x="16074" y="9190"/>
                    </a:cubicBezTo>
                    <a:cubicBezTo>
                      <a:pt x="16435" y="8934"/>
                      <a:pt x="16435" y="8934"/>
                      <a:pt x="16435" y="8934"/>
                    </a:cubicBezTo>
                    <a:cubicBezTo>
                      <a:pt x="16977" y="8934"/>
                      <a:pt x="16977" y="8934"/>
                      <a:pt x="16977" y="8934"/>
                    </a:cubicBezTo>
                    <a:cubicBezTo>
                      <a:pt x="17302" y="8934"/>
                      <a:pt x="17771" y="8792"/>
                      <a:pt x="17771" y="8593"/>
                    </a:cubicBezTo>
                    <a:cubicBezTo>
                      <a:pt x="17771" y="8394"/>
                      <a:pt x="17374" y="8394"/>
                      <a:pt x="16868" y="8394"/>
                    </a:cubicBezTo>
                    <a:cubicBezTo>
                      <a:pt x="16615" y="8394"/>
                      <a:pt x="16290" y="8422"/>
                      <a:pt x="16037" y="8451"/>
                    </a:cubicBezTo>
                    <a:cubicBezTo>
                      <a:pt x="15929" y="6120"/>
                      <a:pt x="15568" y="351"/>
                      <a:pt x="15460" y="180"/>
                    </a:cubicBezTo>
                    <a:cubicBezTo>
                      <a:pt x="15279" y="-19"/>
                      <a:pt x="12823" y="-47"/>
                      <a:pt x="12534" y="67"/>
                    </a:cubicBezTo>
                    <a:cubicBezTo>
                      <a:pt x="12245" y="209"/>
                      <a:pt x="11992" y="1289"/>
                      <a:pt x="11992" y="1289"/>
                    </a:cubicBezTo>
                    <a:cubicBezTo>
                      <a:pt x="12353" y="1289"/>
                      <a:pt x="12353" y="1289"/>
                      <a:pt x="12353" y="1289"/>
                    </a:cubicBezTo>
                    <a:cubicBezTo>
                      <a:pt x="12173" y="2710"/>
                      <a:pt x="12173" y="2710"/>
                      <a:pt x="12173" y="2710"/>
                    </a:cubicBezTo>
                    <a:cubicBezTo>
                      <a:pt x="11703" y="2937"/>
                      <a:pt x="11703" y="2937"/>
                      <a:pt x="11703" y="2937"/>
                    </a:cubicBezTo>
                    <a:cubicBezTo>
                      <a:pt x="10367" y="9645"/>
                      <a:pt x="10367" y="9645"/>
                      <a:pt x="10367" y="9645"/>
                    </a:cubicBezTo>
                    <a:cubicBezTo>
                      <a:pt x="10367" y="9645"/>
                      <a:pt x="9319" y="9730"/>
                      <a:pt x="7694" y="9957"/>
                    </a:cubicBezTo>
                    <a:cubicBezTo>
                      <a:pt x="6899" y="10042"/>
                      <a:pt x="4912" y="10241"/>
                      <a:pt x="3070" y="10412"/>
                    </a:cubicBezTo>
                    <a:cubicBezTo>
                      <a:pt x="2312" y="6831"/>
                      <a:pt x="2312" y="6831"/>
                      <a:pt x="2312" y="6831"/>
                    </a:cubicBezTo>
                    <a:cubicBezTo>
                      <a:pt x="325" y="6831"/>
                      <a:pt x="325" y="6831"/>
                      <a:pt x="325" y="6831"/>
                    </a:cubicBezTo>
                    <a:cubicBezTo>
                      <a:pt x="0" y="10639"/>
                      <a:pt x="0" y="10639"/>
                      <a:pt x="0" y="10639"/>
                    </a:cubicBezTo>
                    <a:cubicBezTo>
                      <a:pt x="144" y="10696"/>
                      <a:pt x="144" y="10696"/>
                      <a:pt x="144" y="10696"/>
                    </a:cubicBezTo>
                    <a:cubicBezTo>
                      <a:pt x="144" y="10810"/>
                      <a:pt x="144" y="10810"/>
                      <a:pt x="144" y="10810"/>
                    </a:cubicBezTo>
                    <a:cubicBezTo>
                      <a:pt x="0" y="10867"/>
                      <a:pt x="0" y="10867"/>
                      <a:pt x="0" y="10867"/>
                    </a:cubicBezTo>
                    <a:cubicBezTo>
                      <a:pt x="325" y="14675"/>
                      <a:pt x="325" y="14675"/>
                      <a:pt x="325" y="14675"/>
                    </a:cubicBezTo>
                    <a:cubicBezTo>
                      <a:pt x="2312" y="14675"/>
                      <a:pt x="2312" y="14675"/>
                      <a:pt x="2312" y="14675"/>
                    </a:cubicBezTo>
                    <a:cubicBezTo>
                      <a:pt x="3070" y="11094"/>
                      <a:pt x="3070" y="11094"/>
                      <a:pt x="3070" y="11094"/>
                    </a:cubicBezTo>
                    <a:cubicBezTo>
                      <a:pt x="4912" y="11265"/>
                      <a:pt x="6899" y="11464"/>
                      <a:pt x="7694" y="11549"/>
                    </a:cubicBezTo>
                    <a:cubicBezTo>
                      <a:pt x="9319" y="11776"/>
                      <a:pt x="10367" y="11861"/>
                      <a:pt x="10367" y="11861"/>
                    </a:cubicBezTo>
                    <a:cubicBezTo>
                      <a:pt x="11703" y="18569"/>
                      <a:pt x="11703" y="18569"/>
                      <a:pt x="11703" y="18569"/>
                    </a:cubicBezTo>
                    <a:cubicBezTo>
                      <a:pt x="12173" y="18796"/>
                      <a:pt x="12173" y="18796"/>
                      <a:pt x="12173" y="18796"/>
                    </a:cubicBezTo>
                    <a:cubicBezTo>
                      <a:pt x="12353" y="20217"/>
                      <a:pt x="12353" y="20217"/>
                      <a:pt x="12353" y="20217"/>
                    </a:cubicBezTo>
                    <a:cubicBezTo>
                      <a:pt x="11992" y="20217"/>
                      <a:pt x="11992" y="20217"/>
                      <a:pt x="11992" y="20217"/>
                    </a:cubicBezTo>
                    <a:cubicBezTo>
                      <a:pt x="11992" y="20217"/>
                      <a:pt x="12245" y="21297"/>
                      <a:pt x="12534" y="21439"/>
                    </a:cubicBezTo>
                    <a:cubicBezTo>
                      <a:pt x="12823" y="21553"/>
                      <a:pt x="15279" y="21525"/>
                      <a:pt x="15460" y="21326"/>
                    </a:cubicBezTo>
                    <a:cubicBezTo>
                      <a:pt x="15568" y="21155"/>
                      <a:pt x="15929" y="15386"/>
                      <a:pt x="16037" y="13055"/>
                    </a:cubicBezTo>
                    <a:cubicBezTo>
                      <a:pt x="16290" y="13084"/>
                      <a:pt x="16615" y="13112"/>
                      <a:pt x="16868" y="13112"/>
                    </a:cubicBezTo>
                    <a:cubicBezTo>
                      <a:pt x="17374" y="13112"/>
                      <a:pt x="17771" y="13112"/>
                      <a:pt x="17771" y="12913"/>
                    </a:cubicBezTo>
                    <a:cubicBezTo>
                      <a:pt x="17771" y="12714"/>
                      <a:pt x="17302" y="12572"/>
                      <a:pt x="16977" y="12572"/>
                    </a:cubicBezTo>
                    <a:cubicBezTo>
                      <a:pt x="16688" y="12572"/>
                      <a:pt x="16435" y="12572"/>
                      <a:pt x="16435" y="12572"/>
                    </a:cubicBezTo>
                    <a:cubicBezTo>
                      <a:pt x="16074" y="12316"/>
                      <a:pt x="16074" y="12316"/>
                      <a:pt x="16074" y="12316"/>
                    </a:cubicBezTo>
                    <a:cubicBezTo>
                      <a:pt x="16110" y="12174"/>
                      <a:pt x="16110" y="12089"/>
                      <a:pt x="16110" y="12089"/>
                    </a:cubicBezTo>
                    <a:cubicBezTo>
                      <a:pt x="16110" y="12089"/>
                      <a:pt x="18999" y="12117"/>
                      <a:pt x="19758" y="12146"/>
                    </a:cubicBezTo>
                    <a:cubicBezTo>
                      <a:pt x="20191" y="12146"/>
                      <a:pt x="20300" y="11691"/>
                      <a:pt x="20264" y="11293"/>
                    </a:cubicBezTo>
                    <a:cubicBezTo>
                      <a:pt x="20336" y="11293"/>
                      <a:pt x="20372" y="11321"/>
                      <a:pt x="20444" y="11321"/>
                    </a:cubicBezTo>
                    <a:cubicBezTo>
                      <a:pt x="20372" y="11861"/>
                      <a:pt x="20336" y="12686"/>
                      <a:pt x="20553" y="12799"/>
                    </a:cubicBezTo>
                    <a:cubicBezTo>
                      <a:pt x="20914" y="12998"/>
                      <a:pt x="21094" y="12828"/>
                      <a:pt x="21383" y="12458"/>
                    </a:cubicBezTo>
                    <a:cubicBezTo>
                      <a:pt x="21600" y="12174"/>
                      <a:pt x="21239" y="11435"/>
                      <a:pt x="21022" y="11066"/>
                    </a:cubicBezTo>
                    <a:cubicBezTo>
                      <a:pt x="21058" y="11037"/>
                      <a:pt x="21094" y="11009"/>
                      <a:pt x="21130" y="10952"/>
                    </a:cubicBezTo>
                    <a:cubicBezTo>
                      <a:pt x="21167" y="10980"/>
                      <a:pt x="21203" y="11009"/>
                      <a:pt x="21239" y="11009"/>
                    </a:cubicBezTo>
                    <a:cubicBezTo>
                      <a:pt x="21311" y="11009"/>
                      <a:pt x="21383" y="10952"/>
                      <a:pt x="21419" y="10895"/>
                    </a:cubicBezTo>
                    <a:cubicBezTo>
                      <a:pt x="21419" y="10924"/>
                      <a:pt x="21456" y="10924"/>
                      <a:pt x="21456" y="10924"/>
                    </a:cubicBezTo>
                    <a:cubicBezTo>
                      <a:pt x="21528" y="10924"/>
                      <a:pt x="21600" y="10867"/>
                      <a:pt x="21600" y="10810"/>
                    </a:cubicBezTo>
                    <a:lnTo>
                      <a:pt x="21600" y="10696"/>
                    </a:lnTo>
                    <a:close/>
                  </a:path>
                </a:pathLst>
              </a:custGeom>
              <a:solidFill>
                <a:srgbClr val="6AE7FF">
                  <a:alpha val="50000"/>
                </a:srgbClr>
              </a:solidFill>
              <a:ln w="12700" cap="flat">
                <a:noFill/>
                <a:miter lim="400000"/>
              </a:ln>
              <a:effectLst/>
            </p:spPr>
            <p:txBody>
              <a:bodyPr wrap="square" lIns="91439" tIns="91439" rIns="91439" bIns="91439" numCol="1" anchor="ctr">
                <a:noAutofit/>
              </a:bodyPr>
              <a:lstStyle/>
              <a:p>
                <a:pPr defTabSz="1828800">
                  <a:defRPr sz="3600">
                    <a:solidFill>
                      <a:srgbClr val="000000"/>
                    </a:solidFill>
                    <a:latin typeface="Calibri"/>
                    <a:ea typeface="Calibri"/>
                    <a:cs typeface="Calibri"/>
                    <a:sym typeface="Calibri"/>
                  </a:defRPr>
                </a:pPr>
              </a:p>
            </p:txBody>
          </p:sp>
          <p:sp>
            <p:nvSpPr>
              <p:cNvPr id="605" name="Oval 12"/>
              <p:cNvSpPr/>
              <p:nvPr/>
            </p:nvSpPr>
            <p:spPr>
              <a:xfrm>
                <a:off x="1768549" y="1836998"/>
                <a:ext cx="752662" cy="744438"/>
              </a:xfrm>
              <a:prstGeom prst="ellipse">
                <a:avLst/>
              </a:prstGeom>
              <a:solidFill>
                <a:srgbClr val="000000"/>
              </a:solidFill>
              <a:ln w="12700" cap="flat">
                <a:noFill/>
                <a:miter lim="400000"/>
              </a:ln>
              <a:effectLst/>
            </p:spPr>
            <p:txBody>
              <a:bodyPr wrap="square" lIns="91439" tIns="91439" rIns="91439" bIns="91439" numCol="1" anchor="ctr">
                <a:noAutofit/>
              </a:bodyPr>
              <a:lstStyle/>
              <a:p>
                <a:pPr defTabSz="1828800">
                  <a:defRPr sz="3600">
                    <a:solidFill>
                      <a:srgbClr val="000000"/>
                    </a:solidFill>
                    <a:latin typeface="Calibri"/>
                    <a:ea typeface="Calibri"/>
                    <a:cs typeface="Calibri"/>
                    <a:sym typeface="Calibri"/>
                  </a:defRPr>
                </a:pPr>
              </a:p>
            </p:txBody>
          </p:sp>
        </p:grpSp>
      </p:grpSp>
      <p:grpSp>
        <p:nvGrpSpPr>
          <p:cNvPr id="612" name="组合 50"/>
          <p:cNvGrpSpPr/>
          <p:nvPr/>
        </p:nvGrpSpPr>
        <p:grpSpPr>
          <a:xfrm>
            <a:off x="1390648" y="8895234"/>
            <a:ext cx="20360548" cy="3411188"/>
            <a:chOff x="0" y="0"/>
            <a:chExt cx="20360545" cy="3411187"/>
          </a:xfrm>
        </p:grpSpPr>
        <p:sp>
          <p:nvSpPr>
            <p:cNvPr id="608" name="任意多边形: 形状 47"/>
            <p:cNvSpPr/>
            <p:nvPr/>
          </p:nvSpPr>
          <p:spPr>
            <a:xfrm>
              <a:off x="0" y="523972"/>
              <a:ext cx="17728177" cy="2362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9577" y="0"/>
                  </a:lnTo>
                  <a:lnTo>
                    <a:pt x="20694" y="10655"/>
                  </a:lnTo>
                  <a:lnTo>
                    <a:pt x="21587" y="8623"/>
                  </a:lnTo>
                  <a:lnTo>
                    <a:pt x="21600" y="8768"/>
                  </a:lnTo>
                  <a:lnTo>
                    <a:pt x="20716" y="10800"/>
                  </a:lnTo>
                  <a:lnTo>
                    <a:pt x="21600" y="12861"/>
                  </a:lnTo>
                  <a:lnTo>
                    <a:pt x="21587" y="13006"/>
                  </a:lnTo>
                  <a:lnTo>
                    <a:pt x="20694" y="10945"/>
                  </a:lnTo>
                  <a:lnTo>
                    <a:pt x="19577" y="21600"/>
                  </a:lnTo>
                  <a:lnTo>
                    <a:pt x="0" y="21600"/>
                  </a:lnTo>
                  <a:close/>
                </a:path>
              </a:pathLst>
            </a:custGeom>
            <a:solidFill>
              <a:srgbClr val="6AE7FF">
                <a:alpha val="30000"/>
              </a:srgbClr>
            </a:solidFill>
            <a:ln w="12700" cap="flat">
              <a:noFill/>
              <a:miter lim="400000"/>
            </a:ln>
            <a:effectLst/>
          </p:spPr>
          <p:txBody>
            <a:bodyPr wrap="square" lIns="91439" tIns="91439" rIns="91439" bIns="91439" numCol="1" anchor="ctr">
              <a:noAutofit/>
            </a:bodyPr>
            <a:lstStyle/>
            <a:p>
              <a:pPr defTabSz="1828800">
                <a:defRPr sz="3600">
                  <a:solidFill>
                    <a:srgbClr val="000000"/>
                  </a:solidFill>
                  <a:latin typeface="Calibri"/>
                  <a:ea typeface="Calibri"/>
                  <a:cs typeface="Calibri"/>
                  <a:sym typeface="Calibri"/>
                </a:defRPr>
              </a:pPr>
            </a:p>
          </p:txBody>
        </p:sp>
        <p:grpSp>
          <p:nvGrpSpPr>
            <p:cNvPr id="611" name="Group 14"/>
            <p:cNvGrpSpPr/>
            <p:nvPr/>
          </p:nvGrpSpPr>
          <p:grpSpPr>
            <a:xfrm>
              <a:off x="17666301" y="0"/>
              <a:ext cx="2694245" cy="3411188"/>
              <a:chOff x="0" y="0"/>
              <a:chExt cx="2694244" cy="3411187"/>
            </a:xfrm>
          </p:grpSpPr>
          <p:sp>
            <p:nvSpPr>
              <p:cNvPr id="609" name="Freeform: Shape 16"/>
              <p:cNvSpPr/>
              <p:nvPr/>
            </p:nvSpPr>
            <p:spPr>
              <a:xfrm>
                <a:off x="0" y="-1"/>
                <a:ext cx="2694245" cy="3411189"/>
              </a:xfrm>
              <a:custGeom>
                <a:avLst/>
                <a:gdLst/>
                <a:ahLst/>
                <a:cxnLst>
                  <a:cxn ang="0">
                    <a:pos x="wd2" y="hd2"/>
                  </a:cxn>
                  <a:cxn ang="5400000">
                    <a:pos x="wd2" y="hd2"/>
                  </a:cxn>
                  <a:cxn ang="10800000">
                    <a:pos x="wd2" y="hd2"/>
                  </a:cxn>
                  <a:cxn ang="16200000">
                    <a:pos x="wd2" y="hd2"/>
                  </a:cxn>
                </a:cxnLst>
                <a:rect l="0" t="0" r="r" b="b"/>
                <a:pathLst>
                  <a:path w="21564" h="21508" fill="norm" stroke="1" extrusionOk="0">
                    <a:moveTo>
                      <a:pt x="21564" y="10690"/>
                    </a:moveTo>
                    <a:cubicBezTo>
                      <a:pt x="21564" y="10633"/>
                      <a:pt x="21528" y="10605"/>
                      <a:pt x="21456" y="10605"/>
                    </a:cubicBezTo>
                    <a:cubicBezTo>
                      <a:pt x="21420" y="10605"/>
                      <a:pt x="21420" y="10605"/>
                      <a:pt x="21384" y="10605"/>
                    </a:cubicBezTo>
                    <a:cubicBezTo>
                      <a:pt x="21384" y="10548"/>
                      <a:pt x="21312" y="10520"/>
                      <a:pt x="21239" y="10520"/>
                    </a:cubicBezTo>
                    <a:cubicBezTo>
                      <a:pt x="21167" y="10520"/>
                      <a:pt x="21131" y="10520"/>
                      <a:pt x="21095" y="10548"/>
                    </a:cubicBezTo>
                    <a:cubicBezTo>
                      <a:pt x="21095" y="10520"/>
                      <a:pt x="21059" y="10463"/>
                      <a:pt x="21023" y="10463"/>
                    </a:cubicBezTo>
                    <a:cubicBezTo>
                      <a:pt x="21203" y="10065"/>
                      <a:pt x="21600" y="9326"/>
                      <a:pt x="21384" y="9070"/>
                    </a:cubicBezTo>
                    <a:cubicBezTo>
                      <a:pt x="21059" y="8701"/>
                      <a:pt x="20915" y="8530"/>
                      <a:pt x="20554" y="8701"/>
                    </a:cubicBezTo>
                    <a:cubicBezTo>
                      <a:pt x="20302" y="8843"/>
                      <a:pt x="20374" y="9667"/>
                      <a:pt x="20446" y="10179"/>
                    </a:cubicBezTo>
                    <a:cubicBezTo>
                      <a:pt x="20374" y="10207"/>
                      <a:pt x="20302" y="10207"/>
                      <a:pt x="20266" y="10235"/>
                    </a:cubicBezTo>
                    <a:cubicBezTo>
                      <a:pt x="20266" y="9838"/>
                      <a:pt x="20194" y="9354"/>
                      <a:pt x="19725" y="9354"/>
                    </a:cubicBezTo>
                    <a:cubicBezTo>
                      <a:pt x="18968" y="9383"/>
                      <a:pt x="16083" y="9411"/>
                      <a:pt x="16083" y="9411"/>
                    </a:cubicBezTo>
                    <a:cubicBezTo>
                      <a:pt x="16083" y="9411"/>
                      <a:pt x="16083" y="9326"/>
                      <a:pt x="16083" y="9212"/>
                    </a:cubicBezTo>
                    <a:cubicBezTo>
                      <a:pt x="16407" y="8956"/>
                      <a:pt x="16407" y="8956"/>
                      <a:pt x="16407" y="8956"/>
                    </a:cubicBezTo>
                    <a:cubicBezTo>
                      <a:pt x="16984" y="8956"/>
                      <a:pt x="16984" y="8956"/>
                      <a:pt x="16984" y="8956"/>
                    </a:cubicBezTo>
                    <a:cubicBezTo>
                      <a:pt x="17273" y="8956"/>
                      <a:pt x="17778" y="8814"/>
                      <a:pt x="17778" y="8615"/>
                    </a:cubicBezTo>
                    <a:cubicBezTo>
                      <a:pt x="17778" y="8388"/>
                      <a:pt x="17345" y="8388"/>
                      <a:pt x="16876" y="8388"/>
                    </a:cubicBezTo>
                    <a:cubicBezTo>
                      <a:pt x="16624" y="8388"/>
                      <a:pt x="16299" y="8416"/>
                      <a:pt x="16047" y="8445"/>
                    </a:cubicBezTo>
                    <a:cubicBezTo>
                      <a:pt x="15903" y="6114"/>
                      <a:pt x="15578" y="345"/>
                      <a:pt x="15434" y="174"/>
                    </a:cubicBezTo>
                    <a:cubicBezTo>
                      <a:pt x="15289" y="-25"/>
                      <a:pt x="12837" y="-53"/>
                      <a:pt x="12549" y="89"/>
                    </a:cubicBezTo>
                    <a:cubicBezTo>
                      <a:pt x="12260" y="203"/>
                      <a:pt x="12008" y="1311"/>
                      <a:pt x="12008" y="1311"/>
                    </a:cubicBezTo>
                    <a:cubicBezTo>
                      <a:pt x="12369" y="1311"/>
                      <a:pt x="12369" y="1311"/>
                      <a:pt x="12369" y="1311"/>
                    </a:cubicBezTo>
                    <a:cubicBezTo>
                      <a:pt x="12152" y="2704"/>
                      <a:pt x="12152" y="2704"/>
                      <a:pt x="12152" y="2704"/>
                    </a:cubicBezTo>
                    <a:cubicBezTo>
                      <a:pt x="11683" y="2960"/>
                      <a:pt x="11683" y="2960"/>
                      <a:pt x="11683" y="2960"/>
                    </a:cubicBezTo>
                    <a:cubicBezTo>
                      <a:pt x="10349" y="9667"/>
                      <a:pt x="10349" y="9667"/>
                      <a:pt x="10349" y="9667"/>
                    </a:cubicBezTo>
                    <a:cubicBezTo>
                      <a:pt x="10349" y="9667"/>
                      <a:pt x="9340" y="9724"/>
                      <a:pt x="7717" y="9951"/>
                    </a:cubicBezTo>
                    <a:cubicBezTo>
                      <a:pt x="6924" y="10065"/>
                      <a:pt x="4904" y="10264"/>
                      <a:pt x="3065" y="10434"/>
                    </a:cubicBezTo>
                    <a:cubicBezTo>
                      <a:pt x="2344" y="6825"/>
                      <a:pt x="2344" y="6825"/>
                      <a:pt x="2344" y="6825"/>
                    </a:cubicBezTo>
                    <a:cubicBezTo>
                      <a:pt x="325" y="6825"/>
                      <a:pt x="325" y="6825"/>
                      <a:pt x="325" y="6825"/>
                    </a:cubicBezTo>
                    <a:cubicBezTo>
                      <a:pt x="0" y="10633"/>
                      <a:pt x="0" y="10633"/>
                      <a:pt x="0" y="10633"/>
                    </a:cubicBezTo>
                    <a:cubicBezTo>
                      <a:pt x="180" y="10690"/>
                      <a:pt x="180" y="10690"/>
                      <a:pt x="180" y="10690"/>
                    </a:cubicBezTo>
                    <a:cubicBezTo>
                      <a:pt x="180" y="10832"/>
                      <a:pt x="180" y="10832"/>
                      <a:pt x="180" y="10832"/>
                    </a:cubicBezTo>
                    <a:cubicBezTo>
                      <a:pt x="0" y="10861"/>
                      <a:pt x="0" y="10861"/>
                      <a:pt x="0" y="10861"/>
                    </a:cubicBezTo>
                    <a:cubicBezTo>
                      <a:pt x="325" y="14698"/>
                      <a:pt x="325" y="14698"/>
                      <a:pt x="325" y="14698"/>
                    </a:cubicBezTo>
                    <a:cubicBezTo>
                      <a:pt x="2344" y="14698"/>
                      <a:pt x="2344" y="14698"/>
                      <a:pt x="2344" y="14698"/>
                    </a:cubicBezTo>
                    <a:cubicBezTo>
                      <a:pt x="3065" y="11088"/>
                      <a:pt x="3065" y="11088"/>
                      <a:pt x="3065" y="11088"/>
                    </a:cubicBezTo>
                    <a:cubicBezTo>
                      <a:pt x="4904" y="11259"/>
                      <a:pt x="6924" y="11458"/>
                      <a:pt x="7717" y="11571"/>
                    </a:cubicBezTo>
                    <a:cubicBezTo>
                      <a:pt x="9340" y="11770"/>
                      <a:pt x="10349" y="11855"/>
                      <a:pt x="10349" y="11855"/>
                    </a:cubicBezTo>
                    <a:cubicBezTo>
                      <a:pt x="11683" y="18563"/>
                      <a:pt x="11683" y="18563"/>
                      <a:pt x="11683" y="18563"/>
                    </a:cubicBezTo>
                    <a:cubicBezTo>
                      <a:pt x="12152" y="18819"/>
                      <a:pt x="12152" y="18819"/>
                      <a:pt x="12152" y="18819"/>
                    </a:cubicBezTo>
                    <a:cubicBezTo>
                      <a:pt x="12369" y="20211"/>
                      <a:pt x="12369" y="20211"/>
                      <a:pt x="12369" y="20211"/>
                    </a:cubicBezTo>
                    <a:cubicBezTo>
                      <a:pt x="12008" y="20211"/>
                      <a:pt x="12008" y="20211"/>
                      <a:pt x="12008" y="20211"/>
                    </a:cubicBezTo>
                    <a:cubicBezTo>
                      <a:pt x="12008" y="20211"/>
                      <a:pt x="12260" y="21320"/>
                      <a:pt x="12549" y="21433"/>
                    </a:cubicBezTo>
                    <a:cubicBezTo>
                      <a:pt x="12837" y="21547"/>
                      <a:pt x="15289" y="21547"/>
                      <a:pt x="15434" y="21320"/>
                    </a:cubicBezTo>
                    <a:cubicBezTo>
                      <a:pt x="15578" y="21178"/>
                      <a:pt x="15903" y="15408"/>
                      <a:pt x="16047" y="13078"/>
                    </a:cubicBezTo>
                    <a:cubicBezTo>
                      <a:pt x="16299" y="13106"/>
                      <a:pt x="16624" y="13134"/>
                      <a:pt x="16876" y="13134"/>
                    </a:cubicBezTo>
                    <a:cubicBezTo>
                      <a:pt x="17345" y="13134"/>
                      <a:pt x="17778" y="13106"/>
                      <a:pt x="17778" y="12907"/>
                    </a:cubicBezTo>
                    <a:cubicBezTo>
                      <a:pt x="17778" y="12708"/>
                      <a:pt x="17273" y="12566"/>
                      <a:pt x="16984" y="12566"/>
                    </a:cubicBezTo>
                    <a:cubicBezTo>
                      <a:pt x="16696" y="12566"/>
                      <a:pt x="16407" y="12566"/>
                      <a:pt x="16407" y="12566"/>
                    </a:cubicBezTo>
                    <a:cubicBezTo>
                      <a:pt x="16083" y="12310"/>
                      <a:pt x="16083" y="12310"/>
                      <a:pt x="16083" y="12310"/>
                    </a:cubicBezTo>
                    <a:cubicBezTo>
                      <a:pt x="16083" y="12168"/>
                      <a:pt x="16083" y="12111"/>
                      <a:pt x="16083" y="12111"/>
                    </a:cubicBezTo>
                    <a:cubicBezTo>
                      <a:pt x="16083" y="12111"/>
                      <a:pt x="18968" y="12140"/>
                      <a:pt x="19725" y="12140"/>
                    </a:cubicBezTo>
                    <a:cubicBezTo>
                      <a:pt x="20194" y="12168"/>
                      <a:pt x="20266" y="11685"/>
                      <a:pt x="20266" y="11287"/>
                    </a:cubicBezTo>
                    <a:cubicBezTo>
                      <a:pt x="20302" y="11315"/>
                      <a:pt x="20374" y="11315"/>
                      <a:pt x="20446" y="11315"/>
                    </a:cubicBezTo>
                    <a:cubicBezTo>
                      <a:pt x="20374" y="11855"/>
                      <a:pt x="20302" y="12680"/>
                      <a:pt x="20554" y="12793"/>
                    </a:cubicBezTo>
                    <a:cubicBezTo>
                      <a:pt x="20915" y="12992"/>
                      <a:pt x="21059" y="12822"/>
                      <a:pt x="21384" y="12452"/>
                    </a:cubicBezTo>
                    <a:cubicBezTo>
                      <a:pt x="21600" y="12196"/>
                      <a:pt x="21239" y="11429"/>
                      <a:pt x="21023" y="11060"/>
                    </a:cubicBezTo>
                    <a:cubicBezTo>
                      <a:pt x="21059" y="11031"/>
                      <a:pt x="21095" y="11003"/>
                      <a:pt x="21095" y="10974"/>
                    </a:cubicBezTo>
                    <a:cubicBezTo>
                      <a:pt x="21131" y="10974"/>
                      <a:pt x="21167" y="11003"/>
                      <a:pt x="21239" y="11003"/>
                    </a:cubicBezTo>
                    <a:cubicBezTo>
                      <a:pt x="21312" y="11003"/>
                      <a:pt x="21384" y="10974"/>
                      <a:pt x="21384" y="10918"/>
                    </a:cubicBezTo>
                    <a:cubicBezTo>
                      <a:pt x="21420" y="10918"/>
                      <a:pt x="21420" y="10918"/>
                      <a:pt x="21456" y="10918"/>
                    </a:cubicBezTo>
                    <a:cubicBezTo>
                      <a:pt x="21528" y="10918"/>
                      <a:pt x="21564" y="10889"/>
                      <a:pt x="21564" y="10832"/>
                    </a:cubicBezTo>
                    <a:lnTo>
                      <a:pt x="21564" y="10690"/>
                    </a:lnTo>
                    <a:close/>
                  </a:path>
                </a:pathLst>
              </a:custGeom>
              <a:solidFill>
                <a:srgbClr val="6AE7FF">
                  <a:alpha val="30000"/>
                </a:srgbClr>
              </a:solidFill>
              <a:ln w="12700" cap="flat">
                <a:noFill/>
                <a:miter lim="400000"/>
              </a:ln>
              <a:effectLst/>
            </p:spPr>
            <p:txBody>
              <a:bodyPr wrap="square" lIns="91439" tIns="91439" rIns="91439" bIns="91439" numCol="1" anchor="ctr">
                <a:noAutofit/>
              </a:bodyPr>
              <a:lstStyle/>
              <a:p>
                <a:pPr defTabSz="1828800">
                  <a:defRPr sz="3600">
                    <a:solidFill>
                      <a:srgbClr val="000000"/>
                    </a:solidFill>
                    <a:latin typeface="Calibri"/>
                    <a:ea typeface="Calibri"/>
                    <a:cs typeface="Calibri"/>
                    <a:sym typeface="Calibri"/>
                  </a:defRPr>
                </a:pPr>
              </a:p>
            </p:txBody>
          </p:sp>
          <p:sp>
            <p:nvSpPr>
              <p:cNvPr id="610" name="Oval 17"/>
              <p:cNvSpPr/>
              <p:nvPr/>
            </p:nvSpPr>
            <p:spPr>
              <a:xfrm>
                <a:off x="1355725" y="1417124"/>
                <a:ext cx="581025" cy="581029"/>
              </a:xfrm>
              <a:prstGeom prst="ellipse">
                <a:avLst/>
              </a:prstGeom>
              <a:solidFill>
                <a:srgbClr val="000000"/>
              </a:solidFill>
              <a:ln w="12700" cap="flat">
                <a:noFill/>
                <a:miter lim="400000"/>
              </a:ln>
              <a:effectLst/>
            </p:spPr>
            <p:txBody>
              <a:bodyPr wrap="square" lIns="91439" tIns="91439" rIns="91439" bIns="91439" numCol="1" anchor="ctr">
                <a:noAutofit/>
              </a:bodyPr>
              <a:lstStyle/>
              <a:p>
                <a:pPr defTabSz="1828800">
                  <a:defRPr sz="3600">
                    <a:solidFill>
                      <a:srgbClr val="000000"/>
                    </a:solidFill>
                    <a:latin typeface="Calibri"/>
                    <a:ea typeface="Calibri"/>
                    <a:cs typeface="Calibri"/>
                    <a:sym typeface="Calibri"/>
                  </a:defRPr>
                </a:pPr>
              </a:p>
            </p:txBody>
          </p:sp>
        </p:grpSp>
      </p:grpSp>
      <p:sp>
        <p:nvSpPr>
          <p:cNvPr id="613" name="statistics-on-laptop_82095"/>
          <p:cNvSpPr/>
          <p:nvPr/>
        </p:nvSpPr>
        <p:spPr>
          <a:xfrm>
            <a:off x="1974775" y="3985405"/>
            <a:ext cx="1596019" cy="15960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988" y="17259"/>
                </a:moveTo>
                <a:cubicBezTo>
                  <a:pt x="13239" y="17593"/>
                  <a:pt x="13407" y="17844"/>
                  <a:pt x="13658" y="18178"/>
                </a:cubicBezTo>
                <a:cubicBezTo>
                  <a:pt x="14496" y="19263"/>
                  <a:pt x="15083" y="20014"/>
                  <a:pt x="15502" y="20515"/>
                </a:cubicBezTo>
                <a:cubicBezTo>
                  <a:pt x="14077" y="21183"/>
                  <a:pt x="12485" y="21600"/>
                  <a:pt x="10808" y="21600"/>
                </a:cubicBezTo>
                <a:cubicBezTo>
                  <a:pt x="9802" y="21600"/>
                  <a:pt x="8880" y="21433"/>
                  <a:pt x="7958" y="21183"/>
                </a:cubicBezTo>
                <a:cubicBezTo>
                  <a:pt x="9215" y="20348"/>
                  <a:pt x="11060" y="19096"/>
                  <a:pt x="12988" y="17259"/>
                </a:cubicBezTo>
                <a:close/>
                <a:moveTo>
                  <a:pt x="12402" y="14882"/>
                </a:moveTo>
                <a:cubicBezTo>
                  <a:pt x="12640" y="14882"/>
                  <a:pt x="12879" y="14882"/>
                  <a:pt x="13117" y="14882"/>
                </a:cubicBezTo>
                <a:cubicBezTo>
                  <a:pt x="13197" y="15051"/>
                  <a:pt x="13276" y="15221"/>
                  <a:pt x="13435" y="15390"/>
                </a:cubicBezTo>
                <a:cubicBezTo>
                  <a:pt x="13276" y="15474"/>
                  <a:pt x="13117" y="15643"/>
                  <a:pt x="13038" y="15812"/>
                </a:cubicBezTo>
                <a:cubicBezTo>
                  <a:pt x="12799" y="15474"/>
                  <a:pt x="12640" y="15221"/>
                  <a:pt x="12402" y="14882"/>
                </a:cubicBezTo>
                <a:close/>
                <a:moveTo>
                  <a:pt x="9534" y="14882"/>
                </a:moveTo>
                <a:cubicBezTo>
                  <a:pt x="9956" y="14882"/>
                  <a:pt x="10378" y="14967"/>
                  <a:pt x="10715" y="14967"/>
                </a:cubicBezTo>
                <a:cubicBezTo>
                  <a:pt x="10715" y="14967"/>
                  <a:pt x="10715" y="14967"/>
                  <a:pt x="10799" y="14967"/>
                </a:cubicBezTo>
                <a:cubicBezTo>
                  <a:pt x="10968" y="14967"/>
                  <a:pt x="11137" y="14967"/>
                  <a:pt x="11306" y="14967"/>
                </a:cubicBezTo>
                <a:cubicBezTo>
                  <a:pt x="11643" y="15473"/>
                  <a:pt x="12065" y="15980"/>
                  <a:pt x="12402" y="16486"/>
                </a:cubicBezTo>
                <a:cubicBezTo>
                  <a:pt x="10209" y="18682"/>
                  <a:pt x="8016" y="20117"/>
                  <a:pt x="6751" y="20877"/>
                </a:cubicBezTo>
                <a:cubicBezTo>
                  <a:pt x="6161" y="20623"/>
                  <a:pt x="5570" y="20286"/>
                  <a:pt x="5064" y="19948"/>
                </a:cubicBezTo>
                <a:cubicBezTo>
                  <a:pt x="5486" y="19104"/>
                  <a:pt x="6329" y="17668"/>
                  <a:pt x="7341" y="15895"/>
                </a:cubicBezTo>
                <a:cubicBezTo>
                  <a:pt x="7510" y="15980"/>
                  <a:pt x="7679" y="15980"/>
                  <a:pt x="7932" y="15980"/>
                </a:cubicBezTo>
                <a:cubicBezTo>
                  <a:pt x="8607" y="15980"/>
                  <a:pt x="9281" y="15558"/>
                  <a:pt x="9534" y="14882"/>
                </a:cubicBezTo>
                <a:close/>
                <a:moveTo>
                  <a:pt x="21083" y="14159"/>
                </a:moveTo>
                <a:cubicBezTo>
                  <a:pt x="20236" y="16684"/>
                  <a:pt x="18540" y="18703"/>
                  <a:pt x="16251" y="20050"/>
                </a:cubicBezTo>
                <a:cubicBezTo>
                  <a:pt x="15658" y="19208"/>
                  <a:pt x="14641" y="17946"/>
                  <a:pt x="13539" y="16515"/>
                </a:cubicBezTo>
                <a:cubicBezTo>
                  <a:pt x="13793" y="16263"/>
                  <a:pt x="13963" y="16094"/>
                  <a:pt x="14217" y="15842"/>
                </a:cubicBezTo>
                <a:cubicBezTo>
                  <a:pt x="14386" y="15926"/>
                  <a:pt x="14556" y="15926"/>
                  <a:pt x="14810" y="15926"/>
                </a:cubicBezTo>
                <a:cubicBezTo>
                  <a:pt x="15573" y="15926"/>
                  <a:pt x="16336" y="15421"/>
                  <a:pt x="16506" y="14664"/>
                </a:cubicBezTo>
                <a:cubicBezTo>
                  <a:pt x="18286" y="14495"/>
                  <a:pt x="19812" y="14327"/>
                  <a:pt x="21083" y="14159"/>
                </a:cubicBezTo>
                <a:close/>
                <a:moveTo>
                  <a:pt x="207" y="12815"/>
                </a:moveTo>
                <a:cubicBezTo>
                  <a:pt x="1534" y="13324"/>
                  <a:pt x="3608" y="14003"/>
                  <a:pt x="6096" y="14511"/>
                </a:cubicBezTo>
                <a:cubicBezTo>
                  <a:pt x="6179" y="14851"/>
                  <a:pt x="6262" y="15105"/>
                  <a:pt x="6511" y="15359"/>
                </a:cubicBezTo>
                <a:cubicBezTo>
                  <a:pt x="5516" y="17055"/>
                  <a:pt x="4686" y="18497"/>
                  <a:pt x="4271" y="19430"/>
                </a:cubicBezTo>
                <a:cubicBezTo>
                  <a:pt x="2198" y="17819"/>
                  <a:pt x="704" y="15444"/>
                  <a:pt x="207" y="12815"/>
                </a:cubicBezTo>
                <a:close/>
                <a:moveTo>
                  <a:pt x="9539" y="12505"/>
                </a:moveTo>
                <a:cubicBezTo>
                  <a:pt x="9879" y="13022"/>
                  <a:pt x="10219" y="13539"/>
                  <a:pt x="10645" y="14056"/>
                </a:cubicBezTo>
                <a:cubicBezTo>
                  <a:pt x="10305" y="14056"/>
                  <a:pt x="9964" y="13969"/>
                  <a:pt x="9624" y="13969"/>
                </a:cubicBezTo>
                <a:cubicBezTo>
                  <a:pt x="9624" y="13625"/>
                  <a:pt x="9453" y="13280"/>
                  <a:pt x="9198" y="13022"/>
                </a:cubicBezTo>
                <a:cubicBezTo>
                  <a:pt x="9283" y="12850"/>
                  <a:pt x="9453" y="12678"/>
                  <a:pt x="9539" y="12505"/>
                </a:cubicBezTo>
                <a:close/>
                <a:moveTo>
                  <a:pt x="18090" y="10438"/>
                </a:moveTo>
                <a:cubicBezTo>
                  <a:pt x="18938" y="11456"/>
                  <a:pt x="19700" y="12389"/>
                  <a:pt x="20463" y="13321"/>
                </a:cubicBezTo>
                <a:cubicBezTo>
                  <a:pt x="19361" y="13406"/>
                  <a:pt x="18006" y="13576"/>
                  <a:pt x="16480" y="13745"/>
                </a:cubicBezTo>
                <a:cubicBezTo>
                  <a:pt x="16395" y="13491"/>
                  <a:pt x="16395" y="13321"/>
                  <a:pt x="16226" y="13237"/>
                </a:cubicBezTo>
                <a:cubicBezTo>
                  <a:pt x="16904" y="12304"/>
                  <a:pt x="17582" y="11371"/>
                  <a:pt x="18090" y="10438"/>
                </a:cubicBezTo>
                <a:close/>
                <a:moveTo>
                  <a:pt x="18913" y="10025"/>
                </a:moveTo>
                <a:cubicBezTo>
                  <a:pt x="19953" y="10365"/>
                  <a:pt x="20907" y="10621"/>
                  <a:pt x="21600" y="10876"/>
                </a:cubicBezTo>
                <a:cubicBezTo>
                  <a:pt x="21600" y="11642"/>
                  <a:pt x="21513" y="12238"/>
                  <a:pt x="21427" y="12919"/>
                </a:cubicBezTo>
                <a:cubicBezTo>
                  <a:pt x="20647" y="12068"/>
                  <a:pt x="19780" y="11131"/>
                  <a:pt x="18913" y="10025"/>
                </a:cubicBezTo>
                <a:close/>
                <a:moveTo>
                  <a:pt x="7379" y="9095"/>
                </a:moveTo>
                <a:cubicBezTo>
                  <a:pt x="7714" y="9766"/>
                  <a:pt x="8133" y="10436"/>
                  <a:pt x="8469" y="11023"/>
                </a:cubicBezTo>
                <a:cubicBezTo>
                  <a:pt x="8636" y="11191"/>
                  <a:pt x="8804" y="11443"/>
                  <a:pt x="8888" y="11610"/>
                </a:cubicBezTo>
                <a:cubicBezTo>
                  <a:pt x="8720" y="11946"/>
                  <a:pt x="8553" y="12197"/>
                  <a:pt x="8385" y="12449"/>
                </a:cubicBezTo>
                <a:cubicBezTo>
                  <a:pt x="8217" y="12365"/>
                  <a:pt x="8050" y="12365"/>
                  <a:pt x="7882" y="12365"/>
                </a:cubicBezTo>
                <a:cubicBezTo>
                  <a:pt x="7127" y="12365"/>
                  <a:pt x="6456" y="12868"/>
                  <a:pt x="6205" y="13539"/>
                </a:cubicBezTo>
                <a:cubicBezTo>
                  <a:pt x="3438" y="13036"/>
                  <a:pt x="1258" y="12197"/>
                  <a:pt x="84" y="11694"/>
                </a:cubicBezTo>
                <a:cubicBezTo>
                  <a:pt x="0" y="11359"/>
                  <a:pt x="0" y="11107"/>
                  <a:pt x="0" y="10772"/>
                </a:cubicBezTo>
                <a:cubicBezTo>
                  <a:pt x="0" y="10436"/>
                  <a:pt x="0" y="10185"/>
                  <a:pt x="84" y="9849"/>
                </a:cubicBezTo>
                <a:cubicBezTo>
                  <a:pt x="1509" y="9598"/>
                  <a:pt x="4192" y="9262"/>
                  <a:pt x="7379" y="9095"/>
                </a:cubicBezTo>
                <a:close/>
                <a:moveTo>
                  <a:pt x="12129" y="8991"/>
                </a:moveTo>
                <a:cubicBezTo>
                  <a:pt x="14047" y="9076"/>
                  <a:pt x="15882" y="9329"/>
                  <a:pt x="17466" y="9751"/>
                </a:cubicBezTo>
                <a:cubicBezTo>
                  <a:pt x="16882" y="10679"/>
                  <a:pt x="16215" y="11692"/>
                  <a:pt x="15548" y="12621"/>
                </a:cubicBezTo>
                <a:cubicBezTo>
                  <a:pt x="15298" y="12536"/>
                  <a:pt x="15048" y="12452"/>
                  <a:pt x="14798" y="12452"/>
                </a:cubicBezTo>
                <a:cubicBezTo>
                  <a:pt x="13880" y="12452"/>
                  <a:pt x="13130" y="13127"/>
                  <a:pt x="13047" y="13971"/>
                </a:cubicBezTo>
                <a:cubicBezTo>
                  <a:pt x="12630" y="13971"/>
                  <a:pt x="12129" y="13971"/>
                  <a:pt x="11713" y="14056"/>
                </a:cubicBezTo>
                <a:cubicBezTo>
                  <a:pt x="11129" y="13212"/>
                  <a:pt x="10629" y="12452"/>
                  <a:pt x="10128" y="11692"/>
                </a:cubicBezTo>
                <a:cubicBezTo>
                  <a:pt x="10462" y="11186"/>
                  <a:pt x="10879" y="10595"/>
                  <a:pt x="11296" y="10089"/>
                </a:cubicBezTo>
                <a:cubicBezTo>
                  <a:pt x="11546" y="9667"/>
                  <a:pt x="11879" y="9329"/>
                  <a:pt x="12129" y="8991"/>
                </a:cubicBezTo>
                <a:close/>
                <a:moveTo>
                  <a:pt x="10955" y="8991"/>
                </a:moveTo>
                <a:cubicBezTo>
                  <a:pt x="10783" y="9153"/>
                  <a:pt x="10697" y="9315"/>
                  <a:pt x="10524" y="9477"/>
                </a:cubicBezTo>
                <a:cubicBezTo>
                  <a:pt x="10180" y="9962"/>
                  <a:pt x="9835" y="10366"/>
                  <a:pt x="9491" y="10852"/>
                </a:cubicBezTo>
                <a:cubicBezTo>
                  <a:pt x="9405" y="10771"/>
                  <a:pt x="9319" y="10609"/>
                  <a:pt x="9233" y="10528"/>
                </a:cubicBezTo>
                <a:cubicBezTo>
                  <a:pt x="8974" y="10043"/>
                  <a:pt x="8630" y="9557"/>
                  <a:pt x="8371" y="9072"/>
                </a:cubicBezTo>
                <a:cubicBezTo>
                  <a:pt x="9233" y="9072"/>
                  <a:pt x="10094" y="8991"/>
                  <a:pt x="10955" y="8991"/>
                </a:cubicBezTo>
                <a:close/>
                <a:moveTo>
                  <a:pt x="14324" y="6718"/>
                </a:moveTo>
                <a:cubicBezTo>
                  <a:pt x="14572" y="6802"/>
                  <a:pt x="14820" y="6887"/>
                  <a:pt x="15151" y="6887"/>
                </a:cubicBezTo>
                <a:cubicBezTo>
                  <a:pt x="15234" y="6887"/>
                  <a:pt x="15399" y="6887"/>
                  <a:pt x="15482" y="6887"/>
                </a:cubicBezTo>
                <a:cubicBezTo>
                  <a:pt x="15730" y="7140"/>
                  <a:pt x="15895" y="7479"/>
                  <a:pt x="16060" y="7732"/>
                </a:cubicBezTo>
                <a:cubicBezTo>
                  <a:pt x="16226" y="7986"/>
                  <a:pt x="16474" y="8324"/>
                  <a:pt x="16639" y="8578"/>
                </a:cubicBezTo>
                <a:cubicBezTo>
                  <a:pt x="15482" y="8409"/>
                  <a:pt x="14242" y="8240"/>
                  <a:pt x="12919" y="8155"/>
                </a:cubicBezTo>
                <a:cubicBezTo>
                  <a:pt x="13415" y="7648"/>
                  <a:pt x="13911" y="7140"/>
                  <a:pt x="14324" y="6718"/>
                </a:cubicBezTo>
                <a:close/>
                <a:moveTo>
                  <a:pt x="20653" y="6408"/>
                </a:moveTo>
                <a:cubicBezTo>
                  <a:pt x="21169" y="7522"/>
                  <a:pt x="21428" y="8722"/>
                  <a:pt x="21600" y="9922"/>
                </a:cubicBezTo>
                <a:cubicBezTo>
                  <a:pt x="20825" y="9664"/>
                  <a:pt x="19964" y="9407"/>
                  <a:pt x="19016" y="9150"/>
                </a:cubicBezTo>
                <a:cubicBezTo>
                  <a:pt x="19619" y="8122"/>
                  <a:pt x="20222" y="7265"/>
                  <a:pt x="20653" y="6408"/>
                </a:cubicBezTo>
                <a:close/>
                <a:moveTo>
                  <a:pt x="18624" y="3410"/>
                </a:moveTo>
                <a:cubicBezTo>
                  <a:pt x="19218" y="4000"/>
                  <a:pt x="19728" y="4675"/>
                  <a:pt x="20153" y="5517"/>
                </a:cubicBezTo>
                <a:cubicBezTo>
                  <a:pt x="19643" y="6444"/>
                  <a:pt x="18878" y="7624"/>
                  <a:pt x="18114" y="8888"/>
                </a:cubicBezTo>
                <a:cubicBezTo>
                  <a:pt x="18114" y="8888"/>
                  <a:pt x="18029" y="8888"/>
                  <a:pt x="18029" y="8888"/>
                </a:cubicBezTo>
                <a:cubicBezTo>
                  <a:pt x="17604" y="8298"/>
                  <a:pt x="17264" y="7793"/>
                  <a:pt x="16839" y="7203"/>
                </a:cubicBezTo>
                <a:cubicBezTo>
                  <a:pt x="16669" y="6950"/>
                  <a:pt x="16499" y="6697"/>
                  <a:pt x="16329" y="6444"/>
                </a:cubicBezTo>
                <a:cubicBezTo>
                  <a:pt x="16669" y="6107"/>
                  <a:pt x="16924" y="5602"/>
                  <a:pt x="16924" y="5096"/>
                </a:cubicBezTo>
                <a:cubicBezTo>
                  <a:pt x="16924" y="4927"/>
                  <a:pt x="16924" y="4759"/>
                  <a:pt x="16839" y="4590"/>
                </a:cubicBezTo>
                <a:cubicBezTo>
                  <a:pt x="17519" y="4085"/>
                  <a:pt x="18114" y="3748"/>
                  <a:pt x="18624" y="3410"/>
                </a:cubicBezTo>
                <a:close/>
                <a:moveTo>
                  <a:pt x="4754" y="1860"/>
                </a:moveTo>
                <a:cubicBezTo>
                  <a:pt x="5175" y="3558"/>
                  <a:pt x="6017" y="6020"/>
                  <a:pt x="7028" y="8227"/>
                </a:cubicBezTo>
                <a:cubicBezTo>
                  <a:pt x="4165" y="8397"/>
                  <a:pt x="1638" y="8737"/>
                  <a:pt x="207" y="8991"/>
                </a:cubicBezTo>
                <a:cubicBezTo>
                  <a:pt x="712" y="6020"/>
                  <a:pt x="2396" y="3473"/>
                  <a:pt x="4754" y="1860"/>
                </a:cubicBezTo>
                <a:close/>
                <a:moveTo>
                  <a:pt x="13229" y="310"/>
                </a:moveTo>
                <a:cubicBezTo>
                  <a:pt x="15004" y="726"/>
                  <a:pt x="16611" y="1558"/>
                  <a:pt x="17879" y="2722"/>
                </a:cubicBezTo>
                <a:cubicBezTo>
                  <a:pt x="17457" y="2972"/>
                  <a:pt x="16949" y="3388"/>
                  <a:pt x="16357" y="3721"/>
                </a:cubicBezTo>
                <a:cubicBezTo>
                  <a:pt x="16019" y="3471"/>
                  <a:pt x="15596" y="3305"/>
                  <a:pt x="15174" y="3305"/>
                </a:cubicBezTo>
                <a:cubicBezTo>
                  <a:pt x="15004" y="3305"/>
                  <a:pt x="14835" y="3305"/>
                  <a:pt x="14666" y="3388"/>
                </a:cubicBezTo>
                <a:cubicBezTo>
                  <a:pt x="14074" y="2223"/>
                  <a:pt x="13567" y="1142"/>
                  <a:pt x="13229" y="310"/>
                </a:cubicBezTo>
                <a:close/>
                <a:moveTo>
                  <a:pt x="10759" y="0"/>
                </a:moveTo>
                <a:cubicBezTo>
                  <a:pt x="11260" y="0"/>
                  <a:pt x="11677" y="0"/>
                  <a:pt x="12095" y="84"/>
                </a:cubicBezTo>
                <a:cubicBezTo>
                  <a:pt x="12513" y="1008"/>
                  <a:pt x="13014" y="2351"/>
                  <a:pt x="13849" y="3863"/>
                </a:cubicBezTo>
                <a:cubicBezTo>
                  <a:pt x="13515" y="4115"/>
                  <a:pt x="13348" y="4534"/>
                  <a:pt x="13348" y="5038"/>
                </a:cubicBezTo>
                <a:cubicBezTo>
                  <a:pt x="13348" y="5374"/>
                  <a:pt x="13431" y="5710"/>
                  <a:pt x="13598" y="5962"/>
                </a:cubicBezTo>
                <a:cubicBezTo>
                  <a:pt x="12930" y="6550"/>
                  <a:pt x="12262" y="7222"/>
                  <a:pt x="11677" y="7977"/>
                </a:cubicBezTo>
                <a:cubicBezTo>
                  <a:pt x="11594" y="7977"/>
                  <a:pt x="11594" y="7977"/>
                  <a:pt x="11510" y="7977"/>
                </a:cubicBezTo>
                <a:cubicBezTo>
                  <a:pt x="10341" y="7977"/>
                  <a:pt x="9088" y="8061"/>
                  <a:pt x="8003" y="8061"/>
                </a:cubicBezTo>
                <a:cubicBezTo>
                  <a:pt x="6834" y="5710"/>
                  <a:pt x="5998" y="2939"/>
                  <a:pt x="5581" y="1344"/>
                </a:cubicBezTo>
                <a:cubicBezTo>
                  <a:pt x="7084" y="504"/>
                  <a:pt x="8838" y="0"/>
                  <a:pt x="10759" y="0"/>
                </a:cubicBezTo>
                <a:close/>
              </a:path>
            </a:pathLst>
          </a:custGeom>
          <a:solidFill>
            <a:srgbClr val="FFFFFF"/>
          </a:solidFill>
          <a:ln w="12700">
            <a:miter lim="400000"/>
          </a:ln>
        </p:spPr>
        <p:txBody>
          <a:bodyPr tIns="91439" bIns="91439"/>
          <a:lstStyle/>
          <a:p>
            <a:pPr algn="l" defTabSz="1828800">
              <a:defRPr sz="3600">
                <a:solidFill>
                  <a:srgbClr val="000000"/>
                </a:solidFill>
                <a:latin typeface="Calibri"/>
                <a:ea typeface="Calibri"/>
                <a:cs typeface="Calibri"/>
                <a:sym typeface="Calibri"/>
              </a:defRPr>
            </a:pPr>
          </a:p>
        </p:txBody>
      </p:sp>
      <p:sp>
        <p:nvSpPr>
          <p:cNvPr id="614" name="statistics-on-laptop_82095"/>
          <p:cNvSpPr/>
          <p:nvPr/>
        </p:nvSpPr>
        <p:spPr>
          <a:xfrm>
            <a:off x="2001539" y="6914667"/>
            <a:ext cx="1542494" cy="1596023"/>
          </a:xfrm>
          <a:custGeom>
            <a:avLst/>
            <a:gdLst/>
            <a:ahLst/>
            <a:cxnLst>
              <a:cxn ang="0">
                <a:pos x="wd2" y="hd2"/>
              </a:cxn>
              <a:cxn ang="5400000">
                <a:pos x="wd2" y="hd2"/>
              </a:cxn>
              <a:cxn ang="10800000">
                <a:pos x="wd2" y="hd2"/>
              </a:cxn>
              <a:cxn ang="16200000">
                <a:pos x="wd2" y="hd2"/>
              </a:cxn>
            </a:cxnLst>
            <a:rect l="0" t="0" r="r" b="b"/>
            <a:pathLst>
              <a:path w="21489" h="21487" fill="norm" stroke="1" extrusionOk="0">
                <a:moveTo>
                  <a:pt x="6367" y="8894"/>
                </a:moveTo>
                <a:lnTo>
                  <a:pt x="6390" y="8900"/>
                </a:lnTo>
                <a:cubicBezTo>
                  <a:pt x="6793" y="9740"/>
                  <a:pt x="6995" y="10161"/>
                  <a:pt x="7096" y="10371"/>
                </a:cubicBezTo>
                <a:lnTo>
                  <a:pt x="7183" y="10552"/>
                </a:lnTo>
                <a:lnTo>
                  <a:pt x="6645" y="10470"/>
                </a:lnTo>
                <a:cubicBezTo>
                  <a:pt x="6645" y="10470"/>
                  <a:pt x="6556" y="10470"/>
                  <a:pt x="6556" y="10470"/>
                </a:cubicBezTo>
                <a:cubicBezTo>
                  <a:pt x="6111" y="10125"/>
                  <a:pt x="5934" y="9434"/>
                  <a:pt x="6289" y="9003"/>
                </a:cubicBezTo>
                <a:cubicBezTo>
                  <a:pt x="6289" y="9003"/>
                  <a:pt x="6289" y="9003"/>
                  <a:pt x="6329" y="8946"/>
                </a:cubicBezTo>
                <a:close/>
                <a:moveTo>
                  <a:pt x="2673" y="7581"/>
                </a:moveTo>
                <a:cubicBezTo>
                  <a:pt x="2673" y="7581"/>
                  <a:pt x="2673" y="7581"/>
                  <a:pt x="3482" y="10825"/>
                </a:cubicBezTo>
                <a:cubicBezTo>
                  <a:pt x="3482" y="10825"/>
                  <a:pt x="3482" y="10825"/>
                  <a:pt x="3302" y="10911"/>
                </a:cubicBezTo>
                <a:cubicBezTo>
                  <a:pt x="3212" y="10911"/>
                  <a:pt x="3212" y="11081"/>
                  <a:pt x="3212" y="11167"/>
                </a:cubicBezTo>
                <a:cubicBezTo>
                  <a:pt x="3212" y="11167"/>
                  <a:pt x="3212" y="11167"/>
                  <a:pt x="3302" y="11338"/>
                </a:cubicBezTo>
                <a:cubicBezTo>
                  <a:pt x="3392" y="11508"/>
                  <a:pt x="3482" y="11508"/>
                  <a:pt x="3572" y="11508"/>
                </a:cubicBezTo>
                <a:lnTo>
                  <a:pt x="3751" y="11423"/>
                </a:lnTo>
                <a:cubicBezTo>
                  <a:pt x="3751" y="11423"/>
                  <a:pt x="3751" y="11423"/>
                  <a:pt x="5907" y="14155"/>
                </a:cubicBezTo>
                <a:cubicBezTo>
                  <a:pt x="5907" y="14155"/>
                  <a:pt x="5907" y="14155"/>
                  <a:pt x="3751" y="15095"/>
                </a:cubicBezTo>
                <a:cubicBezTo>
                  <a:pt x="3302" y="15265"/>
                  <a:pt x="2763" y="15095"/>
                  <a:pt x="2584" y="14668"/>
                </a:cubicBezTo>
                <a:cubicBezTo>
                  <a:pt x="2584" y="14668"/>
                  <a:pt x="2584" y="14668"/>
                  <a:pt x="69" y="9630"/>
                </a:cubicBezTo>
                <a:cubicBezTo>
                  <a:pt x="-111" y="9203"/>
                  <a:pt x="69" y="8691"/>
                  <a:pt x="518" y="8435"/>
                </a:cubicBezTo>
                <a:cubicBezTo>
                  <a:pt x="518" y="8435"/>
                  <a:pt x="518" y="8435"/>
                  <a:pt x="2673" y="7581"/>
                </a:cubicBezTo>
                <a:close/>
                <a:moveTo>
                  <a:pt x="4325" y="6975"/>
                </a:moveTo>
                <a:cubicBezTo>
                  <a:pt x="4571" y="7071"/>
                  <a:pt x="4771" y="7264"/>
                  <a:pt x="4861" y="7522"/>
                </a:cubicBezTo>
                <a:cubicBezTo>
                  <a:pt x="4861" y="7522"/>
                  <a:pt x="4861" y="7522"/>
                  <a:pt x="5485" y="8722"/>
                </a:cubicBezTo>
                <a:cubicBezTo>
                  <a:pt x="5485" y="8722"/>
                  <a:pt x="5485" y="8722"/>
                  <a:pt x="5931" y="8550"/>
                </a:cubicBezTo>
                <a:lnTo>
                  <a:pt x="6485" y="8728"/>
                </a:lnTo>
                <a:lnTo>
                  <a:pt x="6367" y="8894"/>
                </a:lnTo>
                <a:lnTo>
                  <a:pt x="6032" y="8812"/>
                </a:lnTo>
                <a:cubicBezTo>
                  <a:pt x="6032" y="8812"/>
                  <a:pt x="6032" y="8812"/>
                  <a:pt x="5674" y="8988"/>
                </a:cubicBezTo>
                <a:cubicBezTo>
                  <a:pt x="5674" y="8988"/>
                  <a:pt x="5584" y="8988"/>
                  <a:pt x="5584" y="8988"/>
                </a:cubicBezTo>
                <a:cubicBezTo>
                  <a:pt x="5584" y="8988"/>
                  <a:pt x="5584" y="8988"/>
                  <a:pt x="6570" y="11112"/>
                </a:cubicBezTo>
                <a:cubicBezTo>
                  <a:pt x="6570" y="11112"/>
                  <a:pt x="6570" y="11112"/>
                  <a:pt x="6659" y="11112"/>
                </a:cubicBezTo>
                <a:lnTo>
                  <a:pt x="7017" y="10935"/>
                </a:lnTo>
                <a:cubicBezTo>
                  <a:pt x="7196" y="10846"/>
                  <a:pt x="7196" y="10669"/>
                  <a:pt x="7196" y="10581"/>
                </a:cubicBezTo>
                <a:lnTo>
                  <a:pt x="7183" y="10552"/>
                </a:lnTo>
                <a:lnTo>
                  <a:pt x="7422" y="10588"/>
                </a:lnTo>
                <a:lnTo>
                  <a:pt x="7464" y="10558"/>
                </a:lnTo>
                <a:lnTo>
                  <a:pt x="7481" y="10769"/>
                </a:lnTo>
                <a:cubicBezTo>
                  <a:pt x="7426" y="10908"/>
                  <a:pt x="7314" y="11037"/>
                  <a:pt x="7180" y="11122"/>
                </a:cubicBezTo>
                <a:cubicBezTo>
                  <a:pt x="7180" y="11122"/>
                  <a:pt x="7180" y="11122"/>
                  <a:pt x="6734" y="11294"/>
                </a:cubicBezTo>
                <a:cubicBezTo>
                  <a:pt x="6734" y="11294"/>
                  <a:pt x="6734" y="11294"/>
                  <a:pt x="7269" y="12580"/>
                </a:cubicBezTo>
                <a:cubicBezTo>
                  <a:pt x="7537" y="13009"/>
                  <a:pt x="7269" y="13609"/>
                  <a:pt x="6823" y="13866"/>
                </a:cubicBezTo>
                <a:cubicBezTo>
                  <a:pt x="6823" y="13866"/>
                  <a:pt x="6823" y="13866"/>
                  <a:pt x="6199" y="14123"/>
                </a:cubicBezTo>
                <a:cubicBezTo>
                  <a:pt x="6199" y="14123"/>
                  <a:pt x="6199" y="14123"/>
                  <a:pt x="4058" y="11294"/>
                </a:cubicBezTo>
                <a:cubicBezTo>
                  <a:pt x="4058" y="11294"/>
                  <a:pt x="4058" y="11294"/>
                  <a:pt x="4236" y="11208"/>
                </a:cubicBezTo>
                <a:cubicBezTo>
                  <a:pt x="4415" y="11122"/>
                  <a:pt x="4415" y="10951"/>
                  <a:pt x="4325" y="10865"/>
                </a:cubicBezTo>
                <a:cubicBezTo>
                  <a:pt x="4325" y="10865"/>
                  <a:pt x="4325" y="10865"/>
                  <a:pt x="4236" y="10694"/>
                </a:cubicBezTo>
                <a:cubicBezTo>
                  <a:pt x="4236" y="10608"/>
                  <a:pt x="4058" y="10522"/>
                  <a:pt x="3969" y="10608"/>
                </a:cubicBezTo>
                <a:cubicBezTo>
                  <a:pt x="3969" y="10608"/>
                  <a:pt x="3969" y="10608"/>
                  <a:pt x="3701" y="10694"/>
                </a:cubicBezTo>
                <a:cubicBezTo>
                  <a:pt x="3701" y="10694"/>
                  <a:pt x="3701" y="10694"/>
                  <a:pt x="2898" y="7264"/>
                </a:cubicBezTo>
                <a:cubicBezTo>
                  <a:pt x="2898" y="7264"/>
                  <a:pt x="2898" y="7264"/>
                  <a:pt x="3522" y="7007"/>
                </a:cubicBezTo>
                <a:cubicBezTo>
                  <a:pt x="3790" y="6879"/>
                  <a:pt x="4080" y="6879"/>
                  <a:pt x="4325" y="6975"/>
                </a:cubicBezTo>
                <a:close/>
                <a:moveTo>
                  <a:pt x="14998" y="4430"/>
                </a:moveTo>
                <a:cubicBezTo>
                  <a:pt x="15353" y="4258"/>
                  <a:pt x="15886" y="4258"/>
                  <a:pt x="16242" y="4430"/>
                </a:cubicBezTo>
                <a:cubicBezTo>
                  <a:pt x="16775" y="4775"/>
                  <a:pt x="16953" y="5293"/>
                  <a:pt x="16864" y="5897"/>
                </a:cubicBezTo>
                <a:cubicBezTo>
                  <a:pt x="16864" y="6070"/>
                  <a:pt x="16864" y="6328"/>
                  <a:pt x="16864" y="6501"/>
                </a:cubicBezTo>
                <a:cubicBezTo>
                  <a:pt x="16864" y="6501"/>
                  <a:pt x="16864" y="6501"/>
                  <a:pt x="17575" y="10642"/>
                </a:cubicBezTo>
                <a:cubicBezTo>
                  <a:pt x="17575" y="10642"/>
                  <a:pt x="17575" y="10642"/>
                  <a:pt x="20330" y="12627"/>
                </a:cubicBezTo>
                <a:cubicBezTo>
                  <a:pt x="20863" y="12972"/>
                  <a:pt x="20952" y="13576"/>
                  <a:pt x="20596" y="14094"/>
                </a:cubicBezTo>
                <a:cubicBezTo>
                  <a:pt x="20241" y="14525"/>
                  <a:pt x="19619" y="14611"/>
                  <a:pt x="19174" y="14352"/>
                </a:cubicBezTo>
                <a:cubicBezTo>
                  <a:pt x="19174" y="14352"/>
                  <a:pt x="19086" y="14352"/>
                  <a:pt x="19086" y="14266"/>
                </a:cubicBezTo>
                <a:cubicBezTo>
                  <a:pt x="19086" y="14266"/>
                  <a:pt x="19086" y="14266"/>
                  <a:pt x="15975" y="12109"/>
                </a:cubicBezTo>
                <a:cubicBezTo>
                  <a:pt x="15709" y="11937"/>
                  <a:pt x="15620" y="11678"/>
                  <a:pt x="15531" y="11419"/>
                </a:cubicBezTo>
                <a:cubicBezTo>
                  <a:pt x="15531" y="11419"/>
                  <a:pt x="15531" y="11419"/>
                  <a:pt x="15176" y="9521"/>
                </a:cubicBezTo>
                <a:cubicBezTo>
                  <a:pt x="15176" y="9521"/>
                  <a:pt x="15176" y="9521"/>
                  <a:pt x="13309" y="12713"/>
                </a:cubicBezTo>
                <a:cubicBezTo>
                  <a:pt x="13309" y="12713"/>
                  <a:pt x="13309" y="12713"/>
                  <a:pt x="15531" y="15906"/>
                </a:cubicBezTo>
                <a:cubicBezTo>
                  <a:pt x="15886" y="16337"/>
                  <a:pt x="15886" y="16941"/>
                  <a:pt x="15620" y="17372"/>
                </a:cubicBezTo>
                <a:cubicBezTo>
                  <a:pt x="15620" y="17372"/>
                  <a:pt x="15620" y="17372"/>
                  <a:pt x="13221" y="20823"/>
                </a:cubicBezTo>
                <a:cubicBezTo>
                  <a:pt x="12776" y="21341"/>
                  <a:pt x="12065" y="21514"/>
                  <a:pt x="11443" y="21169"/>
                </a:cubicBezTo>
                <a:cubicBezTo>
                  <a:pt x="11443" y="21169"/>
                  <a:pt x="11443" y="21169"/>
                  <a:pt x="11354" y="21169"/>
                </a:cubicBezTo>
                <a:cubicBezTo>
                  <a:pt x="10821" y="20823"/>
                  <a:pt x="10643" y="19961"/>
                  <a:pt x="10999" y="19443"/>
                </a:cubicBezTo>
                <a:cubicBezTo>
                  <a:pt x="10999" y="19443"/>
                  <a:pt x="10999" y="19443"/>
                  <a:pt x="12954" y="16682"/>
                </a:cubicBezTo>
                <a:cubicBezTo>
                  <a:pt x="12954" y="16682"/>
                  <a:pt x="12954" y="16682"/>
                  <a:pt x="11354" y="14439"/>
                </a:cubicBezTo>
                <a:cubicBezTo>
                  <a:pt x="11354" y="14439"/>
                  <a:pt x="11354" y="14439"/>
                  <a:pt x="4779" y="21082"/>
                </a:cubicBezTo>
                <a:cubicBezTo>
                  <a:pt x="4423" y="21514"/>
                  <a:pt x="3712" y="21600"/>
                  <a:pt x="3179" y="21341"/>
                </a:cubicBezTo>
                <a:cubicBezTo>
                  <a:pt x="3090" y="21255"/>
                  <a:pt x="3001" y="21169"/>
                  <a:pt x="3001" y="21082"/>
                </a:cubicBezTo>
                <a:cubicBezTo>
                  <a:pt x="2468" y="20651"/>
                  <a:pt x="2468" y="19874"/>
                  <a:pt x="2912" y="19357"/>
                </a:cubicBezTo>
                <a:cubicBezTo>
                  <a:pt x="2912" y="19357"/>
                  <a:pt x="2912" y="19357"/>
                  <a:pt x="9755" y="12368"/>
                </a:cubicBezTo>
                <a:cubicBezTo>
                  <a:pt x="9755" y="12109"/>
                  <a:pt x="9844" y="11850"/>
                  <a:pt x="10021" y="11592"/>
                </a:cubicBezTo>
                <a:cubicBezTo>
                  <a:pt x="10021" y="11592"/>
                  <a:pt x="10021" y="11592"/>
                  <a:pt x="12865" y="6760"/>
                </a:cubicBezTo>
                <a:cubicBezTo>
                  <a:pt x="12865" y="6760"/>
                  <a:pt x="12865" y="6760"/>
                  <a:pt x="10288" y="7019"/>
                </a:cubicBezTo>
                <a:cubicBezTo>
                  <a:pt x="10288" y="7019"/>
                  <a:pt x="10288" y="7019"/>
                  <a:pt x="8066" y="10125"/>
                </a:cubicBezTo>
                <a:lnTo>
                  <a:pt x="7464" y="10558"/>
                </a:lnTo>
                <a:lnTo>
                  <a:pt x="7448" y="10351"/>
                </a:lnTo>
                <a:cubicBezTo>
                  <a:pt x="6734" y="8808"/>
                  <a:pt x="6734" y="8808"/>
                  <a:pt x="6734" y="8808"/>
                </a:cubicBezTo>
                <a:lnTo>
                  <a:pt x="6485" y="8728"/>
                </a:lnTo>
                <a:lnTo>
                  <a:pt x="6611" y="8550"/>
                </a:lnTo>
                <a:cubicBezTo>
                  <a:pt x="6933" y="8097"/>
                  <a:pt x="7578" y="7191"/>
                  <a:pt x="8866" y="5379"/>
                </a:cubicBezTo>
                <a:cubicBezTo>
                  <a:pt x="9044" y="5120"/>
                  <a:pt x="9311" y="4948"/>
                  <a:pt x="9577" y="4948"/>
                </a:cubicBezTo>
                <a:cubicBezTo>
                  <a:pt x="9577" y="4948"/>
                  <a:pt x="9577" y="4948"/>
                  <a:pt x="14998" y="4430"/>
                </a:cubicBezTo>
                <a:close/>
                <a:moveTo>
                  <a:pt x="18749" y="0"/>
                </a:moveTo>
                <a:cubicBezTo>
                  <a:pt x="20262" y="0"/>
                  <a:pt x="21489" y="1162"/>
                  <a:pt x="21489" y="2596"/>
                </a:cubicBezTo>
                <a:cubicBezTo>
                  <a:pt x="21489" y="4030"/>
                  <a:pt x="20262" y="5192"/>
                  <a:pt x="18749" y="5192"/>
                </a:cubicBezTo>
                <a:cubicBezTo>
                  <a:pt x="17235" y="5192"/>
                  <a:pt x="16008" y="4030"/>
                  <a:pt x="16008" y="2596"/>
                </a:cubicBezTo>
                <a:cubicBezTo>
                  <a:pt x="16008" y="1162"/>
                  <a:pt x="17235" y="0"/>
                  <a:pt x="18749" y="0"/>
                </a:cubicBezTo>
                <a:close/>
              </a:path>
            </a:pathLst>
          </a:custGeom>
          <a:solidFill>
            <a:srgbClr val="FFFFFF"/>
          </a:solidFill>
          <a:ln w="12700">
            <a:miter lim="400000"/>
          </a:ln>
        </p:spPr>
        <p:txBody>
          <a:bodyPr tIns="91439" bIns="91439"/>
          <a:lstStyle/>
          <a:p>
            <a:pPr algn="l" defTabSz="1828800">
              <a:defRPr sz="3600">
                <a:solidFill>
                  <a:srgbClr val="000000"/>
                </a:solidFill>
                <a:latin typeface="Calibri"/>
                <a:ea typeface="Calibri"/>
                <a:cs typeface="Calibri"/>
                <a:sym typeface="Calibri"/>
              </a:defRPr>
            </a:pPr>
          </a:p>
        </p:txBody>
      </p:sp>
      <p:sp>
        <p:nvSpPr>
          <p:cNvPr id="615" name="statistics-on-laptop_82095"/>
          <p:cNvSpPr/>
          <p:nvPr/>
        </p:nvSpPr>
        <p:spPr>
          <a:xfrm>
            <a:off x="1974775" y="9801683"/>
            <a:ext cx="1596019" cy="15960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070" y="9228"/>
                </a:moveTo>
                <a:cubicBezTo>
                  <a:pt x="10238" y="9228"/>
                  <a:pt x="10406" y="9313"/>
                  <a:pt x="10575" y="9482"/>
                </a:cubicBezTo>
                <a:cubicBezTo>
                  <a:pt x="10575" y="9482"/>
                  <a:pt x="10575" y="9482"/>
                  <a:pt x="15961" y="14906"/>
                </a:cubicBezTo>
                <a:cubicBezTo>
                  <a:pt x="15961" y="14906"/>
                  <a:pt x="15961" y="14906"/>
                  <a:pt x="17897" y="14821"/>
                </a:cubicBezTo>
                <a:cubicBezTo>
                  <a:pt x="18065" y="14821"/>
                  <a:pt x="18234" y="14906"/>
                  <a:pt x="18318" y="14990"/>
                </a:cubicBezTo>
                <a:cubicBezTo>
                  <a:pt x="18318" y="14990"/>
                  <a:pt x="18318" y="14990"/>
                  <a:pt x="21432" y="18126"/>
                </a:cubicBezTo>
                <a:cubicBezTo>
                  <a:pt x="21600" y="18295"/>
                  <a:pt x="21600" y="18465"/>
                  <a:pt x="21600" y="18719"/>
                </a:cubicBezTo>
                <a:cubicBezTo>
                  <a:pt x="21516" y="18888"/>
                  <a:pt x="21348" y="19058"/>
                  <a:pt x="21095" y="19058"/>
                </a:cubicBezTo>
                <a:cubicBezTo>
                  <a:pt x="21095" y="19058"/>
                  <a:pt x="21095" y="19058"/>
                  <a:pt x="19917" y="19397"/>
                </a:cubicBezTo>
                <a:cubicBezTo>
                  <a:pt x="19664" y="19397"/>
                  <a:pt x="19496" y="19566"/>
                  <a:pt x="19412" y="19821"/>
                </a:cubicBezTo>
                <a:cubicBezTo>
                  <a:pt x="19412" y="19821"/>
                  <a:pt x="19412" y="19821"/>
                  <a:pt x="19159" y="21176"/>
                </a:cubicBezTo>
                <a:cubicBezTo>
                  <a:pt x="19075" y="21346"/>
                  <a:pt x="18907" y="21515"/>
                  <a:pt x="18739" y="21600"/>
                </a:cubicBezTo>
                <a:cubicBezTo>
                  <a:pt x="18654" y="21600"/>
                  <a:pt x="18654" y="21600"/>
                  <a:pt x="18570" y="21600"/>
                </a:cubicBezTo>
                <a:cubicBezTo>
                  <a:pt x="18402" y="21600"/>
                  <a:pt x="18234" y="21515"/>
                  <a:pt x="18149" y="21431"/>
                </a:cubicBezTo>
                <a:cubicBezTo>
                  <a:pt x="18149" y="21431"/>
                  <a:pt x="18149" y="21431"/>
                  <a:pt x="15035" y="18295"/>
                </a:cubicBezTo>
                <a:cubicBezTo>
                  <a:pt x="14867" y="18126"/>
                  <a:pt x="14867" y="17956"/>
                  <a:pt x="14867" y="17871"/>
                </a:cubicBezTo>
                <a:cubicBezTo>
                  <a:pt x="14867" y="17871"/>
                  <a:pt x="14867" y="17871"/>
                  <a:pt x="14951" y="15923"/>
                </a:cubicBezTo>
                <a:cubicBezTo>
                  <a:pt x="14951" y="15923"/>
                  <a:pt x="14951" y="15923"/>
                  <a:pt x="9565" y="10499"/>
                </a:cubicBezTo>
                <a:cubicBezTo>
                  <a:pt x="9228" y="10160"/>
                  <a:pt x="9228" y="9737"/>
                  <a:pt x="9565" y="9482"/>
                </a:cubicBezTo>
                <a:cubicBezTo>
                  <a:pt x="9649" y="9313"/>
                  <a:pt x="9901" y="9228"/>
                  <a:pt x="10070" y="9228"/>
                </a:cubicBezTo>
                <a:close/>
                <a:moveTo>
                  <a:pt x="9321" y="7707"/>
                </a:moveTo>
                <a:cubicBezTo>
                  <a:pt x="10086" y="7707"/>
                  <a:pt x="10681" y="8200"/>
                  <a:pt x="10851" y="8776"/>
                </a:cubicBezTo>
                <a:cubicBezTo>
                  <a:pt x="10681" y="8611"/>
                  <a:pt x="10341" y="8529"/>
                  <a:pt x="10086" y="8529"/>
                </a:cubicBezTo>
                <a:cubicBezTo>
                  <a:pt x="9661" y="8529"/>
                  <a:pt x="9321" y="8694"/>
                  <a:pt x="9066" y="9023"/>
                </a:cubicBezTo>
                <a:cubicBezTo>
                  <a:pt x="8557" y="9434"/>
                  <a:pt x="8472" y="10256"/>
                  <a:pt x="8812" y="10749"/>
                </a:cubicBezTo>
                <a:cubicBezTo>
                  <a:pt x="8217" y="10585"/>
                  <a:pt x="7707" y="10009"/>
                  <a:pt x="7707" y="9269"/>
                </a:cubicBezTo>
                <a:cubicBezTo>
                  <a:pt x="7707" y="8447"/>
                  <a:pt x="8472" y="7707"/>
                  <a:pt x="9321" y="7707"/>
                </a:cubicBezTo>
                <a:close/>
                <a:moveTo>
                  <a:pt x="9330" y="3854"/>
                </a:moveTo>
                <a:cubicBezTo>
                  <a:pt x="12269" y="3854"/>
                  <a:pt x="14704" y="6312"/>
                  <a:pt x="14704" y="9279"/>
                </a:cubicBezTo>
                <a:cubicBezTo>
                  <a:pt x="14704" y="10211"/>
                  <a:pt x="14452" y="11144"/>
                  <a:pt x="14032" y="11907"/>
                </a:cubicBezTo>
                <a:lnTo>
                  <a:pt x="12353" y="10296"/>
                </a:lnTo>
                <a:cubicBezTo>
                  <a:pt x="12521" y="9957"/>
                  <a:pt x="12521" y="9618"/>
                  <a:pt x="12521" y="9279"/>
                </a:cubicBezTo>
                <a:cubicBezTo>
                  <a:pt x="12521" y="7499"/>
                  <a:pt x="11093" y="6058"/>
                  <a:pt x="9330" y="6058"/>
                </a:cubicBezTo>
                <a:cubicBezTo>
                  <a:pt x="7566" y="6058"/>
                  <a:pt x="6138" y="7499"/>
                  <a:pt x="6138" y="9279"/>
                </a:cubicBezTo>
                <a:cubicBezTo>
                  <a:pt x="6138" y="11059"/>
                  <a:pt x="7566" y="12500"/>
                  <a:pt x="9330" y="12500"/>
                </a:cubicBezTo>
                <a:cubicBezTo>
                  <a:pt x="9666" y="12500"/>
                  <a:pt x="10001" y="12415"/>
                  <a:pt x="10337" y="12331"/>
                </a:cubicBezTo>
                <a:cubicBezTo>
                  <a:pt x="10337" y="12331"/>
                  <a:pt x="10337" y="12331"/>
                  <a:pt x="12017" y="14026"/>
                </a:cubicBezTo>
                <a:cubicBezTo>
                  <a:pt x="11177" y="14450"/>
                  <a:pt x="10337" y="14704"/>
                  <a:pt x="9330" y="14704"/>
                </a:cubicBezTo>
                <a:cubicBezTo>
                  <a:pt x="6390" y="14704"/>
                  <a:pt x="3955" y="12246"/>
                  <a:pt x="3955" y="9279"/>
                </a:cubicBezTo>
                <a:cubicBezTo>
                  <a:pt x="3955" y="6312"/>
                  <a:pt x="6390" y="3854"/>
                  <a:pt x="9330" y="3854"/>
                </a:cubicBezTo>
                <a:close/>
                <a:moveTo>
                  <a:pt x="9279" y="0"/>
                </a:moveTo>
                <a:cubicBezTo>
                  <a:pt x="14424" y="0"/>
                  <a:pt x="18558" y="4133"/>
                  <a:pt x="18558" y="9279"/>
                </a:cubicBezTo>
                <a:cubicBezTo>
                  <a:pt x="18558" y="11050"/>
                  <a:pt x="18052" y="12737"/>
                  <a:pt x="17208" y="14171"/>
                </a:cubicBezTo>
                <a:cubicBezTo>
                  <a:pt x="17208" y="14171"/>
                  <a:pt x="17208" y="14171"/>
                  <a:pt x="16280" y="14171"/>
                </a:cubicBezTo>
                <a:cubicBezTo>
                  <a:pt x="16280" y="14171"/>
                  <a:pt x="16280" y="14171"/>
                  <a:pt x="15268" y="13159"/>
                </a:cubicBezTo>
                <a:cubicBezTo>
                  <a:pt x="15943" y="12063"/>
                  <a:pt x="16365" y="10713"/>
                  <a:pt x="16365" y="9279"/>
                </a:cubicBezTo>
                <a:cubicBezTo>
                  <a:pt x="16365" y="5399"/>
                  <a:pt x="13244" y="2193"/>
                  <a:pt x="9279" y="2193"/>
                </a:cubicBezTo>
                <a:cubicBezTo>
                  <a:pt x="5399" y="2193"/>
                  <a:pt x="2193" y="5399"/>
                  <a:pt x="2193" y="9279"/>
                </a:cubicBezTo>
                <a:cubicBezTo>
                  <a:pt x="2193" y="13244"/>
                  <a:pt x="5399" y="16365"/>
                  <a:pt x="9279" y="16365"/>
                </a:cubicBezTo>
                <a:cubicBezTo>
                  <a:pt x="10713" y="16365"/>
                  <a:pt x="12063" y="15943"/>
                  <a:pt x="13159" y="15268"/>
                </a:cubicBezTo>
                <a:cubicBezTo>
                  <a:pt x="13159" y="15268"/>
                  <a:pt x="13159" y="15268"/>
                  <a:pt x="14171" y="16280"/>
                </a:cubicBezTo>
                <a:cubicBezTo>
                  <a:pt x="14171" y="16280"/>
                  <a:pt x="14171" y="16280"/>
                  <a:pt x="14171" y="17208"/>
                </a:cubicBezTo>
                <a:cubicBezTo>
                  <a:pt x="12737" y="18052"/>
                  <a:pt x="11050" y="18558"/>
                  <a:pt x="9279" y="18558"/>
                </a:cubicBezTo>
                <a:cubicBezTo>
                  <a:pt x="4133" y="18558"/>
                  <a:pt x="0" y="14424"/>
                  <a:pt x="0" y="9279"/>
                </a:cubicBezTo>
                <a:cubicBezTo>
                  <a:pt x="0" y="4133"/>
                  <a:pt x="4133" y="0"/>
                  <a:pt x="9279" y="0"/>
                </a:cubicBezTo>
                <a:close/>
              </a:path>
            </a:pathLst>
          </a:custGeom>
          <a:solidFill>
            <a:srgbClr val="FFFFFF"/>
          </a:solidFill>
          <a:ln w="12700">
            <a:miter lim="400000"/>
          </a:ln>
        </p:spPr>
        <p:txBody>
          <a:bodyPr tIns="91439" bIns="91439"/>
          <a:lstStyle/>
          <a:p>
            <a:pPr algn="l" defTabSz="1828800">
              <a:defRPr sz="3600">
                <a:solidFill>
                  <a:srgbClr val="000000"/>
                </a:solidFill>
                <a:latin typeface="Calibri"/>
                <a:ea typeface="Calibri"/>
                <a:cs typeface="Calibri"/>
                <a:sym typeface="Calibri"/>
              </a:defRPr>
            </a:pPr>
          </a:p>
        </p:txBody>
      </p:sp>
      <p:grpSp>
        <p:nvGrpSpPr>
          <p:cNvPr id="618" name="组合 56"/>
          <p:cNvGrpSpPr/>
          <p:nvPr/>
        </p:nvGrpSpPr>
        <p:grpSpPr>
          <a:xfrm>
            <a:off x="3727665" y="3812718"/>
            <a:ext cx="11709987" cy="1982810"/>
            <a:chOff x="0" y="0"/>
            <a:chExt cx="11709985" cy="1982809"/>
          </a:xfrm>
        </p:grpSpPr>
        <p:sp>
          <p:nvSpPr>
            <p:cNvPr id="616" name="矩形 54"/>
            <p:cNvSpPr txBox="1"/>
            <p:nvPr/>
          </p:nvSpPr>
          <p:spPr>
            <a:xfrm>
              <a:off x="1" y="722345"/>
              <a:ext cx="11709985" cy="12604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noAutofit/>
            </a:bodyPr>
            <a:lstStyle/>
            <a:p>
              <a:pPr algn="l" defTabSz="1828800">
                <a:lnSpc>
                  <a:spcPct val="150000"/>
                </a:lnSpc>
                <a:defRPr>
                  <a:solidFill>
                    <a:srgbClr val="FFFFFF"/>
                  </a:solidFill>
                  <a:latin typeface="微软雅黑"/>
                  <a:ea typeface="微软雅黑"/>
                  <a:cs typeface="微软雅黑"/>
                  <a:sym typeface="微软雅黑"/>
                </a:defRPr>
              </a:pPr>
              <a:r>
                <a:t>量子纠缠作为量子光学乃至量子力学最为核心的课题，获得了研究者们的广泛关注。随着</a:t>
              </a:r>
              <a:r>
                <a:rPr sz="2300"/>
                <a:t>EPR</a:t>
              </a:r>
              <a:r>
                <a:t>佯谬的提出，人们逐步发现并确认了量子态的非定域性。</a:t>
              </a:r>
            </a:p>
          </p:txBody>
        </p:sp>
        <p:sp>
          <p:nvSpPr>
            <p:cNvPr id="617" name="矩形 55"/>
            <p:cNvSpPr txBox="1"/>
            <p:nvPr/>
          </p:nvSpPr>
          <p:spPr>
            <a:xfrm>
              <a:off x="0" y="0"/>
              <a:ext cx="4405340" cy="7726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noAutofit/>
            </a:bodyPr>
            <a:lstStyle>
              <a:lvl1pPr algn="just" defTabSz="1828800">
                <a:lnSpc>
                  <a:spcPct val="120000"/>
                </a:lnSpc>
                <a:defRPr b="1" sz="3200">
                  <a:solidFill>
                    <a:srgbClr val="FFFFFF"/>
                  </a:solidFill>
                  <a:latin typeface="微软雅黑"/>
                  <a:ea typeface="微软雅黑"/>
                  <a:cs typeface="微软雅黑"/>
                  <a:sym typeface="微软雅黑"/>
                </a:defRPr>
              </a:lvl1pPr>
            </a:lstStyle>
            <a:p>
              <a:pPr/>
              <a:r>
                <a:t>量子纠缠</a:t>
              </a:r>
            </a:p>
          </p:txBody>
        </p:sp>
      </p:grpSp>
      <p:grpSp>
        <p:nvGrpSpPr>
          <p:cNvPr id="621" name="组合 57"/>
          <p:cNvGrpSpPr/>
          <p:nvPr/>
        </p:nvGrpSpPr>
        <p:grpSpPr>
          <a:xfrm>
            <a:off x="3727669" y="6297614"/>
            <a:ext cx="14490153" cy="2946890"/>
            <a:chOff x="0" y="0"/>
            <a:chExt cx="14490152" cy="2946888"/>
          </a:xfrm>
        </p:grpSpPr>
        <p:sp>
          <p:nvSpPr>
            <p:cNvPr id="619" name="矩形 58"/>
            <p:cNvSpPr txBox="1"/>
            <p:nvPr/>
          </p:nvSpPr>
          <p:spPr>
            <a:xfrm>
              <a:off x="0" y="515870"/>
              <a:ext cx="14490153" cy="243101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noAutofit/>
            </a:bodyPr>
            <a:lstStyle>
              <a:lvl1pPr algn="l" defTabSz="1828800">
                <a:lnSpc>
                  <a:spcPct val="150000"/>
                </a:lnSpc>
                <a:defRPr>
                  <a:solidFill>
                    <a:srgbClr val="FFFFFF"/>
                  </a:solidFill>
                  <a:latin typeface="微软雅黑"/>
                  <a:ea typeface="微软雅黑"/>
                  <a:cs typeface="微软雅黑"/>
                  <a:sym typeface="微软雅黑"/>
                </a:defRPr>
              </a:lvl1pPr>
            </a:lstStyle>
            <a:p>
              <a:pPr/>
              <a:r>
                <a:t>利用量子纠缠这种非定域性可以实现距离的精确测量，一对纠缠光子包含信号光子和闲置光子，将信号光子发往距离未知的待测位置，闲置光子发送到位置固定的光电探测器，分别记录光子的量子态和到达时间，并通过经典信道进行信息交互，通过联合测量两地到达时间可以计算出距离。</a:t>
              </a:r>
            </a:p>
          </p:txBody>
        </p:sp>
        <p:sp>
          <p:nvSpPr>
            <p:cNvPr id="620" name="矩形 59"/>
            <p:cNvSpPr txBox="1"/>
            <p:nvPr/>
          </p:nvSpPr>
          <p:spPr>
            <a:xfrm>
              <a:off x="19136" y="0"/>
              <a:ext cx="8873832" cy="11705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noAutofit/>
            </a:bodyPr>
            <a:lstStyle>
              <a:lvl1pPr algn="just" defTabSz="1828800">
                <a:lnSpc>
                  <a:spcPct val="120000"/>
                </a:lnSpc>
                <a:defRPr b="1" sz="3200">
                  <a:solidFill>
                    <a:srgbClr val="FFFFFF"/>
                  </a:solidFill>
                  <a:latin typeface="微软雅黑"/>
                  <a:ea typeface="微软雅黑"/>
                  <a:cs typeface="微软雅黑"/>
                  <a:sym typeface="微软雅黑"/>
                </a:defRPr>
              </a:lvl1pPr>
            </a:lstStyle>
            <a:p>
              <a:pPr/>
              <a:r>
                <a:t>量子纠缠测量的实现原理</a:t>
              </a:r>
            </a:p>
          </p:txBody>
        </p:sp>
      </p:grpSp>
      <p:grpSp>
        <p:nvGrpSpPr>
          <p:cNvPr id="624" name="组合 60"/>
          <p:cNvGrpSpPr/>
          <p:nvPr/>
        </p:nvGrpSpPr>
        <p:grpSpPr>
          <a:xfrm>
            <a:off x="3727666" y="9443459"/>
            <a:ext cx="14238063" cy="2913526"/>
            <a:chOff x="0" y="0"/>
            <a:chExt cx="14238063" cy="2913524"/>
          </a:xfrm>
        </p:grpSpPr>
        <p:sp>
          <p:nvSpPr>
            <p:cNvPr id="622" name="矩形 61"/>
            <p:cNvSpPr txBox="1"/>
            <p:nvPr/>
          </p:nvSpPr>
          <p:spPr>
            <a:xfrm>
              <a:off x="1" y="801222"/>
              <a:ext cx="14238063" cy="21123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noAutofit/>
            </a:bodyPr>
            <a:lstStyle>
              <a:lvl1pPr algn="l" defTabSz="1828800">
                <a:lnSpc>
                  <a:spcPct val="150000"/>
                </a:lnSpc>
                <a:defRPr>
                  <a:solidFill>
                    <a:srgbClr val="FFFFFF"/>
                  </a:solidFill>
                  <a:latin typeface="微软雅黑"/>
                  <a:ea typeface="微软雅黑"/>
                  <a:cs typeface="微软雅黑"/>
                  <a:sym typeface="微软雅黑"/>
                </a:defRPr>
              </a:lvl1pPr>
            </a:lstStyle>
            <a:p>
              <a:pPr/>
              <a:r>
                <a:t>高质量性能稳定的纠缠源制备目前尚未实现突破，另外高性能单光子探测技术瓶颈也制约其发展，单光子探测器的灵敏度、暗计数、时间抖动等性能参数直接决定了量子测量的精度，有待进一步改进和提升。</a:t>
              </a:r>
            </a:p>
          </p:txBody>
        </p:sp>
        <p:sp>
          <p:nvSpPr>
            <p:cNvPr id="623" name="矩形 62"/>
            <p:cNvSpPr txBox="1"/>
            <p:nvPr/>
          </p:nvSpPr>
          <p:spPr>
            <a:xfrm>
              <a:off x="0" y="0"/>
              <a:ext cx="4886385" cy="85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noAutofit/>
            </a:bodyPr>
            <a:lstStyle>
              <a:lvl1pPr algn="just" defTabSz="1828800">
                <a:lnSpc>
                  <a:spcPct val="120000"/>
                </a:lnSpc>
                <a:defRPr b="1" sz="3200">
                  <a:solidFill>
                    <a:srgbClr val="FFFFFF"/>
                  </a:solidFill>
                  <a:latin typeface="微软雅黑"/>
                  <a:ea typeface="微软雅黑"/>
                  <a:cs typeface="微软雅黑"/>
                  <a:sym typeface="微软雅黑"/>
                </a:defRPr>
              </a:lvl1pPr>
            </a:lstStyle>
            <a:p>
              <a:pPr/>
              <a:r>
                <a:t>发展瓶颈</a:t>
              </a:r>
            </a:p>
          </p:txBody>
        </p:sp>
      </p:grpSp>
    </p:spTree>
  </p:cSld>
  <p:clrMapOvr>
    <a:masterClrMapping/>
  </p:clrMapOvr>
  <mc:AlternateContent xmlns:mc="http://schemas.openxmlformats.org/markup-compatibility/2006">
    <mc:Choice xmlns:p14="http://schemas.microsoft.com/office/powerpoint/2010/main" Requires="p14">
      <p:transition spd="med" advClick="0" advTm="0" p14:dur="1000">
        <p:pull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596"/>
                                        </p:tgtEl>
                                        <p:attrNameLst>
                                          <p:attrName>style.visibility</p:attrName>
                                        </p:attrNameLst>
                                      </p:cBhvr>
                                      <p:to>
                                        <p:strVal val="visible"/>
                                      </p:to>
                                    </p:set>
                                    <p:anim calcmode="lin" valueType="num">
                                      <p:cBhvr>
                                        <p:cTn id="7" dur="500" fill="hold"/>
                                        <p:tgtEl>
                                          <p:spTgt spid="596"/>
                                        </p:tgtEl>
                                        <p:attrNameLst>
                                          <p:attrName>ppt_w</p:attrName>
                                        </p:attrNameLst>
                                      </p:cBhvr>
                                      <p:tavLst>
                                        <p:tav tm="0">
                                          <p:val>
                                            <p:fltVal val="0"/>
                                          </p:val>
                                        </p:tav>
                                        <p:tav tm="100000">
                                          <p:val>
                                            <p:strVal val="#ppt_w"/>
                                          </p:val>
                                        </p:tav>
                                      </p:tavLst>
                                    </p:anim>
                                    <p:anim calcmode="lin" valueType="num">
                                      <p:cBhvr>
                                        <p:cTn id="8" dur="500" fill="hold"/>
                                        <p:tgtEl>
                                          <p:spTgt spid="59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8" presetID="22" grpId="2" fill="hold">
                                  <p:stCondLst>
                                    <p:cond delay="0"/>
                                  </p:stCondLst>
                                  <p:iterate type="el" backwards="0">
                                    <p:tmAbs val="0"/>
                                  </p:iterate>
                                  <p:childTnLst>
                                    <p:set>
                                      <p:cBhvr>
                                        <p:cTn id="11" fill="hold"/>
                                        <p:tgtEl>
                                          <p:spTgt spid="597"/>
                                        </p:tgtEl>
                                        <p:attrNameLst>
                                          <p:attrName>style.visibility</p:attrName>
                                        </p:attrNameLst>
                                      </p:cBhvr>
                                      <p:to>
                                        <p:strVal val="visible"/>
                                      </p:to>
                                    </p:set>
                                    <p:animEffect filter="wipe(left)" transition="in">
                                      <p:cBhvr>
                                        <p:cTn id="12" dur="500"/>
                                        <p:tgtEl>
                                          <p:spTgt spid="597"/>
                                        </p:tgtEl>
                                      </p:cBhvr>
                                    </p:animEffect>
                                  </p:childTnLst>
                                </p:cTn>
                              </p:par>
                            </p:childTnLst>
                          </p:cTn>
                        </p:par>
                        <p:par>
                          <p:cTn id="13" fill="hold">
                            <p:stCondLst>
                              <p:cond delay="1000"/>
                            </p:stCondLst>
                            <p:childTnLst>
                              <p:par>
                                <p:cTn id="14" presetClass="entr" nodeType="afterEffect" presetSubtype="2" presetID="2" grpId="3" fill="hold">
                                  <p:stCondLst>
                                    <p:cond delay="0"/>
                                  </p:stCondLst>
                                  <p:iterate type="el" backwards="0">
                                    <p:tmAbs val="0"/>
                                  </p:iterate>
                                  <p:childTnLst>
                                    <p:set>
                                      <p:cBhvr>
                                        <p:cTn id="15" fill="hold"/>
                                        <p:tgtEl>
                                          <p:spTgt spid="602"/>
                                        </p:tgtEl>
                                        <p:attrNameLst>
                                          <p:attrName>style.visibility</p:attrName>
                                        </p:attrNameLst>
                                      </p:cBhvr>
                                      <p:to>
                                        <p:strVal val="visible"/>
                                      </p:to>
                                    </p:set>
                                    <p:anim calcmode="lin" valueType="num">
                                      <p:cBhvr>
                                        <p:cTn id="16" dur="500" fill="hold"/>
                                        <p:tgtEl>
                                          <p:spTgt spid="602"/>
                                        </p:tgtEl>
                                        <p:attrNameLst>
                                          <p:attrName>ppt_x</p:attrName>
                                        </p:attrNameLst>
                                      </p:cBhvr>
                                      <p:tavLst>
                                        <p:tav tm="0">
                                          <p:val>
                                            <p:strVal val="1+#ppt_w/2"/>
                                          </p:val>
                                        </p:tav>
                                        <p:tav tm="100000">
                                          <p:val>
                                            <p:strVal val="#ppt_x"/>
                                          </p:val>
                                        </p:tav>
                                      </p:tavLst>
                                    </p:anim>
                                    <p:anim calcmode="lin" valueType="num">
                                      <p:cBhvr>
                                        <p:cTn id="17" dur="500" fill="hold"/>
                                        <p:tgtEl>
                                          <p:spTgt spid="602"/>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Class="entr" nodeType="afterEffect" presetSubtype="16" presetID="23" grpId="4" fill="hold">
                                  <p:stCondLst>
                                    <p:cond delay="0"/>
                                  </p:stCondLst>
                                  <p:iterate type="el" backwards="0">
                                    <p:tmAbs val="0"/>
                                  </p:iterate>
                                  <p:childTnLst>
                                    <p:set>
                                      <p:cBhvr>
                                        <p:cTn id="20" fill="hold"/>
                                        <p:tgtEl>
                                          <p:spTgt spid="613"/>
                                        </p:tgtEl>
                                        <p:attrNameLst>
                                          <p:attrName>style.visibility</p:attrName>
                                        </p:attrNameLst>
                                      </p:cBhvr>
                                      <p:to>
                                        <p:strVal val="visible"/>
                                      </p:to>
                                    </p:set>
                                    <p:anim calcmode="lin" valueType="num">
                                      <p:cBhvr>
                                        <p:cTn id="21" dur="500" fill="hold"/>
                                        <p:tgtEl>
                                          <p:spTgt spid="613"/>
                                        </p:tgtEl>
                                        <p:attrNameLst>
                                          <p:attrName>ppt_w</p:attrName>
                                        </p:attrNameLst>
                                      </p:cBhvr>
                                      <p:tavLst>
                                        <p:tav tm="0">
                                          <p:val>
                                            <p:fltVal val="0"/>
                                          </p:val>
                                        </p:tav>
                                        <p:tav tm="100000">
                                          <p:val>
                                            <p:strVal val="#ppt_w"/>
                                          </p:val>
                                        </p:tav>
                                      </p:tavLst>
                                    </p:anim>
                                    <p:anim calcmode="lin" valueType="num">
                                      <p:cBhvr>
                                        <p:cTn id="22" dur="500" fill="hold"/>
                                        <p:tgtEl>
                                          <p:spTgt spid="613"/>
                                        </p:tgtEl>
                                        <p:attrNameLst>
                                          <p:attrName>ppt_h</p:attrName>
                                        </p:attrNameLst>
                                      </p:cBhvr>
                                      <p:tavLst>
                                        <p:tav tm="0">
                                          <p:val>
                                            <p:fltVal val="0"/>
                                          </p:val>
                                        </p:tav>
                                        <p:tav tm="100000">
                                          <p:val>
                                            <p:strVal val="#ppt_h"/>
                                          </p:val>
                                        </p:tav>
                                      </p:tavLst>
                                    </p:anim>
                                  </p:childTnLst>
                                </p:cTn>
                              </p:par>
                            </p:childTnLst>
                          </p:cTn>
                        </p:par>
                        <p:par>
                          <p:cTn id="23" fill="hold">
                            <p:stCondLst>
                              <p:cond delay="2000"/>
                            </p:stCondLst>
                            <p:childTnLst>
                              <p:par>
                                <p:cTn id="24" presetClass="entr" nodeType="afterEffect" presetSubtype="8" presetID="22" grpId="5" fill="hold">
                                  <p:stCondLst>
                                    <p:cond delay="0"/>
                                  </p:stCondLst>
                                  <p:iterate type="el" backwards="0">
                                    <p:tmAbs val="0"/>
                                  </p:iterate>
                                  <p:childTnLst>
                                    <p:set>
                                      <p:cBhvr>
                                        <p:cTn id="25" fill="hold"/>
                                        <p:tgtEl>
                                          <p:spTgt spid="618"/>
                                        </p:tgtEl>
                                        <p:attrNameLst>
                                          <p:attrName>style.visibility</p:attrName>
                                        </p:attrNameLst>
                                      </p:cBhvr>
                                      <p:to>
                                        <p:strVal val="visible"/>
                                      </p:to>
                                    </p:set>
                                    <p:animEffect filter="wipe(left)" transition="in">
                                      <p:cBhvr>
                                        <p:cTn id="26" dur="500"/>
                                        <p:tgtEl>
                                          <p:spTgt spid="618"/>
                                        </p:tgtEl>
                                      </p:cBhvr>
                                    </p:animEffect>
                                  </p:childTnLst>
                                </p:cTn>
                              </p:par>
                            </p:childTnLst>
                          </p:cTn>
                        </p:par>
                        <p:par>
                          <p:cTn id="27" fill="hold">
                            <p:stCondLst>
                              <p:cond delay="2500"/>
                            </p:stCondLst>
                            <p:childTnLst>
                              <p:par>
                                <p:cTn id="28" presetClass="entr" nodeType="afterEffect" presetSubtype="2" presetID="2" grpId="6" fill="hold">
                                  <p:stCondLst>
                                    <p:cond delay="0"/>
                                  </p:stCondLst>
                                  <p:iterate type="el" backwards="0">
                                    <p:tmAbs val="0"/>
                                  </p:iterate>
                                  <p:childTnLst>
                                    <p:set>
                                      <p:cBhvr>
                                        <p:cTn id="29" fill="hold"/>
                                        <p:tgtEl>
                                          <p:spTgt spid="607"/>
                                        </p:tgtEl>
                                        <p:attrNameLst>
                                          <p:attrName>style.visibility</p:attrName>
                                        </p:attrNameLst>
                                      </p:cBhvr>
                                      <p:to>
                                        <p:strVal val="visible"/>
                                      </p:to>
                                    </p:set>
                                    <p:anim calcmode="lin" valueType="num">
                                      <p:cBhvr>
                                        <p:cTn id="30" dur="500" fill="hold"/>
                                        <p:tgtEl>
                                          <p:spTgt spid="607"/>
                                        </p:tgtEl>
                                        <p:attrNameLst>
                                          <p:attrName>ppt_x</p:attrName>
                                        </p:attrNameLst>
                                      </p:cBhvr>
                                      <p:tavLst>
                                        <p:tav tm="0">
                                          <p:val>
                                            <p:strVal val="1+#ppt_w/2"/>
                                          </p:val>
                                        </p:tav>
                                        <p:tav tm="100000">
                                          <p:val>
                                            <p:strVal val="#ppt_x"/>
                                          </p:val>
                                        </p:tav>
                                      </p:tavLst>
                                    </p:anim>
                                    <p:anim calcmode="lin" valueType="num">
                                      <p:cBhvr>
                                        <p:cTn id="31" dur="500" fill="hold"/>
                                        <p:tgtEl>
                                          <p:spTgt spid="607"/>
                                        </p:tgtEl>
                                        <p:attrNameLst>
                                          <p:attrName>ppt_y</p:attrName>
                                        </p:attrNameLst>
                                      </p:cBhvr>
                                      <p:tavLst>
                                        <p:tav tm="0">
                                          <p:val>
                                            <p:strVal val="#ppt_y"/>
                                          </p:val>
                                        </p:tav>
                                        <p:tav tm="100000">
                                          <p:val>
                                            <p:strVal val="#ppt_y"/>
                                          </p:val>
                                        </p:tav>
                                      </p:tavLst>
                                    </p:anim>
                                  </p:childTnLst>
                                </p:cTn>
                              </p:par>
                            </p:childTnLst>
                          </p:cTn>
                        </p:par>
                        <p:par>
                          <p:cTn id="32" fill="hold">
                            <p:stCondLst>
                              <p:cond delay="3000"/>
                            </p:stCondLst>
                            <p:childTnLst>
                              <p:par>
                                <p:cTn id="33" presetClass="entr" nodeType="afterEffect" presetSubtype="16" presetID="23" grpId="7" fill="hold">
                                  <p:stCondLst>
                                    <p:cond delay="0"/>
                                  </p:stCondLst>
                                  <p:iterate type="el" backwards="0">
                                    <p:tmAbs val="0"/>
                                  </p:iterate>
                                  <p:childTnLst>
                                    <p:set>
                                      <p:cBhvr>
                                        <p:cTn id="34" fill="hold"/>
                                        <p:tgtEl>
                                          <p:spTgt spid="614"/>
                                        </p:tgtEl>
                                        <p:attrNameLst>
                                          <p:attrName>style.visibility</p:attrName>
                                        </p:attrNameLst>
                                      </p:cBhvr>
                                      <p:to>
                                        <p:strVal val="visible"/>
                                      </p:to>
                                    </p:set>
                                    <p:anim calcmode="lin" valueType="num">
                                      <p:cBhvr>
                                        <p:cTn id="35" dur="500" fill="hold"/>
                                        <p:tgtEl>
                                          <p:spTgt spid="614"/>
                                        </p:tgtEl>
                                        <p:attrNameLst>
                                          <p:attrName>ppt_w</p:attrName>
                                        </p:attrNameLst>
                                      </p:cBhvr>
                                      <p:tavLst>
                                        <p:tav tm="0">
                                          <p:val>
                                            <p:fltVal val="0"/>
                                          </p:val>
                                        </p:tav>
                                        <p:tav tm="100000">
                                          <p:val>
                                            <p:strVal val="#ppt_w"/>
                                          </p:val>
                                        </p:tav>
                                      </p:tavLst>
                                    </p:anim>
                                    <p:anim calcmode="lin" valueType="num">
                                      <p:cBhvr>
                                        <p:cTn id="36" dur="500" fill="hold"/>
                                        <p:tgtEl>
                                          <p:spTgt spid="614"/>
                                        </p:tgtEl>
                                        <p:attrNameLst>
                                          <p:attrName>ppt_h</p:attrName>
                                        </p:attrNameLst>
                                      </p:cBhvr>
                                      <p:tavLst>
                                        <p:tav tm="0">
                                          <p:val>
                                            <p:fltVal val="0"/>
                                          </p:val>
                                        </p:tav>
                                        <p:tav tm="100000">
                                          <p:val>
                                            <p:strVal val="#ppt_h"/>
                                          </p:val>
                                        </p:tav>
                                      </p:tavLst>
                                    </p:anim>
                                  </p:childTnLst>
                                </p:cTn>
                              </p:par>
                            </p:childTnLst>
                          </p:cTn>
                        </p:par>
                        <p:par>
                          <p:cTn id="37" fill="hold">
                            <p:stCondLst>
                              <p:cond delay="3500"/>
                            </p:stCondLst>
                            <p:childTnLst>
                              <p:par>
                                <p:cTn id="38" presetClass="entr" nodeType="afterEffect" presetSubtype="8" presetID="22" grpId="8" fill="hold">
                                  <p:stCondLst>
                                    <p:cond delay="0"/>
                                  </p:stCondLst>
                                  <p:iterate type="el" backwards="0">
                                    <p:tmAbs val="0"/>
                                  </p:iterate>
                                  <p:childTnLst>
                                    <p:set>
                                      <p:cBhvr>
                                        <p:cTn id="39" fill="hold"/>
                                        <p:tgtEl>
                                          <p:spTgt spid="621"/>
                                        </p:tgtEl>
                                        <p:attrNameLst>
                                          <p:attrName>style.visibility</p:attrName>
                                        </p:attrNameLst>
                                      </p:cBhvr>
                                      <p:to>
                                        <p:strVal val="visible"/>
                                      </p:to>
                                    </p:set>
                                    <p:animEffect filter="wipe(left)" transition="in">
                                      <p:cBhvr>
                                        <p:cTn id="40" dur="500"/>
                                        <p:tgtEl>
                                          <p:spTgt spid="621"/>
                                        </p:tgtEl>
                                      </p:cBhvr>
                                    </p:animEffect>
                                  </p:childTnLst>
                                </p:cTn>
                              </p:par>
                            </p:childTnLst>
                          </p:cTn>
                        </p:par>
                        <p:par>
                          <p:cTn id="41" fill="hold">
                            <p:stCondLst>
                              <p:cond delay="4000"/>
                            </p:stCondLst>
                            <p:childTnLst>
                              <p:par>
                                <p:cTn id="42" presetClass="entr" nodeType="afterEffect" presetSubtype="2" presetID="2" grpId="9" fill="hold">
                                  <p:stCondLst>
                                    <p:cond delay="0"/>
                                  </p:stCondLst>
                                  <p:iterate type="el" backwards="0">
                                    <p:tmAbs val="0"/>
                                  </p:iterate>
                                  <p:childTnLst>
                                    <p:set>
                                      <p:cBhvr>
                                        <p:cTn id="43" fill="hold"/>
                                        <p:tgtEl>
                                          <p:spTgt spid="612"/>
                                        </p:tgtEl>
                                        <p:attrNameLst>
                                          <p:attrName>style.visibility</p:attrName>
                                        </p:attrNameLst>
                                      </p:cBhvr>
                                      <p:to>
                                        <p:strVal val="visible"/>
                                      </p:to>
                                    </p:set>
                                    <p:anim calcmode="lin" valueType="num">
                                      <p:cBhvr>
                                        <p:cTn id="44" dur="500" fill="hold"/>
                                        <p:tgtEl>
                                          <p:spTgt spid="612"/>
                                        </p:tgtEl>
                                        <p:attrNameLst>
                                          <p:attrName>ppt_x</p:attrName>
                                        </p:attrNameLst>
                                      </p:cBhvr>
                                      <p:tavLst>
                                        <p:tav tm="0">
                                          <p:val>
                                            <p:strVal val="1+#ppt_w/2"/>
                                          </p:val>
                                        </p:tav>
                                        <p:tav tm="100000">
                                          <p:val>
                                            <p:strVal val="#ppt_x"/>
                                          </p:val>
                                        </p:tav>
                                      </p:tavLst>
                                    </p:anim>
                                    <p:anim calcmode="lin" valueType="num">
                                      <p:cBhvr>
                                        <p:cTn id="45" dur="500" fill="hold"/>
                                        <p:tgtEl>
                                          <p:spTgt spid="612"/>
                                        </p:tgtEl>
                                        <p:attrNameLst>
                                          <p:attrName>ppt_y</p:attrName>
                                        </p:attrNameLst>
                                      </p:cBhvr>
                                      <p:tavLst>
                                        <p:tav tm="0">
                                          <p:val>
                                            <p:strVal val="#ppt_y"/>
                                          </p:val>
                                        </p:tav>
                                        <p:tav tm="100000">
                                          <p:val>
                                            <p:strVal val="#ppt_y"/>
                                          </p:val>
                                        </p:tav>
                                      </p:tavLst>
                                    </p:anim>
                                  </p:childTnLst>
                                </p:cTn>
                              </p:par>
                            </p:childTnLst>
                          </p:cTn>
                        </p:par>
                        <p:par>
                          <p:cTn id="46" fill="hold">
                            <p:stCondLst>
                              <p:cond delay="4500"/>
                            </p:stCondLst>
                            <p:childTnLst>
                              <p:par>
                                <p:cTn id="47" presetClass="entr" nodeType="afterEffect" presetSubtype="16" presetID="23" grpId="10" fill="hold">
                                  <p:stCondLst>
                                    <p:cond delay="0"/>
                                  </p:stCondLst>
                                  <p:iterate type="el" backwards="0">
                                    <p:tmAbs val="0"/>
                                  </p:iterate>
                                  <p:childTnLst>
                                    <p:set>
                                      <p:cBhvr>
                                        <p:cTn id="48" fill="hold"/>
                                        <p:tgtEl>
                                          <p:spTgt spid="615"/>
                                        </p:tgtEl>
                                        <p:attrNameLst>
                                          <p:attrName>style.visibility</p:attrName>
                                        </p:attrNameLst>
                                      </p:cBhvr>
                                      <p:to>
                                        <p:strVal val="visible"/>
                                      </p:to>
                                    </p:set>
                                    <p:anim calcmode="lin" valueType="num">
                                      <p:cBhvr>
                                        <p:cTn id="49" dur="500" fill="hold"/>
                                        <p:tgtEl>
                                          <p:spTgt spid="615"/>
                                        </p:tgtEl>
                                        <p:attrNameLst>
                                          <p:attrName>ppt_w</p:attrName>
                                        </p:attrNameLst>
                                      </p:cBhvr>
                                      <p:tavLst>
                                        <p:tav tm="0">
                                          <p:val>
                                            <p:fltVal val="0"/>
                                          </p:val>
                                        </p:tav>
                                        <p:tav tm="100000">
                                          <p:val>
                                            <p:strVal val="#ppt_w"/>
                                          </p:val>
                                        </p:tav>
                                      </p:tavLst>
                                    </p:anim>
                                    <p:anim calcmode="lin" valueType="num">
                                      <p:cBhvr>
                                        <p:cTn id="50" dur="500" fill="hold"/>
                                        <p:tgtEl>
                                          <p:spTgt spid="615"/>
                                        </p:tgtEl>
                                        <p:attrNameLst>
                                          <p:attrName>ppt_h</p:attrName>
                                        </p:attrNameLst>
                                      </p:cBhvr>
                                      <p:tavLst>
                                        <p:tav tm="0">
                                          <p:val>
                                            <p:fltVal val="0"/>
                                          </p:val>
                                        </p:tav>
                                        <p:tav tm="100000">
                                          <p:val>
                                            <p:strVal val="#ppt_h"/>
                                          </p:val>
                                        </p:tav>
                                      </p:tavLst>
                                    </p:anim>
                                  </p:childTnLst>
                                </p:cTn>
                              </p:par>
                            </p:childTnLst>
                          </p:cTn>
                        </p:par>
                        <p:par>
                          <p:cTn id="51" fill="hold">
                            <p:stCondLst>
                              <p:cond delay="5000"/>
                            </p:stCondLst>
                            <p:childTnLst>
                              <p:par>
                                <p:cTn id="52" presetClass="entr" nodeType="afterEffect" presetSubtype="8" presetID="22" grpId="11" fill="hold">
                                  <p:stCondLst>
                                    <p:cond delay="0"/>
                                  </p:stCondLst>
                                  <p:iterate type="el" backwards="0">
                                    <p:tmAbs val="0"/>
                                  </p:iterate>
                                  <p:childTnLst>
                                    <p:set>
                                      <p:cBhvr>
                                        <p:cTn id="53" fill="hold"/>
                                        <p:tgtEl>
                                          <p:spTgt spid="624"/>
                                        </p:tgtEl>
                                        <p:attrNameLst>
                                          <p:attrName>style.visibility</p:attrName>
                                        </p:attrNameLst>
                                      </p:cBhvr>
                                      <p:to>
                                        <p:strVal val="visible"/>
                                      </p:to>
                                    </p:set>
                                    <p:animEffect filter="wipe(left)" transition="in">
                                      <p:cBhvr>
                                        <p:cTn id="54" dur="500"/>
                                        <p:tgtEl>
                                          <p:spTgt spid="6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21" grpId="8"/>
      <p:bldP build="whole" bldLvl="1" animBg="1" rev="0" advAuto="0" spid="624" grpId="11"/>
      <p:bldP build="whole" bldLvl="1" animBg="1" rev="0" advAuto="0" spid="597" grpId="2"/>
      <p:bldP build="whole" bldLvl="1" animBg="1" rev="0" advAuto="0" spid="614" grpId="7"/>
      <p:bldP build="whole" bldLvl="1" animBg="1" rev="0" advAuto="0" spid="602" grpId="3"/>
      <p:bldP build="whole" bldLvl="1" animBg="1" rev="0" advAuto="0" spid="613" grpId="4"/>
      <p:bldP build="whole" bldLvl="1" animBg="1" rev="0" advAuto="0" spid="607" grpId="6"/>
      <p:bldP build="whole" bldLvl="1" animBg="1" rev="0" advAuto="0" spid="596" grpId="1"/>
      <p:bldP build="whole" bldLvl="1" animBg="1" rev="0" advAuto="0" spid="612" grpId="9"/>
      <p:bldP build="whole" bldLvl="1" animBg="1" rev="0" advAuto="0" spid="615" grpId="10"/>
      <p:bldP build="whole" bldLvl="1" animBg="1" rev="0" advAuto="0" spid="618" grpId="5"/>
    </p:bld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628" name="组合 4"/>
          <p:cNvGrpSpPr/>
          <p:nvPr/>
        </p:nvGrpSpPr>
        <p:grpSpPr>
          <a:xfrm>
            <a:off x="9218929" y="4283708"/>
            <a:ext cx="15165071" cy="11432"/>
            <a:chOff x="0" y="0"/>
            <a:chExt cx="15165070" cy="11431"/>
          </a:xfrm>
        </p:grpSpPr>
        <p:sp>
          <p:nvSpPr>
            <p:cNvPr id="626" name="直接连接符 41"/>
            <p:cNvSpPr/>
            <p:nvPr/>
          </p:nvSpPr>
          <p:spPr>
            <a:xfrm>
              <a:off x="0" y="-1"/>
              <a:ext cx="9589770" cy="11432"/>
            </a:xfrm>
            <a:prstGeom prst="line">
              <a:avLst/>
            </a:prstGeom>
            <a:noFill/>
            <a:ln w="50800" cap="flat">
              <a:solidFill>
                <a:srgbClr val="6AE7FF"/>
              </a:solidFill>
              <a:prstDash val="solid"/>
              <a:miter lim="800000"/>
            </a:ln>
            <a:effectLst/>
          </p:spPr>
          <p:txBody>
            <a:bodyPr wrap="square" lIns="91439" tIns="91439" rIns="91439" bIns="91439" numCol="1" anchor="t">
              <a:noAutofit/>
            </a:bodyPr>
            <a:lstStyle/>
            <a:p>
              <a:pPr algn="l" defTabSz="1828800">
                <a:defRPr b="1" sz="3600">
                  <a:solidFill>
                    <a:srgbClr val="10FBFE"/>
                  </a:solidFill>
                  <a:latin typeface="微软雅黑"/>
                  <a:ea typeface="微软雅黑"/>
                  <a:cs typeface="微软雅黑"/>
                  <a:sym typeface="微软雅黑"/>
                </a:defRPr>
              </a:pPr>
            </a:p>
          </p:txBody>
        </p:sp>
        <p:sp>
          <p:nvSpPr>
            <p:cNvPr id="627" name="直接连接符 43"/>
            <p:cNvSpPr/>
            <p:nvPr/>
          </p:nvSpPr>
          <p:spPr>
            <a:xfrm>
              <a:off x="8923020" y="0"/>
              <a:ext cx="6242051" cy="1"/>
            </a:xfrm>
            <a:prstGeom prst="line">
              <a:avLst/>
            </a:prstGeom>
            <a:noFill/>
            <a:ln w="50800" cap="flat">
              <a:solidFill>
                <a:srgbClr val="6AE7FF">
                  <a:alpha val="50000"/>
                </a:srgbClr>
              </a:solidFill>
              <a:prstDash val="solid"/>
              <a:miter lim="800000"/>
            </a:ln>
            <a:effectLst/>
          </p:spPr>
          <p:txBody>
            <a:bodyPr wrap="square" lIns="91439" tIns="91439" rIns="91439" bIns="91439" numCol="1" anchor="t">
              <a:noAutofit/>
            </a:bodyPr>
            <a:lstStyle/>
            <a:p>
              <a:pPr algn="l" defTabSz="1828800">
                <a:defRPr b="1" sz="3600">
                  <a:solidFill>
                    <a:srgbClr val="10FBFE"/>
                  </a:solidFill>
                  <a:latin typeface="微软雅黑"/>
                  <a:ea typeface="微软雅黑"/>
                  <a:cs typeface="微软雅黑"/>
                  <a:sym typeface="微软雅黑"/>
                </a:defRPr>
              </a:pPr>
            </a:p>
          </p:txBody>
        </p:sp>
      </p:grpSp>
      <p:grpSp>
        <p:nvGrpSpPr>
          <p:cNvPr id="631" name="组合 5"/>
          <p:cNvGrpSpPr/>
          <p:nvPr/>
        </p:nvGrpSpPr>
        <p:grpSpPr>
          <a:xfrm>
            <a:off x="0" y="9414508"/>
            <a:ext cx="16559530" cy="11432"/>
            <a:chOff x="0" y="0"/>
            <a:chExt cx="16559529" cy="11431"/>
          </a:xfrm>
        </p:grpSpPr>
        <p:sp>
          <p:nvSpPr>
            <p:cNvPr id="629" name="直接连接符 45"/>
            <p:cNvSpPr/>
            <p:nvPr/>
          </p:nvSpPr>
          <p:spPr>
            <a:xfrm>
              <a:off x="0" y="0"/>
              <a:ext cx="7981950" cy="1"/>
            </a:xfrm>
            <a:prstGeom prst="line">
              <a:avLst/>
            </a:prstGeom>
            <a:noFill/>
            <a:ln w="50800" cap="flat">
              <a:solidFill>
                <a:srgbClr val="6AE7FF">
                  <a:alpha val="50000"/>
                </a:srgbClr>
              </a:solidFill>
              <a:prstDash val="solid"/>
              <a:miter lim="800000"/>
            </a:ln>
            <a:effectLst/>
          </p:spPr>
          <p:txBody>
            <a:bodyPr wrap="square" lIns="91439" tIns="91439" rIns="91439" bIns="91439" numCol="1" anchor="t">
              <a:noAutofit/>
            </a:bodyPr>
            <a:lstStyle/>
            <a:p>
              <a:pPr algn="l" defTabSz="1828800">
                <a:defRPr b="1" sz="3600">
                  <a:solidFill>
                    <a:srgbClr val="10FBFE"/>
                  </a:solidFill>
                  <a:latin typeface="微软雅黑"/>
                  <a:ea typeface="微软雅黑"/>
                  <a:cs typeface="微软雅黑"/>
                  <a:sym typeface="微软雅黑"/>
                </a:defRPr>
              </a:pPr>
            </a:p>
          </p:txBody>
        </p:sp>
        <p:sp>
          <p:nvSpPr>
            <p:cNvPr id="630" name="直接连接符 1"/>
            <p:cNvSpPr/>
            <p:nvPr/>
          </p:nvSpPr>
          <p:spPr>
            <a:xfrm>
              <a:off x="6969759" y="-1"/>
              <a:ext cx="9589771" cy="11432"/>
            </a:xfrm>
            <a:prstGeom prst="line">
              <a:avLst/>
            </a:prstGeom>
            <a:noFill/>
            <a:ln w="50800" cap="flat">
              <a:solidFill>
                <a:srgbClr val="6AE7FF"/>
              </a:solidFill>
              <a:prstDash val="solid"/>
              <a:miter lim="800000"/>
            </a:ln>
            <a:effectLst/>
          </p:spPr>
          <p:txBody>
            <a:bodyPr wrap="square" lIns="91439" tIns="91439" rIns="91439" bIns="91439" numCol="1" anchor="t">
              <a:noAutofit/>
            </a:bodyPr>
            <a:lstStyle/>
            <a:p>
              <a:pPr algn="l" defTabSz="1828800">
                <a:defRPr b="1" sz="3600">
                  <a:solidFill>
                    <a:srgbClr val="10FBFE"/>
                  </a:solidFill>
                  <a:latin typeface="微软雅黑"/>
                  <a:ea typeface="微软雅黑"/>
                  <a:cs typeface="微软雅黑"/>
                  <a:sym typeface="微软雅黑"/>
                </a:defRPr>
              </a:pPr>
            </a:p>
          </p:txBody>
        </p:sp>
      </p:grpSp>
      <p:sp>
        <p:nvSpPr>
          <p:cNvPr id="632" name="文本框 2"/>
          <p:cNvSpPr txBox="1"/>
          <p:nvPr/>
        </p:nvSpPr>
        <p:spPr>
          <a:xfrm>
            <a:off x="5053330" y="5289550"/>
            <a:ext cx="2843531" cy="261651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r" defTabSz="1828800">
              <a:defRPr b="1" sz="19200">
                <a:solidFill>
                  <a:srgbClr val="6AE7FF"/>
                </a:solidFill>
                <a:latin typeface="微软雅黑"/>
                <a:ea typeface="微软雅黑"/>
                <a:cs typeface="微软雅黑"/>
                <a:sym typeface="微软雅黑"/>
              </a:defRPr>
            </a:lvl1pPr>
          </a:lstStyle>
          <a:p>
            <a:pPr/>
            <a:r>
              <a:t>05</a:t>
            </a:r>
          </a:p>
        </p:txBody>
      </p:sp>
      <p:sp>
        <p:nvSpPr>
          <p:cNvPr id="633" name="文本框 3"/>
          <p:cNvSpPr txBox="1"/>
          <p:nvPr/>
        </p:nvSpPr>
        <p:spPr>
          <a:xfrm>
            <a:off x="9333230" y="5471159"/>
            <a:ext cx="13432592" cy="13512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6600">
                <a:solidFill>
                  <a:srgbClr val="10FBFE"/>
                </a:solidFill>
                <a:latin typeface="微软雅黑"/>
                <a:ea typeface="微软雅黑"/>
                <a:cs typeface="微软雅黑"/>
                <a:sym typeface="微软雅黑"/>
              </a:defRPr>
            </a:lvl1pPr>
          </a:lstStyle>
          <a:p>
            <a:pPr/>
            <a:r>
              <a:t>量子信息技术发展与应用展望</a:t>
            </a:r>
          </a:p>
        </p:txBody>
      </p:sp>
      <p:sp>
        <p:nvSpPr>
          <p:cNvPr id="634" name="矩形 358"/>
          <p:cNvSpPr txBox="1"/>
          <p:nvPr/>
        </p:nvSpPr>
        <p:spPr>
          <a:xfrm>
            <a:off x="9409788" y="6984344"/>
            <a:ext cx="14518857" cy="7289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lnSpc>
                <a:spcPct val="150000"/>
              </a:lnSpc>
              <a:defRPr b="1" sz="3600">
                <a:solidFill>
                  <a:srgbClr val="10FBFE"/>
                </a:solidFill>
                <a:latin typeface="微软雅黑"/>
                <a:ea typeface="微软雅黑"/>
                <a:cs typeface="微软雅黑"/>
                <a:sym typeface="微软雅黑"/>
              </a:defRPr>
            </a:lvl1pPr>
          </a:lstStyle>
          <a:p>
            <a:pPr/>
            <a:r>
              <a:t>Prospects for Development of Quantum Information Technology</a:t>
            </a:r>
          </a:p>
        </p:txBody>
      </p:sp>
    </p:spTree>
  </p:cSld>
  <p:clrMapOvr>
    <a:masterClrMapping/>
  </p:clrMapOvr>
  <mc:AlternateContent xmlns:mc="http://schemas.openxmlformats.org/markup-compatibility/2006">
    <mc:Choice xmlns:p14="http://schemas.microsoft.com/office/powerpoint/2010/main" Requires="p14">
      <p:transition spd="med" advClick="0" advTm="0" p14:dur="1000">
        <p:pull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2" presetID="22" grpId="1" fill="hold">
                                  <p:stCondLst>
                                    <p:cond delay="0"/>
                                  </p:stCondLst>
                                  <p:iterate type="el" backwards="0">
                                    <p:tmAbs val="0"/>
                                  </p:iterate>
                                  <p:childTnLst>
                                    <p:set>
                                      <p:cBhvr>
                                        <p:cTn id="6" fill="hold"/>
                                        <p:tgtEl>
                                          <p:spTgt spid="628"/>
                                        </p:tgtEl>
                                        <p:attrNameLst>
                                          <p:attrName>style.visibility</p:attrName>
                                        </p:attrNameLst>
                                      </p:cBhvr>
                                      <p:to>
                                        <p:strVal val="visible"/>
                                      </p:to>
                                    </p:set>
                                    <p:animEffect filter="wipe(right)" transition="in">
                                      <p:cBhvr>
                                        <p:cTn id="7" dur="500"/>
                                        <p:tgtEl>
                                          <p:spTgt spid="628"/>
                                        </p:tgtEl>
                                      </p:cBhvr>
                                    </p:animEffect>
                                  </p:childTnLst>
                                </p:cTn>
                              </p:par>
                            </p:childTnLst>
                          </p:cTn>
                        </p:par>
                        <p:par>
                          <p:cTn id="8" fill="hold">
                            <p:stCondLst>
                              <p:cond delay="500"/>
                            </p:stCondLst>
                            <p:childTnLst>
                              <p:par>
                                <p:cTn id="9" presetClass="entr" nodeType="afterEffect" presetSubtype="8" presetID="22" grpId="2" fill="hold">
                                  <p:stCondLst>
                                    <p:cond delay="0"/>
                                  </p:stCondLst>
                                  <p:iterate type="el" backwards="0">
                                    <p:tmAbs val="0"/>
                                  </p:iterate>
                                  <p:childTnLst>
                                    <p:set>
                                      <p:cBhvr>
                                        <p:cTn id="10" fill="hold"/>
                                        <p:tgtEl>
                                          <p:spTgt spid="631"/>
                                        </p:tgtEl>
                                        <p:attrNameLst>
                                          <p:attrName>style.visibility</p:attrName>
                                        </p:attrNameLst>
                                      </p:cBhvr>
                                      <p:to>
                                        <p:strVal val="visible"/>
                                      </p:to>
                                    </p:set>
                                    <p:animEffect filter="wipe(left)" transition="in">
                                      <p:cBhvr>
                                        <p:cTn id="11" dur="500"/>
                                        <p:tgtEl>
                                          <p:spTgt spid="631"/>
                                        </p:tgtEl>
                                      </p:cBhvr>
                                    </p:animEffect>
                                  </p:childTnLst>
                                </p:cTn>
                              </p:par>
                            </p:childTnLst>
                          </p:cTn>
                        </p:par>
                        <p:par>
                          <p:cTn id="12" fill="hold">
                            <p:stCondLst>
                              <p:cond delay="1000"/>
                            </p:stCondLst>
                            <p:childTnLst>
                              <p:par>
                                <p:cTn id="13" presetClass="entr" nodeType="afterEffect" presetSubtype="16" presetID="23" grpId="3" fill="hold">
                                  <p:stCondLst>
                                    <p:cond delay="0"/>
                                  </p:stCondLst>
                                  <p:iterate type="el" backwards="0">
                                    <p:tmAbs val="0"/>
                                  </p:iterate>
                                  <p:childTnLst>
                                    <p:set>
                                      <p:cBhvr>
                                        <p:cTn id="14" fill="hold"/>
                                        <p:tgtEl>
                                          <p:spTgt spid="632"/>
                                        </p:tgtEl>
                                        <p:attrNameLst>
                                          <p:attrName>style.visibility</p:attrName>
                                        </p:attrNameLst>
                                      </p:cBhvr>
                                      <p:to>
                                        <p:strVal val="visible"/>
                                      </p:to>
                                    </p:set>
                                    <p:anim calcmode="lin" valueType="num">
                                      <p:cBhvr>
                                        <p:cTn id="15" dur="500" fill="hold"/>
                                        <p:tgtEl>
                                          <p:spTgt spid="632"/>
                                        </p:tgtEl>
                                        <p:attrNameLst>
                                          <p:attrName>ppt_w</p:attrName>
                                        </p:attrNameLst>
                                      </p:cBhvr>
                                      <p:tavLst>
                                        <p:tav tm="0">
                                          <p:val>
                                            <p:fltVal val="0"/>
                                          </p:val>
                                        </p:tav>
                                        <p:tav tm="100000">
                                          <p:val>
                                            <p:strVal val="#ppt_w"/>
                                          </p:val>
                                        </p:tav>
                                      </p:tavLst>
                                    </p:anim>
                                    <p:anim calcmode="lin" valueType="num">
                                      <p:cBhvr>
                                        <p:cTn id="16" dur="500" fill="hold"/>
                                        <p:tgtEl>
                                          <p:spTgt spid="632"/>
                                        </p:tgtEl>
                                        <p:attrNameLst>
                                          <p:attrName>ppt_h</p:attrName>
                                        </p:attrNameLst>
                                      </p:cBhvr>
                                      <p:tavLst>
                                        <p:tav tm="0">
                                          <p:val>
                                            <p:fltVal val="0"/>
                                          </p:val>
                                        </p:tav>
                                        <p:tav tm="100000">
                                          <p:val>
                                            <p:strVal val="#ppt_h"/>
                                          </p:val>
                                        </p:tav>
                                      </p:tavLst>
                                    </p:anim>
                                  </p:childTnLst>
                                </p:cTn>
                              </p:par>
                            </p:childTnLst>
                          </p:cTn>
                        </p:par>
                        <p:par>
                          <p:cTn id="17" fill="hold">
                            <p:stCondLst>
                              <p:cond delay="1500"/>
                            </p:stCondLst>
                            <p:childTnLst>
                              <p:par>
                                <p:cTn id="18" presetClass="entr" nodeType="afterEffect" presetSubtype="16" presetID="23" grpId="4" fill="hold">
                                  <p:stCondLst>
                                    <p:cond delay="0"/>
                                  </p:stCondLst>
                                  <p:iterate type="el" backwards="0">
                                    <p:tmAbs val="0"/>
                                  </p:iterate>
                                  <p:childTnLst>
                                    <p:set>
                                      <p:cBhvr>
                                        <p:cTn id="19" fill="hold"/>
                                        <p:tgtEl>
                                          <p:spTgt spid="633"/>
                                        </p:tgtEl>
                                        <p:attrNameLst>
                                          <p:attrName>style.visibility</p:attrName>
                                        </p:attrNameLst>
                                      </p:cBhvr>
                                      <p:to>
                                        <p:strVal val="visible"/>
                                      </p:to>
                                    </p:set>
                                    <p:anim calcmode="lin" valueType="num">
                                      <p:cBhvr>
                                        <p:cTn id="20" dur="500" fill="hold"/>
                                        <p:tgtEl>
                                          <p:spTgt spid="633"/>
                                        </p:tgtEl>
                                        <p:attrNameLst>
                                          <p:attrName>ppt_w</p:attrName>
                                        </p:attrNameLst>
                                      </p:cBhvr>
                                      <p:tavLst>
                                        <p:tav tm="0">
                                          <p:val>
                                            <p:fltVal val="0"/>
                                          </p:val>
                                        </p:tav>
                                        <p:tav tm="100000">
                                          <p:val>
                                            <p:strVal val="#ppt_w"/>
                                          </p:val>
                                        </p:tav>
                                      </p:tavLst>
                                    </p:anim>
                                    <p:anim calcmode="lin" valueType="num">
                                      <p:cBhvr>
                                        <p:cTn id="21" dur="500" fill="hold"/>
                                        <p:tgtEl>
                                          <p:spTgt spid="633"/>
                                        </p:tgtEl>
                                        <p:attrNameLst>
                                          <p:attrName>ppt_h</p:attrName>
                                        </p:attrNameLst>
                                      </p:cBhvr>
                                      <p:tavLst>
                                        <p:tav tm="0">
                                          <p:val>
                                            <p:fltVal val="0"/>
                                          </p:val>
                                        </p:tav>
                                        <p:tav tm="100000">
                                          <p:val>
                                            <p:strVal val="#ppt_h"/>
                                          </p:val>
                                        </p:tav>
                                      </p:tavLst>
                                    </p:anim>
                                  </p:childTnLst>
                                </p:cTn>
                              </p:par>
                            </p:childTnLst>
                          </p:cTn>
                        </p:par>
                        <p:par>
                          <p:cTn id="22" fill="hold">
                            <p:stCondLst>
                              <p:cond delay="2000"/>
                            </p:stCondLst>
                            <p:childTnLst>
                              <p:par>
                                <p:cTn id="23" presetClass="entr" nodeType="afterEffect" presetSubtype="4" presetID="2" grpId="5" fill="hold">
                                  <p:stCondLst>
                                    <p:cond delay="0"/>
                                  </p:stCondLst>
                                  <p:iterate type="el" backwards="0">
                                    <p:tmAbs val="0"/>
                                  </p:iterate>
                                  <p:childTnLst>
                                    <p:set>
                                      <p:cBhvr>
                                        <p:cTn id="24" fill="hold"/>
                                        <p:tgtEl>
                                          <p:spTgt spid="634"/>
                                        </p:tgtEl>
                                        <p:attrNameLst>
                                          <p:attrName>style.visibility</p:attrName>
                                        </p:attrNameLst>
                                      </p:cBhvr>
                                      <p:to>
                                        <p:strVal val="visible"/>
                                      </p:to>
                                    </p:set>
                                    <p:anim calcmode="lin" valueType="num">
                                      <p:cBhvr>
                                        <p:cTn id="25" dur="500" fill="hold"/>
                                        <p:tgtEl>
                                          <p:spTgt spid="634"/>
                                        </p:tgtEl>
                                        <p:attrNameLst>
                                          <p:attrName>ppt_x</p:attrName>
                                        </p:attrNameLst>
                                      </p:cBhvr>
                                      <p:tavLst>
                                        <p:tav tm="0">
                                          <p:val>
                                            <p:strVal val="#ppt_x"/>
                                          </p:val>
                                        </p:tav>
                                        <p:tav tm="100000">
                                          <p:val>
                                            <p:strVal val="#ppt_x"/>
                                          </p:val>
                                        </p:tav>
                                      </p:tavLst>
                                    </p:anim>
                                    <p:anim calcmode="lin" valueType="num">
                                      <p:cBhvr>
                                        <p:cTn id="26" dur="500" fill="hold"/>
                                        <p:tgtEl>
                                          <p:spTgt spid="6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33" grpId="4"/>
      <p:bldP build="whole" bldLvl="1" animBg="1" rev="0" advAuto="0" spid="628" grpId="1"/>
      <p:bldP build="whole" bldLvl="1" animBg="1" rev="0" advAuto="0" spid="631" grpId="2"/>
      <p:bldP build="whole" bldLvl="1" animBg="1" rev="0" advAuto="0" spid="632" grpId="3"/>
      <p:bldP build="whole" bldLvl="1" animBg="1" rev="0" advAuto="0" spid="634" grpId="5"/>
    </p:bld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640" name="组合 3"/>
          <p:cNvGrpSpPr/>
          <p:nvPr/>
        </p:nvGrpSpPr>
        <p:grpSpPr>
          <a:xfrm>
            <a:off x="708659" y="754380"/>
            <a:ext cx="1212854" cy="1212853"/>
            <a:chOff x="0" y="0"/>
            <a:chExt cx="1212852" cy="1212852"/>
          </a:xfrm>
        </p:grpSpPr>
        <p:sp>
          <p:nvSpPr>
            <p:cNvPr id="636" name="椭圆 1"/>
            <p:cNvSpPr/>
            <p:nvPr/>
          </p:nvSpPr>
          <p:spPr>
            <a:xfrm>
              <a:off x="-1" y="-1"/>
              <a:ext cx="1212854" cy="1212854"/>
            </a:xfrm>
            <a:prstGeom prst="ellipse">
              <a:avLst/>
            </a:prstGeom>
            <a:solidFill>
              <a:srgbClr val="6AE7FF">
                <a:alpha val="30000"/>
              </a:srgbClr>
            </a:soli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Calibri"/>
                  <a:ea typeface="Calibri"/>
                  <a:cs typeface="Calibri"/>
                  <a:sym typeface="Calibri"/>
                </a:defRPr>
              </a:pPr>
            </a:p>
          </p:txBody>
        </p:sp>
        <p:grpSp>
          <p:nvGrpSpPr>
            <p:cNvPr id="639" name="椭圆 2"/>
            <p:cNvGrpSpPr/>
            <p:nvPr/>
          </p:nvGrpSpPr>
          <p:grpSpPr>
            <a:xfrm>
              <a:off x="155817" y="147211"/>
              <a:ext cx="900165" cy="919481"/>
              <a:chOff x="0" y="0"/>
              <a:chExt cx="900164" cy="919480"/>
            </a:xfrm>
          </p:grpSpPr>
          <p:sp>
            <p:nvSpPr>
              <p:cNvPr id="637" name="圆形"/>
              <p:cNvSpPr/>
              <p:nvPr/>
            </p:nvSpPr>
            <p:spPr>
              <a:xfrm>
                <a:off x="0" y="9658"/>
                <a:ext cx="900165" cy="900166"/>
              </a:xfrm>
              <a:prstGeom prst="ellipse">
                <a:avLst/>
              </a:prstGeom>
              <a:solidFill>
                <a:srgbClr val="6AE7FF"/>
              </a:soli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Calibri"/>
                    <a:ea typeface="Calibri"/>
                    <a:cs typeface="Calibri"/>
                    <a:sym typeface="Calibri"/>
                  </a:defRPr>
                </a:pPr>
              </a:p>
            </p:txBody>
          </p:sp>
          <p:sp>
            <p:nvSpPr>
              <p:cNvPr id="638" name="1"/>
              <p:cNvSpPr txBox="1"/>
              <p:nvPr/>
            </p:nvSpPr>
            <p:spPr>
              <a:xfrm>
                <a:off x="223266" y="0"/>
                <a:ext cx="453630" cy="9194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defTabSz="1828800">
                  <a:defRPr b="1" sz="4800">
                    <a:solidFill>
                      <a:srgbClr val="FFFFFF"/>
                    </a:solidFill>
                    <a:latin typeface="微软雅黑"/>
                    <a:ea typeface="微软雅黑"/>
                    <a:cs typeface="微软雅黑"/>
                    <a:sym typeface="微软雅黑"/>
                  </a:defRPr>
                </a:lvl1pPr>
              </a:lstStyle>
              <a:p>
                <a:pPr/>
                <a:r>
                  <a:t>1</a:t>
                </a:r>
              </a:p>
            </p:txBody>
          </p:sp>
        </p:grpSp>
      </p:grpSp>
      <p:sp>
        <p:nvSpPr>
          <p:cNvPr id="641" name="文本框 263"/>
          <p:cNvSpPr txBox="1"/>
          <p:nvPr/>
        </p:nvSpPr>
        <p:spPr>
          <a:xfrm>
            <a:off x="2012950" y="962660"/>
            <a:ext cx="15255660" cy="13766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l" defTabSz="1828800">
              <a:defRPr b="1" sz="4000">
                <a:solidFill>
                  <a:srgbClr val="10FBFE"/>
                </a:solidFill>
                <a:latin typeface="微软雅黑"/>
                <a:ea typeface="微软雅黑"/>
                <a:cs typeface="微软雅黑"/>
                <a:sym typeface="微软雅黑"/>
              </a:defRPr>
            </a:pPr>
            <a:r>
              <a:t>量子信息技术发展与应用展望 </a:t>
            </a:r>
            <a:r>
              <a:t>/ </a:t>
            </a:r>
          </a:p>
          <a:p>
            <a:pPr algn="l" defTabSz="1828800">
              <a:defRPr b="1" sz="4000">
                <a:solidFill>
                  <a:srgbClr val="10FBFE"/>
                </a:solidFill>
                <a:latin typeface="微软雅黑"/>
                <a:ea typeface="微软雅黑"/>
                <a:cs typeface="微软雅黑"/>
                <a:sym typeface="微软雅黑"/>
              </a:defRPr>
            </a:pPr>
            <a:r>
              <a:rPr b="0" sz="3200"/>
              <a:t>Prospects for Development of Quantum Information Technology</a:t>
            </a:r>
          </a:p>
        </p:txBody>
      </p:sp>
      <p:grpSp>
        <p:nvGrpSpPr>
          <p:cNvPr id="644" name="组合 9"/>
          <p:cNvGrpSpPr/>
          <p:nvPr/>
        </p:nvGrpSpPr>
        <p:grpSpPr>
          <a:xfrm>
            <a:off x="2178964" y="10494367"/>
            <a:ext cx="1190337" cy="1190337"/>
            <a:chOff x="0" y="0"/>
            <a:chExt cx="1190336" cy="1190336"/>
          </a:xfrm>
        </p:grpSpPr>
        <p:sp>
          <p:nvSpPr>
            <p:cNvPr id="642" name="矩形: 圆角 8"/>
            <p:cNvSpPr/>
            <p:nvPr/>
          </p:nvSpPr>
          <p:spPr>
            <a:xfrm>
              <a:off x="-1" y="-1"/>
              <a:ext cx="1190338" cy="1190338"/>
            </a:xfrm>
            <a:prstGeom prst="roundRect">
              <a:avLst>
                <a:gd name="adj" fmla="val 16667"/>
              </a:avLst>
            </a:prstGeom>
            <a:noFill/>
            <a:ln w="25400" cap="flat">
              <a:solidFill>
                <a:srgbClr val="6AE7FF"/>
              </a:solidFill>
              <a:prstDash val="solid"/>
              <a:miter lim="800000"/>
            </a:ln>
            <a:effectLst/>
          </p:spPr>
          <p:txBody>
            <a:bodyPr wrap="square" lIns="91439" tIns="91439" rIns="91439" bIns="91439" numCol="1" anchor="ctr">
              <a:noAutofit/>
            </a:bodyPr>
            <a:lstStyle/>
            <a:p>
              <a:pPr defTabSz="1828800">
                <a:defRPr sz="3600">
                  <a:solidFill>
                    <a:srgbClr val="FFFFFF"/>
                  </a:solidFill>
                  <a:latin typeface="Calibri"/>
                  <a:ea typeface="Calibri"/>
                  <a:cs typeface="Calibri"/>
                  <a:sym typeface="Calibri"/>
                </a:defRPr>
              </a:pPr>
            </a:p>
          </p:txBody>
        </p:sp>
        <p:sp>
          <p:nvSpPr>
            <p:cNvPr id="643" name="statistics-on-laptop_82095"/>
            <p:cNvSpPr/>
            <p:nvPr/>
          </p:nvSpPr>
          <p:spPr>
            <a:xfrm>
              <a:off x="206911" y="307167"/>
              <a:ext cx="776515" cy="5760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91" y="18729"/>
                  </a:moveTo>
                  <a:cubicBezTo>
                    <a:pt x="591" y="18729"/>
                    <a:pt x="591" y="18729"/>
                    <a:pt x="21009" y="18729"/>
                  </a:cubicBezTo>
                  <a:cubicBezTo>
                    <a:pt x="21347" y="18729"/>
                    <a:pt x="21600" y="19074"/>
                    <a:pt x="21600" y="19533"/>
                  </a:cubicBezTo>
                  <a:cubicBezTo>
                    <a:pt x="21600" y="20681"/>
                    <a:pt x="20925" y="21600"/>
                    <a:pt x="20081" y="21600"/>
                  </a:cubicBezTo>
                  <a:cubicBezTo>
                    <a:pt x="20081" y="21600"/>
                    <a:pt x="20081" y="21600"/>
                    <a:pt x="1519" y="21600"/>
                  </a:cubicBezTo>
                  <a:cubicBezTo>
                    <a:pt x="675" y="21600"/>
                    <a:pt x="0" y="20681"/>
                    <a:pt x="0" y="19533"/>
                  </a:cubicBezTo>
                  <a:cubicBezTo>
                    <a:pt x="0" y="19074"/>
                    <a:pt x="253" y="18729"/>
                    <a:pt x="591" y="18729"/>
                  </a:cubicBezTo>
                  <a:close/>
                  <a:moveTo>
                    <a:pt x="6400" y="8613"/>
                  </a:moveTo>
                  <a:cubicBezTo>
                    <a:pt x="6400" y="8613"/>
                    <a:pt x="6400" y="8613"/>
                    <a:pt x="7899" y="8613"/>
                  </a:cubicBezTo>
                  <a:cubicBezTo>
                    <a:pt x="8149" y="8613"/>
                    <a:pt x="8315" y="8843"/>
                    <a:pt x="8315" y="9189"/>
                  </a:cubicBezTo>
                  <a:cubicBezTo>
                    <a:pt x="8315" y="9189"/>
                    <a:pt x="8315" y="9189"/>
                    <a:pt x="8315" y="13915"/>
                  </a:cubicBezTo>
                  <a:cubicBezTo>
                    <a:pt x="8315" y="14261"/>
                    <a:pt x="8149" y="14491"/>
                    <a:pt x="7899" y="14491"/>
                  </a:cubicBezTo>
                  <a:cubicBezTo>
                    <a:pt x="7899" y="14491"/>
                    <a:pt x="7899" y="14491"/>
                    <a:pt x="6400" y="14491"/>
                  </a:cubicBezTo>
                  <a:cubicBezTo>
                    <a:pt x="6150" y="14491"/>
                    <a:pt x="5983" y="14261"/>
                    <a:pt x="5983" y="13915"/>
                  </a:cubicBezTo>
                  <a:cubicBezTo>
                    <a:pt x="5983" y="13915"/>
                    <a:pt x="5983" y="13915"/>
                    <a:pt x="5983" y="9189"/>
                  </a:cubicBezTo>
                  <a:cubicBezTo>
                    <a:pt x="5983" y="8843"/>
                    <a:pt x="6150" y="8613"/>
                    <a:pt x="6400" y="8613"/>
                  </a:cubicBezTo>
                  <a:close/>
                  <a:moveTo>
                    <a:pt x="10050" y="6699"/>
                  </a:moveTo>
                  <a:cubicBezTo>
                    <a:pt x="10050" y="6699"/>
                    <a:pt x="10050" y="6699"/>
                    <a:pt x="11550" y="6699"/>
                  </a:cubicBezTo>
                  <a:cubicBezTo>
                    <a:pt x="11800" y="6699"/>
                    <a:pt x="11966" y="7042"/>
                    <a:pt x="11966" y="7272"/>
                  </a:cubicBezTo>
                  <a:cubicBezTo>
                    <a:pt x="11966" y="7272"/>
                    <a:pt x="11966" y="7272"/>
                    <a:pt x="11966" y="13918"/>
                  </a:cubicBezTo>
                  <a:cubicBezTo>
                    <a:pt x="11966" y="14262"/>
                    <a:pt x="11800" y="14491"/>
                    <a:pt x="11550" y="14491"/>
                  </a:cubicBezTo>
                  <a:cubicBezTo>
                    <a:pt x="11550" y="14491"/>
                    <a:pt x="11550" y="14491"/>
                    <a:pt x="10050" y="14491"/>
                  </a:cubicBezTo>
                  <a:cubicBezTo>
                    <a:pt x="9800" y="14491"/>
                    <a:pt x="9634" y="14262"/>
                    <a:pt x="9634" y="13918"/>
                  </a:cubicBezTo>
                  <a:cubicBezTo>
                    <a:pt x="9634" y="13918"/>
                    <a:pt x="9634" y="13918"/>
                    <a:pt x="9634" y="7272"/>
                  </a:cubicBezTo>
                  <a:cubicBezTo>
                    <a:pt x="9634" y="7042"/>
                    <a:pt x="9800" y="6699"/>
                    <a:pt x="10050" y="6699"/>
                  </a:cubicBezTo>
                  <a:close/>
                  <a:moveTo>
                    <a:pt x="13802" y="4238"/>
                  </a:moveTo>
                  <a:cubicBezTo>
                    <a:pt x="13802" y="4238"/>
                    <a:pt x="13802" y="4238"/>
                    <a:pt x="15302" y="4238"/>
                  </a:cubicBezTo>
                  <a:cubicBezTo>
                    <a:pt x="15552" y="4238"/>
                    <a:pt x="15718" y="4466"/>
                    <a:pt x="15718" y="4808"/>
                  </a:cubicBezTo>
                  <a:cubicBezTo>
                    <a:pt x="15718" y="4808"/>
                    <a:pt x="15718" y="4808"/>
                    <a:pt x="15718" y="13922"/>
                  </a:cubicBezTo>
                  <a:cubicBezTo>
                    <a:pt x="15718" y="14263"/>
                    <a:pt x="15552" y="14491"/>
                    <a:pt x="15302" y="14491"/>
                  </a:cubicBezTo>
                  <a:cubicBezTo>
                    <a:pt x="15302" y="14491"/>
                    <a:pt x="15302" y="14491"/>
                    <a:pt x="13802" y="14491"/>
                  </a:cubicBezTo>
                  <a:cubicBezTo>
                    <a:pt x="13552" y="14491"/>
                    <a:pt x="13386" y="14263"/>
                    <a:pt x="13386" y="13922"/>
                  </a:cubicBezTo>
                  <a:cubicBezTo>
                    <a:pt x="13386" y="13922"/>
                    <a:pt x="13386" y="13922"/>
                    <a:pt x="13386" y="4808"/>
                  </a:cubicBezTo>
                  <a:cubicBezTo>
                    <a:pt x="13386" y="4466"/>
                    <a:pt x="13552" y="4238"/>
                    <a:pt x="13802" y="4238"/>
                  </a:cubicBezTo>
                  <a:close/>
                  <a:moveTo>
                    <a:pt x="3413" y="1914"/>
                  </a:moveTo>
                  <a:cubicBezTo>
                    <a:pt x="3329" y="1914"/>
                    <a:pt x="3245" y="2027"/>
                    <a:pt x="3245" y="2141"/>
                  </a:cubicBezTo>
                  <a:lnTo>
                    <a:pt x="3245" y="15745"/>
                  </a:lnTo>
                  <a:cubicBezTo>
                    <a:pt x="3245" y="15858"/>
                    <a:pt x="3329" y="15858"/>
                    <a:pt x="3413" y="15858"/>
                  </a:cubicBezTo>
                  <a:cubicBezTo>
                    <a:pt x="3413" y="15858"/>
                    <a:pt x="3413" y="15858"/>
                    <a:pt x="18187" y="15858"/>
                  </a:cubicBezTo>
                  <a:cubicBezTo>
                    <a:pt x="18271" y="15858"/>
                    <a:pt x="18355" y="15858"/>
                    <a:pt x="18355" y="15745"/>
                  </a:cubicBezTo>
                  <a:cubicBezTo>
                    <a:pt x="18355" y="15745"/>
                    <a:pt x="18355" y="15745"/>
                    <a:pt x="18355" y="2141"/>
                  </a:cubicBezTo>
                  <a:cubicBezTo>
                    <a:pt x="18355" y="2027"/>
                    <a:pt x="18271" y="1914"/>
                    <a:pt x="18187" y="1914"/>
                  </a:cubicBezTo>
                  <a:cubicBezTo>
                    <a:pt x="18187" y="1914"/>
                    <a:pt x="18187" y="1914"/>
                    <a:pt x="3413" y="1914"/>
                  </a:cubicBezTo>
                  <a:close/>
                  <a:moveTo>
                    <a:pt x="3428" y="0"/>
                  </a:moveTo>
                  <a:cubicBezTo>
                    <a:pt x="3428" y="0"/>
                    <a:pt x="3428" y="0"/>
                    <a:pt x="18273" y="0"/>
                  </a:cubicBezTo>
                  <a:cubicBezTo>
                    <a:pt x="19201" y="0"/>
                    <a:pt x="19876" y="907"/>
                    <a:pt x="19876" y="2154"/>
                  </a:cubicBezTo>
                  <a:cubicBezTo>
                    <a:pt x="19876" y="2154"/>
                    <a:pt x="19876" y="2154"/>
                    <a:pt x="19876" y="15755"/>
                  </a:cubicBezTo>
                  <a:cubicBezTo>
                    <a:pt x="19876" y="16889"/>
                    <a:pt x="19201" y="17909"/>
                    <a:pt x="18273" y="17909"/>
                  </a:cubicBezTo>
                  <a:cubicBezTo>
                    <a:pt x="18273" y="17909"/>
                    <a:pt x="18273" y="17909"/>
                    <a:pt x="3428" y="17909"/>
                  </a:cubicBezTo>
                  <a:cubicBezTo>
                    <a:pt x="2500" y="17909"/>
                    <a:pt x="1825" y="16889"/>
                    <a:pt x="1825" y="15755"/>
                  </a:cubicBezTo>
                  <a:cubicBezTo>
                    <a:pt x="1825" y="15755"/>
                    <a:pt x="1825" y="15755"/>
                    <a:pt x="1825" y="2154"/>
                  </a:cubicBezTo>
                  <a:cubicBezTo>
                    <a:pt x="1825" y="907"/>
                    <a:pt x="2500" y="0"/>
                    <a:pt x="3428" y="0"/>
                  </a:cubicBezTo>
                  <a:close/>
                </a:path>
              </a:pathLst>
            </a:custGeom>
            <a:solidFill>
              <a:srgbClr val="6AE7FF"/>
            </a:solidFill>
            <a:ln w="12700" cap="flat">
              <a:noFill/>
              <a:miter lim="400000"/>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p>
          </p:txBody>
        </p:sp>
      </p:grpSp>
      <p:grpSp>
        <p:nvGrpSpPr>
          <p:cNvPr id="647" name="组合 35"/>
          <p:cNvGrpSpPr/>
          <p:nvPr/>
        </p:nvGrpSpPr>
        <p:grpSpPr>
          <a:xfrm>
            <a:off x="4333859" y="10494367"/>
            <a:ext cx="1190337" cy="1190337"/>
            <a:chOff x="0" y="0"/>
            <a:chExt cx="1190336" cy="1190336"/>
          </a:xfrm>
        </p:grpSpPr>
        <p:sp>
          <p:nvSpPr>
            <p:cNvPr id="645" name="矩形: 圆角 36"/>
            <p:cNvSpPr/>
            <p:nvPr/>
          </p:nvSpPr>
          <p:spPr>
            <a:xfrm>
              <a:off x="-1" y="-1"/>
              <a:ext cx="1190338" cy="1190338"/>
            </a:xfrm>
            <a:prstGeom prst="roundRect">
              <a:avLst>
                <a:gd name="adj" fmla="val 16667"/>
              </a:avLst>
            </a:prstGeom>
            <a:noFill/>
            <a:ln w="25400" cap="flat">
              <a:solidFill>
                <a:srgbClr val="6AE7FF"/>
              </a:solidFill>
              <a:prstDash val="solid"/>
              <a:miter lim="800000"/>
            </a:ln>
            <a:effectLst/>
          </p:spPr>
          <p:txBody>
            <a:bodyPr wrap="square" lIns="91439" tIns="91439" rIns="91439" bIns="91439" numCol="1" anchor="ctr">
              <a:noAutofit/>
            </a:bodyPr>
            <a:lstStyle/>
            <a:p>
              <a:pPr defTabSz="1828800">
                <a:defRPr sz="3600">
                  <a:solidFill>
                    <a:srgbClr val="FFFFFF"/>
                  </a:solidFill>
                  <a:latin typeface="Calibri"/>
                  <a:ea typeface="Calibri"/>
                  <a:cs typeface="Calibri"/>
                  <a:sym typeface="Calibri"/>
                </a:defRPr>
              </a:pPr>
            </a:p>
          </p:txBody>
        </p:sp>
        <p:sp>
          <p:nvSpPr>
            <p:cNvPr id="646" name="statistics-on-laptop_82095"/>
            <p:cNvSpPr/>
            <p:nvPr/>
          </p:nvSpPr>
          <p:spPr>
            <a:xfrm>
              <a:off x="219915" y="206911"/>
              <a:ext cx="750507" cy="7765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364" y="723"/>
                  </a:moveTo>
                  <a:cubicBezTo>
                    <a:pt x="10364" y="723"/>
                    <a:pt x="10364" y="723"/>
                    <a:pt x="10364" y="10488"/>
                  </a:cubicBezTo>
                  <a:cubicBezTo>
                    <a:pt x="10364" y="10993"/>
                    <a:pt x="10713" y="11414"/>
                    <a:pt x="11236" y="11583"/>
                  </a:cubicBezTo>
                  <a:cubicBezTo>
                    <a:pt x="11323" y="11583"/>
                    <a:pt x="11410" y="11583"/>
                    <a:pt x="11497" y="11583"/>
                  </a:cubicBezTo>
                  <a:cubicBezTo>
                    <a:pt x="11932" y="11583"/>
                    <a:pt x="12368" y="11330"/>
                    <a:pt x="12542" y="10993"/>
                  </a:cubicBezTo>
                  <a:cubicBezTo>
                    <a:pt x="12542" y="10993"/>
                    <a:pt x="12542" y="10993"/>
                    <a:pt x="16897" y="2575"/>
                  </a:cubicBezTo>
                  <a:cubicBezTo>
                    <a:pt x="19771" y="4512"/>
                    <a:pt x="21600" y="7626"/>
                    <a:pt x="21600" y="11162"/>
                  </a:cubicBezTo>
                  <a:cubicBezTo>
                    <a:pt x="21600" y="16970"/>
                    <a:pt x="16723" y="21600"/>
                    <a:pt x="10800" y="21600"/>
                  </a:cubicBezTo>
                  <a:cubicBezTo>
                    <a:pt x="4877" y="21600"/>
                    <a:pt x="0" y="16970"/>
                    <a:pt x="0" y="11162"/>
                  </a:cubicBezTo>
                  <a:cubicBezTo>
                    <a:pt x="0" y="5522"/>
                    <a:pt x="4616" y="976"/>
                    <a:pt x="10364" y="723"/>
                  </a:cubicBezTo>
                  <a:close/>
                  <a:moveTo>
                    <a:pt x="11442" y="0"/>
                  </a:moveTo>
                  <a:cubicBezTo>
                    <a:pt x="13198" y="0"/>
                    <a:pt x="16360" y="1094"/>
                    <a:pt x="16360" y="1094"/>
                  </a:cubicBezTo>
                  <a:cubicBezTo>
                    <a:pt x="16360" y="1094"/>
                    <a:pt x="16360" y="1094"/>
                    <a:pt x="11442" y="10438"/>
                  </a:cubicBezTo>
                  <a:cubicBezTo>
                    <a:pt x="11442" y="10438"/>
                    <a:pt x="11442" y="10438"/>
                    <a:pt x="11442" y="0"/>
                  </a:cubicBezTo>
                  <a:close/>
                </a:path>
              </a:pathLst>
            </a:custGeom>
            <a:solidFill>
              <a:srgbClr val="6AE7FF"/>
            </a:solidFill>
            <a:ln w="12700" cap="flat">
              <a:noFill/>
              <a:miter lim="400000"/>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p>
          </p:txBody>
        </p:sp>
      </p:grpSp>
      <p:grpSp>
        <p:nvGrpSpPr>
          <p:cNvPr id="650" name="组合 38"/>
          <p:cNvGrpSpPr/>
          <p:nvPr/>
        </p:nvGrpSpPr>
        <p:grpSpPr>
          <a:xfrm>
            <a:off x="6488755" y="10494367"/>
            <a:ext cx="1190337" cy="1190337"/>
            <a:chOff x="0" y="0"/>
            <a:chExt cx="1190336" cy="1190336"/>
          </a:xfrm>
        </p:grpSpPr>
        <p:sp>
          <p:nvSpPr>
            <p:cNvPr id="648" name="矩形: 圆角 39"/>
            <p:cNvSpPr/>
            <p:nvPr/>
          </p:nvSpPr>
          <p:spPr>
            <a:xfrm>
              <a:off x="-1" y="-1"/>
              <a:ext cx="1190338" cy="1190338"/>
            </a:xfrm>
            <a:prstGeom prst="roundRect">
              <a:avLst>
                <a:gd name="adj" fmla="val 16667"/>
              </a:avLst>
            </a:prstGeom>
            <a:noFill/>
            <a:ln w="25400" cap="flat">
              <a:solidFill>
                <a:srgbClr val="6AE7FF"/>
              </a:solidFill>
              <a:prstDash val="solid"/>
              <a:miter lim="800000"/>
            </a:ln>
            <a:effectLst/>
          </p:spPr>
          <p:txBody>
            <a:bodyPr wrap="square" lIns="91439" tIns="91439" rIns="91439" bIns="91439" numCol="1" anchor="ctr">
              <a:noAutofit/>
            </a:bodyPr>
            <a:lstStyle/>
            <a:p>
              <a:pPr defTabSz="1828800">
                <a:defRPr sz="3600">
                  <a:solidFill>
                    <a:srgbClr val="FFFFFF"/>
                  </a:solidFill>
                  <a:latin typeface="Calibri"/>
                  <a:ea typeface="Calibri"/>
                  <a:cs typeface="Calibri"/>
                  <a:sym typeface="Calibri"/>
                </a:defRPr>
              </a:pPr>
            </a:p>
          </p:txBody>
        </p:sp>
        <p:sp>
          <p:nvSpPr>
            <p:cNvPr id="649" name="statistics-on-laptop_82095"/>
            <p:cNvSpPr/>
            <p:nvPr/>
          </p:nvSpPr>
          <p:spPr>
            <a:xfrm>
              <a:off x="206912" y="333841"/>
              <a:ext cx="776514" cy="5226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150" y="15583"/>
                  </a:moveTo>
                  <a:cubicBezTo>
                    <a:pt x="9150" y="15583"/>
                    <a:pt x="9150" y="15583"/>
                    <a:pt x="19304" y="15583"/>
                  </a:cubicBezTo>
                  <a:cubicBezTo>
                    <a:pt x="19475" y="15583"/>
                    <a:pt x="19731" y="15920"/>
                    <a:pt x="19731" y="16256"/>
                  </a:cubicBezTo>
                  <a:cubicBezTo>
                    <a:pt x="19731" y="16593"/>
                    <a:pt x="19475" y="16817"/>
                    <a:pt x="19304" y="16817"/>
                  </a:cubicBezTo>
                  <a:cubicBezTo>
                    <a:pt x="19304" y="16817"/>
                    <a:pt x="19304" y="16817"/>
                    <a:pt x="9150" y="16817"/>
                  </a:cubicBezTo>
                  <a:cubicBezTo>
                    <a:pt x="8894" y="16817"/>
                    <a:pt x="8723" y="16593"/>
                    <a:pt x="8723" y="16256"/>
                  </a:cubicBezTo>
                  <a:cubicBezTo>
                    <a:pt x="8723" y="15920"/>
                    <a:pt x="8894" y="15583"/>
                    <a:pt x="9150" y="15583"/>
                  </a:cubicBezTo>
                  <a:close/>
                  <a:moveTo>
                    <a:pt x="935" y="10337"/>
                  </a:moveTo>
                  <a:cubicBezTo>
                    <a:pt x="935" y="10337"/>
                    <a:pt x="935" y="10337"/>
                    <a:pt x="935" y="19587"/>
                  </a:cubicBezTo>
                  <a:cubicBezTo>
                    <a:pt x="935" y="19962"/>
                    <a:pt x="1103" y="20211"/>
                    <a:pt x="1356" y="20211"/>
                  </a:cubicBezTo>
                  <a:cubicBezTo>
                    <a:pt x="1356" y="20211"/>
                    <a:pt x="1356" y="20211"/>
                    <a:pt x="20244" y="20211"/>
                  </a:cubicBezTo>
                  <a:cubicBezTo>
                    <a:pt x="20497" y="20211"/>
                    <a:pt x="20665" y="19962"/>
                    <a:pt x="20665" y="19587"/>
                  </a:cubicBezTo>
                  <a:cubicBezTo>
                    <a:pt x="20665" y="19587"/>
                    <a:pt x="20665" y="19587"/>
                    <a:pt x="20665" y="10337"/>
                  </a:cubicBezTo>
                  <a:cubicBezTo>
                    <a:pt x="20665" y="10337"/>
                    <a:pt x="20665" y="10337"/>
                    <a:pt x="935" y="10337"/>
                  </a:cubicBezTo>
                  <a:close/>
                  <a:moveTo>
                    <a:pt x="935" y="5246"/>
                  </a:moveTo>
                  <a:lnTo>
                    <a:pt x="935" y="8949"/>
                  </a:lnTo>
                  <a:lnTo>
                    <a:pt x="20665" y="8949"/>
                  </a:lnTo>
                  <a:lnTo>
                    <a:pt x="20665" y="5246"/>
                  </a:lnTo>
                  <a:close/>
                  <a:moveTo>
                    <a:pt x="1356" y="1389"/>
                  </a:moveTo>
                  <a:cubicBezTo>
                    <a:pt x="1103" y="1389"/>
                    <a:pt x="935" y="1648"/>
                    <a:pt x="935" y="2038"/>
                  </a:cubicBezTo>
                  <a:cubicBezTo>
                    <a:pt x="935" y="2038"/>
                    <a:pt x="935" y="2038"/>
                    <a:pt x="935" y="3857"/>
                  </a:cubicBezTo>
                  <a:cubicBezTo>
                    <a:pt x="935" y="3857"/>
                    <a:pt x="935" y="3857"/>
                    <a:pt x="20665" y="3857"/>
                  </a:cubicBezTo>
                  <a:cubicBezTo>
                    <a:pt x="20665" y="3857"/>
                    <a:pt x="20665" y="3857"/>
                    <a:pt x="20665" y="2038"/>
                  </a:cubicBezTo>
                  <a:cubicBezTo>
                    <a:pt x="20665" y="1648"/>
                    <a:pt x="20497" y="1389"/>
                    <a:pt x="20244" y="1389"/>
                  </a:cubicBezTo>
                  <a:cubicBezTo>
                    <a:pt x="20244" y="1389"/>
                    <a:pt x="20244" y="1389"/>
                    <a:pt x="1356" y="1389"/>
                  </a:cubicBezTo>
                  <a:close/>
                  <a:moveTo>
                    <a:pt x="1350" y="0"/>
                  </a:moveTo>
                  <a:cubicBezTo>
                    <a:pt x="1350" y="0"/>
                    <a:pt x="1350" y="0"/>
                    <a:pt x="20250" y="0"/>
                  </a:cubicBezTo>
                  <a:cubicBezTo>
                    <a:pt x="21009" y="0"/>
                    <a:pt x="21600" y="879"/>
                    <a:pt x="21600" y="2009"/>
                  </a:cubicBezTo>
                  <a:cubicBezTo>
                    <a:pt x="21600" y="2009"/>
                    <a:pt x="21600" y="2009"/>
                    <a:pt x="21600" y="19591"/>
                  </a:cubicBezTo>
                  <a:cubicBezTo>
                    <a:pt x="21600" y="20721"/>
                    <a:pt x="21009" y="21600"/>
                    <a:pt x="20250" y="21600"/>
                  </a:cubicBezTo>
                  <a:cubicBezTo>
                    <a:pt x="20250" y="21600"/>
                    <a:pt x="20250" y="21600"/>
                    <a:pt x="1350" y="21600"/>
                  </a:cubicBezTo>
                  <a:cubicBezTo>
                    <a:pt x="591" y="21600"/>
                    <a:pt x="0" y="20721"/>
                    <a:pt x="0" y="19591"/>
                  </a:cubicBezTo>
                  <a:cubicBezTo>
                    <a:pt x="0" y="19591"/>
                    <a:pt x="0" y="19591"/>
                    <a:pt x="0" y="2009"/>
                  </a:cubicBezTo>
                  <a:cubicBezTo>
                    <a:pt x="0" y="879"/>
                    <a:pt x="591" y="0"/>
                    <a:pt x="1350" y="0"/>
                  </a:cubicBezTo>
                  <a:close/>
                </a:path>
              </a:pathLst>
            </a:custGeom>
            <a:solidFill>
              <a:srgbClr val="6AE7FF"/>
            </a:solidFill>
            <a:ln w="12700" cap="flat">
              <a:noFill/>
              <a:miter lim="400000"/>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p>
          </p:txBody>
        </p:sp>
      </p:grpSp>
      <p:grpSp>
        <p:nvGrpSpPr>
          <p:cNvPr id="653" name="组合 41"/>
          <p:cNvGrpSpPr/>
          <p:nvPr/>
        </p:nvGrpSpPr>
        <p:grpSpPr>
          <a:xfrm>
            <a:off x="8643652" y="10494367"/>
            <a:ext cx="1190337" cy="1190337"/>
            <a:chOff x="0" y="0"/>
            <a:chExt cx="1190336" cy="1190336"/>
          </a:xfrm>
        </p:grpSpPr>
        <p:sp>
          <p:nvSpPr>
            <p:cNvPr id="651" name="矩形: 圆角 42"/>
            <p:cNvSpPr/>
            <p:nvPr/>
          </p:nvSpPr>
          <p:spPr>
            <a:xfrm>
              <a:off x="-1" y="-1"/>
              <a:ext cx="1190338" cy="1190338"/>
            </a:xfrm>
            <a:prstGeom prst="roundRect">
              <a:avLst>
                <a:gd name="adj" fmla="val 16667"/>
              </a:avLst>
            </a:prstGeom>
            <a:noFill/>
            <a:ln w="25400" cap="flat">
              <a:solidFill>
                <a:srgbClr val="6AE7FF"/>
              </a:solidFill>
              <a:prstDash val="solid"/>
              <a:miter lim="800000"/>
            </a:ln>
            <a:effectLst/>
          </p:spPr>
          <p:txBody>
            <a:bodyPr wrap="square" lIns="91439" tIns="91439" rIns="91439" bIns="91439" numCol="1" anchor="ctr">
              <a:noAutofit/>
            </a:bodyPr>
            <a:lstStyle/>
            <a:p>
              <a:pPr defTabSz="1828800">
                <a:defRPr sz="3600">
                  <a:solidFill>
                    <a:srgbClr val="FFFFFF"/>
                  </a:solidFill>
                  <a:latin typeface="Calibri"/>
                  <a:ea typeface="Calibri"/>
                  <a:cs typeface="Calibri"/>
                  <a:sym typeface="Calibri"/>
                </a:defRPr>
              </a:pPr>
            </a:p>
          </p:txBody>
        </p:sp>
        <p:sp>
          <p:nvSpPr>
            <p:cNvPr id="652" name="statistics-on-laptop_82095"/>
            <p:cNvSpPr/>
            <p:nvPr/>
          </p:nvSpPr>
          <p:spPr>
            <a:xfrm>
              <a:off x="298375" y="206912"/>
              <a:ext cx="593587" cy="7765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347" y="17238"/>
                  </a:moveTo>
                  <a:lnTo>
                    <a:pt x="17253" y="17238"/>
                  </a:lnTo>
                  <a:lnTo>
                    <a:pt x="17253" y="18588"/>
                  </a:lnTo>
                  <a:lnTo>
                    <a:pt x="4347" y="18588"/>
                  </a:lnTo>
                  <a:close/>
                  <a:moveTo>
                    <a:pt x="4347" y="13812"/>
                  </a:moveTo>
                  <a:lnTo>
                    <a:pt x="17253" y="13812"/>
                  </a:lnTo>
                  <a:lnTo>
                    <a:pt x="17253" y="15162"/>
                  </a:lnTo>
                  <a:lnTo>
                    <a:pt x="4347" y="15162"/>
                  </a:lnTo>
                  <a:close/>
                  <a:moveTo>
                    <a:pt x="4347" y="10488"/>
                  </a:moveTo>
                  <a:lnTo>
                    <a:pt x="17253" y="10488"/>
                  </a:lnTo>
                  <a:lnTo>
                    <a:pt x="17253" y="11838"/>
                  </a:lnTo>
                  <a:lnTo>
                    <a:pt x="4347" y="11838"/>
                  </a:lnTo>
                  <a:close/>
                  <a:moveTo>
                    <a:pt x="4347" y="7062"/>
                  </a:moveTo>
                  <a:lnTo>
                    <a:pt x="9917" y="7062"/>
                  </a:lnTo>
                  <a:lnTo>
                    <a:pt x="9917" y="8412"/>
                  </a:lnTo>
                  <a:lnTo>
                    <a:pt x="4347" y="8412"/>
                  </a:lnTo>
                  <a:close/>
                  <a:moveTo>
                    <a:pt x="4347" y="3635"/>
                  </a:moveTo>
                  <a:lnTo>
                    <a:pt x="9917" y="3635"/>
                  </a:lnTo>
                  <a:lnTo>
                    <a:pt x="9917" y="4985"/>
                  </a:lnTo>
                  <a:lnTo>
                    <a:pt x="4347" y="4985"/>
                  </a:lnTo>
                  <a:close/>
                  <a:moveTo>
                    <a:pt x="14264" y="1765"/>
                  </a:moveTo>
                  <a:lnTo>
                    <a:pt x="14264" y="4881"/>
                  </a:lnTo>
                  <a:lnTo>
                    <a:pt x="18476" y="4881"/>
                  </a:lnTo>
                  <a:close/>
                  <a:moveTo>
                    <a:pt x="1902" y="1350"/>
                  </a:moveTo>
                  <a:lnTo>
                    <a:pt x="1902" y="20250"/>
                  </a:lnTo>
                  <a:lnTo>
                    <a:pt x="19834" y="20250"/>
                  </a:lnTo>
                  <a:lnTo>
                    <a:pt x="19834" y="6231"/>
                  </a:lnTo>
                  <a:lnTo>
                    <a:pt x="12498" y="6231"/>
                  </a:lnTo>
                  <a:lnTo>
                    <a:pt x="12498" y="1350"/>
                  </a:lnTo>
                  <a:close/>
                  <a:moveTo>
                    <a:pt x="0" y="0"/>
                  </a:moveTo>
                  <a:lnTo>
                    <a:pt x="14400" y="0"/>
                  </a:lnTo>
                  <a:lnTo>
                    <a:pt x="21600" y="5400"/>
                  </a:lnTo>
                  <a:lnTo>
                    <a:pt x="21600" y="21600"/>
                  </a:lnTo>
                  <a:lnTo>
                    <a:pt x="0" y="21600"/>
                  </a:lnTo>
                  <a:close/>
                </a:path>
              </a:pathLst>
            </a:custGeom>
            <a:solidFill>
              <a:srgbClr val="6AE7FF"/>
            </a:solidFill>
            <a:ln w="12700" cap="flat">
              <a:noFill/>
              <a:miter lim="400000"/>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p>
          </p:txBody>
        </p:sp>
      </p:grpSp>
      <p:sp>
        <p:nvSpPr>
          <p:cNvPr id="654" name="文本框 7"/>
          <p:cNvSpPr txBox="1"/>
          <p:nvPr/>
        </p:nvSpPr>
        <p:spPr>
          <a:xfrm>
            <a:off x="2081440" y="4623551"/>
            <a:ext cx="8233883" cy="13258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l" defTabSz="1828800">
              <a:defRPr b="1" sz="3200">
                <a:solidFill>
                  <a:srgbClr val="10FBFE"/>
                </a:solidFill>
                <a:latin typeface="微软雅黑"/>
                <a:ea typeface="微软雅黑"/>
                <a:cs typeface="微软雅黑"/>
                <a:sym typeface="微软雅黑"/>
              </a:defRPr>
            </a:pPr>
            <a:r>
              <a:t>理论与关键技术待突破，</a:t>
            </a:r>
          </a:p>
          <a:p>
            <a:pPr algn="l" defTabSz="1828800">
              <a:defRPr b="1" sz="3200">
                <a:solidFill>
                  <a:srgbClr val="10FBFE"/>
                </a:solidFill>
                <a:latin typeface="微软雅黑"/>
                <a:ea typeface="微软雅黑"/>
                <a:cs typeface="微软雅黑"/>
                <a:sym typeface="微软雅黑"/>
              </a:defRPr>
            </a:pPr>
            <a:r>
              <a:t>领域发展前景各异</a:t>
            </a:r>
          </a:p>
        </p:txBody>
      </p:sp>
      <p:sp>
        <p:nvSpPr>
          <p:cNvPr id="655" name="文本框 7"/>
          <p:cNvSpPr txBox="1"/>
          <p:nvPr/>
        </p:nvSpPr>
        <p:spPr>
          <a:xfrm>
            <a:off x="2099220" y="6480809"/>
            <a:ext cx="9030722" cy="13258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l" defTabSz="1828800">
              <a:defRPr b="1" sz="3200">
                <a:solidFill>
                  <a:srgbClr val="10FBFE"/>
                </a:solidFill>
                <a:latin typeface="微软雅黑"/>
                <a:ea typeface="微软雅黑"/>
                <a:cs typeface="微软雅黑"/>
                <a:sym typeface="微软雅黑"/>
              </a:defRPr>
            </a:pPr>
            <a:r>
              <a:t>产业发展具备良好的实践基础，</a:t>
            </a:r>
          </a:p>
          <a:p>
            <a:pPr algn="l" defTabSz="1828800">
              <a:defRPr b="1" sz="3200">
                <a:solidFill>
                  <a:srgbClr val="10FBFE"/>
                </a:solidFill>
                <a:latin typeface="微软雅黑"/>
                <a:ea typeface="微软雅黑"/>
                <a:cs typeface="微软雅黑"/>
                <a:sym typeface="微软雅黑"/>
              </a:defRPr>
            </a:pPr>
            <a:r>
              <a:t>机遇和挑战并存</a:t>
            </a:r>
          </a:p>
        </p:txBody>
      </p:sp>
      <p:pic>
        <p:nvPicPr>
          <p:cNvPr id="656" name="image from 2019年）(57页) [Unlocked by www.freemypdf.png" descr="image from 2019年）(57页) [Unlocked by www.freemypdf.png"/>
          <p:cNvPicPr>
            <a:picLocks noChangeAspect="1"/>
          </p:cNvPicPr>
          <p:nvPr/>
        </p:nvPicPr>
        <p:blipFill>
          <a:blip r:embed="rId2">
            <a:extLst/>
          </a:blip>
          <a:stretch>
            <a:fillRect/>
          </a:stretch>
        </p:blipFill>
        <p:spPr>
          <a:xfrm>
            <a:off x="9201588" y="3774065"/>
            <a:ext cx="13494736" cy="616787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0" advTm="0" p14:dur="1000">
        <p:pull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640"/>
                                        </p:tgtEl>
                                        <p:attrNameLst>
                                          <p:attrName>style.visibility</p:attrName>
                                        </p:attrNameLst>
                                      </p:cBhvr>
                                      <p:to>
                                        <p:strVal val="visible"/>
                                      </p:to>
                                    </p:set>
                                    <p:anim calcmode="lin" valueType="num">
                                      <p:cBhvr>
                                        <p:cTn id="7" dur="500" fill="hold"/>
                                        <p:tgtEl>
                                          <p:spTgt spid="640"/>
                                        </p:tgtEl>
                                        <p:attrNameLst>
                                          <p:attrName>ppt_w</p:attrName>
                                        </p:attrNameLst>
                                      </p:cBhvr>
                                      <p:tavLst>
                                        <p:tav tm="0">
                                          <p:val>
                                            <p:fltVal val="0"/>
                                          </p:val>
                                        </p:tav>
                                        <p:tav tm="100000">
                                          <p:val>
                                            <p:strVal val="#ppt_w"/>
                                          </p:val>
                                        </p:tav>
                                      </p:tavLst>
                                    </p:anim>
                                    <p:anim calcmode="lin" valueType="num">
                                      <p:cBhvr>
                                        <p:cTn id="8" dur="500" fill="hold"/>
                                        <p:tgtEl>
                                          <p:spTgt spid="640"/>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8" presetID="22" grpId="2" fill="hold">
                                  <p:stCondLst>
                                    <p:cond delay="0"/>
                                  </p:stCondLst>
                                  <p:iterate type="el" backwards="0">
                                    <p:tmAbs val="0"/>
                                  </p:iterate>
                                  <p:childTnLst>
                                    <p:set>
                                      <p:cBhvr>
                                        <p:cTn id="11" fill="hold"/>
                                        <p:tgtEl>
                                          <p:spTgt spid="641"/>
                                        </p:tgtEl>
                                        <p:attrNameLst>
                                          <p:attrName>style.visibility</p:attrName>
                                        </p:attrNameLst>
                                      </p:cBhvr>
                                      <p:to>
                                        <p:strVal val="visible"/>
                                      </p:to>
                                    </p:set>
                                    <p:animEffect filter="wipe(left)" transition="in">
                                      <p:cBhvr>
                                        <p:cTn id="12" dur="500"/>
                                        <p:tgtEl>
                                          <p:spTgt spid="641"/>
                                        </p:tgtEl>
                                      </p:cBhvr>
                                    </p:animEffect>
                                  </p:childTnLst>
                                </p:cTn>
                              </p:par>
                            </p:childTnLst>
                          </p:cTn>
                        </p:par>
                        <p:par>
                          <p:cTn id="13" fill="hold">
                            <p:stCondLst>
                              <p:cond delay="1000"/>
                            </p:stCondLst>
                            <p:childTnLst>
                              <p:par>
                                <p:cTn id="14" presetClass="entr" nodeType="afterEffect" presetSubtype="8" presetID="22" grpId="3" fill="hold">
                                  <p:stCondLst>
                                    <p:cond delay="0"/>
                                  </p:stCondLst>
                                  <p:iterate type="el" backwards="0">
                                    <p:tmAbs val="0"/>
                                  </p:iterate>
                                  <p:childTnLst>
                                    <p:set>
                                      <p:cBhvr>
                                        <p:cTn id="15" fill="hold"/>
                                        <p:tgtEl>
                                          <p:spTgt spid="654"/>
                                        </p:tgtEl>
                                        <p:attrNameLst>
                                          <p:attrName>style.visibility</p:attrName>
                                        </p:attrNameLst>
                                      </p:cBhvr>
                                      <p:to>
                                        <p:strVal val="visible"/>
                                      </p:to>
                                    </p:set>
                                    <p:animEffect filter="wipe(left)" transition="in">
                                      <p:cBhvr>
                                        <p:cTn id="16" dur="500"/>
                                        <p:tgtEl>
                                          <p:spTgt spid="654"/>
                                        </p:tgtEl>
                                      </p:cBhvr>
                                    </p:animEffect>
                                  </p:childTnLst>
                                </p:cTn>
                              </p:par>
                            </p:childTnLst>
                          </p:cTn>
                        </p:par>
                        <p:par>
                          <p:cTn id="17" fill="hold">
                            <p:stCondLst>
                              <p:cond delay="1500"/>
                            </p:stCondLst>
                            <p:childTnLst>
                              <p:par>
                                <p:cTn id="18" presetClass="entr" nodeType="afterEffect" presetSubtype="8" presetID="22" grpId="4" fill="hold">
                                  <p:stCondLst>
                                    <p:cond delay="0"/>
                                  </p:stCondLst>
                                  <p:iterate type="el" backwards="0">
                                    <p:tmAbs val="0"/>
                                  </p:iterate>
                                  <p:childTnLst>
                                    <p:set>
                                      <p:cBhvr>
                                        <p:cTn id="19" fill="hold"/>
                                        <p:tgtEl>
                                          <p:spTgt spid="655"/>
                                        </p:tgtEl>
                                        <p:attrNameLst>
                                          <p:attrName>style.visibility</p:attrName>
                                        </p:attrNameLst>
                                      </p:cBhvr>
                                      <p:to>
                                        <p:strVal val="visible"/>
                                      </p:to>
                                    </p:set>
                                    <p:animEffect filter="wipe(left)" transition="in">
                                      <p:cBhvr>
                                        <p:cTn id="20" dur="500"/>
                                        <p:tgtEl>
                                          <p:spTgt spid="655"/>
                                        </p:tgtEl>
                                      </p:cBhvr>
                                    </p:animEffect>
                                  </p:childTnLst>
                                </p:cTn>
                              </p:par>
                            </p:childTnLst>
                          </p:cTn>
                        </p:par>
                        <p:par>
                          <p:cTn id="21" fill="hold">
                            <p:stCondLst>
                              <p:cond delay="2000"/>
                            </p:stCondLst>
                            <p:childTnLst>
                              <p:par>
                                <p:cTn id="22" presetClass="entr" nodeType="afterEffect" presetSubtype="16" presetID="23" grpId="5" fill="hold">
                                  <p:stCondLst>
                                    <p:cond delay="0"/>
                                  </p:stCondLst>
                                  <p:iterate type="el" backwards="0">
                                    <p:tmAbs val="0"/>
                                  </p:iterate>
                                  <p:childTnLst>
                                    <p:set>
                                      <p:cBhvr>
                                        <p:cTn id="23" fill="hold"/>
                                        <p:tgtEl>
                                          <p:spTgt spid="644"/>
                                        </p:tgtEl>
                                        <p:attrNameLst>
                                          <p:attrName>style.visibility</p:attrName>
                                        </p:attrNameLst>
                                      </p:cBhvr>
                                      <p:to>
                                        <p:strVal val="visible"/>
                                      </p:to>
                                    </p:set>
                                    <p:anim calcmode="lin" valueType="num">
                                      <p:cBhvr>
                                        <p:cTn id="24" dur="500" fill="hold"/>
                                        <p:tgtEl>
                                          <p:spTgt spid="644"/>
                                        </p:tgtEl>
                                        <p:attrNameLst>
                                          <p:attrName>ppt_w</p:attrName>
                                        </p:attrNameLst>
                                      </p:cBhvr>
                                      <p:tavLst>
                                        <p:tav tm="0">
                                          <p:val>
                                            <p:fltVal val="0"/>
                                          </p:val>
                                        </p:tav>
                                        <p:tav tm="100000">
                                          <p:val>
                                            <p:strVal val="#ppt_w"/>
                                          </p:val>
                                        </p:tav>
                                      </p:tavLst>
                                    </p:anim>
                                    <p:anim calcmode="lin" valueType="num">
                                      <p:cBhvr>
                                        <p:cTn id="25" dur="500" fill="hold"/>
                                        <p:tgtEl>
                                          <p:spTgt spid="644"/>
                                        </p:tgtEl>
                                        <p:attrNameLst>
                                          <p:attrName>ppt_h</p:attrName>
                                        </p:attrNameLst>
                                      </p:cBhvr>
                                      <p:tavLst>
                                        <p:tav tm="0">
                                          <p:val>
                                            <p:fltVal val="0"/>
                                          </p:val>
                                        </p:tav>
                                        <p:tav tm="100000">
                                          <p:val>
                                            <p:strVal val="#ppt_h"/>
                                          </p:val>
                                        </p:tav>
                                      </p:tavLst>
                                    </p:anim>
                                  </p:childTnLst>
                                </p:cTn>
                              </p:par>
                            </p:childTnLst>
                          </p:cTn>
                        </p:par>
                        <p:par>
                          <p:cTn id="26" fill="hold">
                            <p:stCondLst>
                              <p:cond delay="2500"/>
                            </p:stCondLst>
                            <p:childTnLst>
                              <p:par>
                                <p:cTn id="27" presetClass="entr" nodeType="afterEffect" presetSubtype="16" presetID="23" grpId="6" fill="hold">
                                  <p:stCondLst>
                                    <p:cond delay="0"/>
                                  </p:stCondLst>
                                  <p:iterate type="el" backwards="0">
                                    <p:tmAbs val="0"/>
                                  </p:iterate>
                                  <p:childTnLst>
                                    <p:set>
                                      <p:cBhvr>
                                        <p:cTn id="28" fill="hold"/>
                                        <p:tgtEl>
                                          <p:spTgt spid="647"/>
                                        </p:tgtEl>
                                        <p:attrNameLst>
                                          <p:attrName>style.visibility</p:attrName>
                                        </p:attrNameLst>
                                      </p:cBhvr>
                                      <p:to>
                                        <p:strVal val="visible"/>
                                      </p:to>
                                    </p:set>
                                    <p:anim calcmode="lin" valueType="num">
                                      <p:cBhvr>
                                        <p:cTn id="29" dur="500" fill="hold"/>
                                        <p:tgtEl>
                                          <p:spTgt spid="647"/>
                                        </p:tgtEl>
                                        <p:attrNameLst>
                                          <p:attrName>ppt_w</p:attrName>
                                        </p:attrNameLst>
                                      </p:cBhvr>
                                      <p:tavLst>
                                        <p:tav tm="0">
                                          <p:val>
                                            <p:fltVal val="0"/>
                                          </p:val>
                                        </p:tav>
                                        <p:tav tm="100000">
                                          <p:val>
                                            <p:strVal val="#ppt_w"/>
                                          </p:val>
                                        </p:tav>
                                      </p:tavLst>
                                    </p:anim>
                                    <p:anim calcmode="lin" valueType="num">
                                      <p:cBhvr>
                                        <p:cTn id="30" dur="500" fill="hold"/>
                                        <p:tgtEl>
                                          <p:spTgt spid="647"/>
                                        </p:tgtEl>
                                        <p:attrNameLst>
                                          <p:attrName>ppt_h</p:attrName>
                                        </p:attrNameLst>
                                      </p:cBhvr>
                                      <p:tavLst>
                                        <p:tav tm="0">
                                          <p:val>
                                            <p:fltVal val="0"/>
                                          </p:val>
                                        </p:tav>
                                        <p:tav tm="100000">
                                          <p:val>
                                            <p:strVal val="#ppt_h"/>
                                          </p:val>
                                        </p:tav>
                                      </p:tavLst>
                                    </p:anim>
                                  </p:childTnLst>
                                </p:cTn>
                              </p:par>
                            </p:childTnLst>
                          </p:cTn>
                        </p:par>
                        <p:par>
                          <p:cTn id="31" fill="hold">
                            <p:stCondLst>
                              <p:cond delay="3000"/>
                            </p:stCondLst>
                            <p:childTnLst>
                              <p:par>
                                <p:cTn id="32" presetClass="entr" nodeType="afterEffect" presetSubtype="16" presetID="23" grpId="7" fill="hold">
                                  <p:stCondLst>
                                    <p:cond delay="0"/>
                                  </p:stCondLst>
                                  <p:iterate type="el" backwards="0">
                                    <p:tmAbs val="0"/>
                                  </p:iterate>
                                  <p:childTnLst>
                                    <p:set>
                                      <p:cBhvr>
                                        <p:cTn id="33" fill="hold"/>
                                        <p:tgtEl>
                                          <p:spTgt spid="650"/>
                                        </p:tgtEl>
                                        <p:attrNameLst>
                                          <p:attrName>style.visibility</p:attrName>
                                        </p:attrNameLst>
                                      </p:cBhvr>
                                      <p:to>
                                        <p:strVal val="visible"/>
                                      </p:to>
                                    </p:set>
                                    <p:anim calcmode="lin" valueType="num">
                                      <p:cBhvr>
                                        <p:cTn id="34" dur="500" fill="hold"/>
                                        <p:tgtEl>
                                          <p:spTgt spid="650"/>
                                        </p:tgtEl>
                                        <p:attrNameLst>
                                          <p:attrName>ppt_w</p:attrName>
                                        </p:attrNameLst>
                                      </p:cBhvr>
                                      <p:tavLst>
                                        <p:tav tm="0">
                                          <p:val>
                                            <p:fltVal val="0"/>
                                          </p:val>
                                        </p:tav>
                                        <p:tav tm="100000">
                                          <p:val>
                                            <p:strVal val="#ppt_w"/>
                                          </p:val>
                                        </p:tav>
                                      </p:tavLst>
                                    </p:anim>
                                    <p:anim calcmode="lin" valueType="num">
                                      <p:cBhvr>
                                        <p:cTn id="35" dur="500" fill="hold"/>
                                        <p:tgtEl>
                                          <p:spTgt spid="650"/>
                                        </p:tgtEl>
                                        <p:attrNameLst>
                                          <p:attrName>ppt_h</p:attrName>
                                        </p:attrNameLst>
                                      </p:cBhvr>
                                      <p:tavLst>
                                        <p:tav tm="0">
                                          <p:val>
                                            <p:fltVal val="0"/>
                                          </p:val>
                                        </p:tav>
                                        <p:tav tm="100000">
                                          <p:val>
                                            <p:strVal val="#ppt_h"/>
                                          </p:val>
                                        </p:tav>
                                      </p:tavLst>
                                    </p:anim>
                                  </p:childTnLst>
                                </p:cTn>
                              </p:par>
                            </p:childTnLst>
                          </p:cTn>
                        </p:par>
                        <p:par>
                          <p:cTn id="36" fill="hold">
                            <p:stCondLst>
                              <p:cond delay="3500"/>
                            </p:stCondLst>
                            <p:childTnLst>
                              <p:par>
                                <p:cTn id="37" presetClass="entr" nodeType="afterEffect" presetSubtype="16" presetID="23" grpId="8" fill="hold">
                                  <p:stCondLst>
                                    <p:cond delay="0"/>
                                  </p:stCondLst>
                                  <p:iterate type="el" backwards="0">
                                    <p:tmAbs val="0"/>
                                  </p:iterate>
                                  <p:childTnLst>
                                    <p:set>
                                      <p:cBhvr>
                                        <p:cTn id="38" fill="hold"/>
                                        <p:tgtEl>
                                          <p:spTgt spid="653"/>
                                        </p:tgtEl>
                                        <p:attrNameLst>
                                          <p:attrName>style.visibility</p:attrName>
                                        </p:attrNameLst>
                                      </p:cBhvr>
                                      <p:to>
                                        <p:strVal val="visible"/>
                                      </p:to>
                                    </p:set>
                                    <p:anim calcmode="lin" valueType="num">
                                      <p:cBhvr>
                                        <p:cTn id="39" dur="500" fill="hold"/>
                                        <p:tgtEl>
                                          <p:spTgt spid="653"/>
                                        </p:tgtEl>
                                        <p:attrNameLst>
                                          <p:attrName>ppt_w</p:attrName>
                                        </p:attrNameLst>
                                      </p:cBhvr>
                                      <p:tavLst>
                                        <p:tav tm="0">
                                          <p:val>
                                            <p:fltVal val="0"/>
                                          </p:val>
                                        </p:tav>
                                        <p:tav tm="100000">
                                          <p:val>
                                            <p:strVal val="#ppt_w"/>
                                          </p:val>
                                        </p:tav>
                                      </p:tavLst>
                                    </p:anim>
                                    <p:anim calcmode="lin" valueType="num">
                                      <p:cBhvr>
                                        <p:cTn id="40" dur="500" fill="hold"/>
                                        <p:tgtEl>
                                          <p:spTgt spid="653"/>
                                        </p:tgtEl>
                                        <p:attrNameLst>
                                          <p:attrName>ppt_h</p:attrName>
                                        </p:attrNameLst>
                                      </p:cBhvr>
                                      <p:tavLst>
                                        <p:tav tm="0">
                                          <p:val>
                                            <p:fltVal val="0"/>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Class="entr" nodeType="clickEffect" presetID="10" grpId="9" fill="hold">
                                  <p:stCondLst>
                                    <p:cond delay="0"/>
                                  </p:stCondLst>
                                  <p:iterate type="el" backwards="0">
                                    <p:tmAbs val="0"/>
                                  </p:iterate>
                                  <p:childTnLst>
                                    <p:set>
                                      <p:cBhvr>
                                        <p:cTn id="44" fill="hold"/>
                                        <p:tgtEl>
                                          <p:spTgt spid="656"/>
                                        </p:tgtEl>
                                        <p:attrNameLst>
                                          <p:attrName>style.visibility</p:attrName>
                                        </p:attrNameLst>
                                      </p:cBhvr>
                                      <p:to>
                                        <p:strVal val="visible"/>
                                      </p:to>
                                    </p:set>
                                    <p:animEffect filter="fade" transition="in">
                                      <p:cBhvr>
                                        <p:cTn id="45" dur="500"/>
                                        <p:tgtEl>
                                          <p:spTgt spid="6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55" grpId="4"/>
      <p:bldP build="whole" bldLvl="1" animBg="1" rev="0" advAuto="0" spid="641" grpId="2"/>
      <p:bldP build="whole" bldLvl="1" animBg="1" rev="0" advAuto="0" spid="653" grpId="8"/>
      <p:bldP build="whole" bldLvl="1" animBg="1" rev="0" advAuto="0" spid="654" grpId="3"/>
      <p:bldP build="whole" bldLvl="1" animBg="1" rev="0" advAuto="0" spid="644" grpId="5"/>
      <p:bldP build="whole" bldLvl="1" animBg="1" rev="0" advAuto="0" spid="656" grpId="9"/>
      <p:bldP build="whole" bldLvl="1" animBg="1" rev="0" advAuto="0" spid="647" grpId="6"/>
      <p:bldP build="whole" bldLvl="1" animBg="1" rev="0" advAuto="0" spid="640" grpId="1"/>
      <p:bldP build="whole" bldLvl="1" animBg="1" rev="0" advAuto="0" spid="650" grpId="7"/>
    </p:bld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58" name="图片 1" descr="图片 1"/>
          <p:cNvPicPr>
            <a:picLocks noChangeAspect="1"/>
          </p:cNvPicPr>
          <p:nvPr/>
        </p:nvPicPr>
        <p:blipFill>
          <a:blip r:embed="rId2">
            <a:extLst/>
          </a:blip>
          <a:stretch>
            <a:fillRect/>
          </a:stretch>
        </p:blipFill>
        <p:spPr>
          <a:xfrm>
            <a:off x="-17780" y="-5081"/>
            <a:ext cx="13634720" cy="13727432"/>
          </a:xfrm>
          <a:prstGeom prst="rect">
            <a:avLst/>
          </a:prstGeom>
          <a:ln w="12700">
            <a:miter lim="400000"/>
          </a:ln>
        </p:spPr>
      </p:pic>
      <p:sp>
        <p:nvSpPr>
          <p:cNvPr id="659" name="文本框 10"/>
          <p:cNvSpPr txBox="1"/>
          <p:nvPr/>
        </p:nvSpPr>
        <p:spPr>
          <a:xfrm>
            <a:off x="11648440" y="4798059"/>
            <a:ext cx="10773410" cy="21894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r" defTabSz="1828800">
              <a:defRPr b="1" sz="13200">
                <a:solidFill>
                  <a:srgbClr val="6AE7FF"/>
                </a:solidFill>
                <a:latin typeface="微软雅黑"/>
                <a:ea typeface="微软雅黑"/>
                <a:cs typeface="微软雅黑"/>
                <a:sym typeface="微软雅黑"/>
              </a:defRPr>
            </a:lvl1pPr>
          </a:lstStyle>
          <a:p>
            <a:pPr/>
            <a:r>
              <a:t>THANK YOU</a:t>
            </a:r>
          </a:p>
        </p:txBody>
      </p:sp>
    </p:spTree>
  </p:cSld>
  <p:clrMapOvr>
    <a:masterClrMapping/>
  </p:clrMapOvr>
  <mc:AlternateContent xmlns:mc="http://schemas.openxmlformats.org/markup-compatibility/2006">
    <mc:Choice xmlns:p14="http://schemas.microsoft.com/office/powerpoint/2010/main" Requires="p14">
      <p:transition spd="med" advClick="1" p14:dur="1000">
        <p:pull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3" presetID="18" grpId="1" fill="hold">
                                  <p:stCondLst>
                                    <p:cond delay="0"/>
                                  </p:stCondLst>
                                  <p:iterate type="el" backwards="0">
                                    <p:tmAbs val="0"/>
                                  </p:iterate>
                                  <p:childTnLst>
                                    <p:set>
                                      <p:cBhvr>
                                        <p:cTn id="6" fill="hold"/>
                                        <p:tgtEl>
                                          <p:spTgt spid="658"/>
                                        </p:tgtEl>
                                        <p:attrNameLst>
                                          <p:attrName>style.visibility</p:attrName>
                                        </p:attrNameLst>
                                      </p:cBhvr>
                                      <p:to>
                                        <p:strVal val="visible"/>
                                      </p:to>
                                    </p:set>
                                    <p:animEffect filter="strips(upRight)" transition="in">
                                      <p:cBhvr>
                                        <p:cTn id="7" dur="1000"/>
                                        <p:tgtEl>
                                          <p:spTgt spid="658"/>
                                        </p:tgtEl>
                                      </p:cBhvr>
                                    </p:animEffect>
                                  </p:childTnLst>
                                </p:cTn>
                              </p:par>
                            </p:childTnLst>
                          </p:cTn>
                        </p:par>
                        <p:par>
                          <p:cTn id="8" fill="hold">
                            <p:stCondLst>
                              <p:cond delay="1000"/>
                            </p:stCondLst>
                            <p:childTnLst>
                              <p:par>
                                <p:cTn id="9" presetClass="entr" nodeType="afterEffect" presetSubtype="16" presetID="23" grpId="2" fill="hold">
                                  <p:stCondLst>
                                    <p:cond delay="0"/>
                                  </p:stCondLst>
                                  <p:iterate type="el" backwards="0">
                                    <p:tmAbs val="0"/>
                                  </p:iterate>
                                  <p:childTnLst>
                                    <p:set>
                                      <p:cBhvr>
                                        <p:cTn id="10" fill="hold"/>
                                        <p:tgtEl>
                                          <p:spTgt spid="659"/>
                                        </p:tgtEl>
                                        <p:attrNameLst>
                                          <p:attrName>style.visibility</p:attrName>
                                        </p:attrNameLst>
                                      </p:cBhvr>
                                      <p:to>
                                        <p:strVal val="visible"/>
                                      </p:to>
                                    </p:set>
                                    <p:anim calcmode="lin" valueType="num">
                                      <p:cBhvr>
                                        <p:cTn id="11" dur="500" fill="hold"/>
                                        <p:tgtEl>
                                          <p:spTgt spid="659"/>
                                        </p:tgtEl>
                                        <p:attrNameLst>
                                          <p:attrName>ppt_w</p:attrName>
                                        </p:attrNameLst>
                                      </p:cBhvr>
                                      <p:tavLst>
                                        <p:tav tm="0">
                                          <p:val>
                                            <p:fltVal val="0"/>
                                          </p:val>
                                        </p:tav>
                                        <p:tav tm="100000">
                                          <p:val>
                                            <p:strVal val="#ppt_w"/>
                                          </p:val>
                                        </p:tav>
                                      </p:tavLst>
                                    </p:anim>
                                    <p:anim calcmode="lin" valueType="num">
                                      <p:cBhvr>
                                        <p:cTn id="12" dur="500" fill="hold"/>
                                        <p:tgtEl>
                                          <p:spTgt spid="65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59" grpId="2"/>
      <p:bldP build="whole" bldLvl="1" animBg="1" rev="0" advAuto="0" spid="658" grpId="1"/>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文本框 2"/>
          <p:cNvSpPr txBox="1"/>
          <p:nvPr/>
        </p:nvSpPr>
        <p:spPr>
          <a:xfrm>
            <a:off x="8604250" y="1858010"/>
            <a:ext cx="7175500" cy="16052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defTabSz="1828800">
              <a:defRPr b="1" sz="8000">
                <a:solidFill>
                  <a:srgbClr val="6AE7FF"/>
                </a:solidFill>
                <a:latin typeface="微软雅黑"/>
                <a:ea typeface="微软雅黑"/>
                <a:cs typeface="微软雅黑"/>
                <a:sym typeface="微软雅黑"/>
              </a:defRPr>
            </a:pPr>
            <a:r>
              <a:t>目录 </a:t>
            </a:r>
            <a:r>
              <a:t>/ </a:t>
            </a:r>
            <a:r>
              <a:rPr b="0" sz="4000"/>
              <a:t>Contents</a:t>
            </a:r>
          </a:p>
        </p:txBody>
      </p:sp>
      <p:sp>
        <p:nvSpPr>
          <p:cNvPr id="198" name="文本框 7"/>
          <p:cNvSpPr txBox="1"/>
          <p:nvPr/>
        </p:nvSpPr>
        <p:spPr>
          <a:xfrm>
            <a:off x="2853689" y="5138420"/>
            <a:ext cx="1456692" cy="14020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r" defTabSz="1828800">
              <a:defRPr b="1" sz="8000">
                <a:solidFill>
                  <a:srgbClr val="6AE7FF"/>
                </a:solidFill>
                <a:latin typeface="微软雅黑"/>
                <a:ea typeface="微软雅黑"/>
                <a:cs typeface="微软雅黑"/>
                <a:sym typeface="微软雅黑"/>
              </a:defRPr>
            </a:lvl1pPr>
          </a:lstStyle>
          <a:p>
            <a:pPr/>
            <a:r>
              <a:t>01</a:t>
            </a:r>
          </a:p>
        </p:txBody>
      </p:sp>
      <p:grpSp>
        <p:nvGrpSpPr>
          <p:cNvPr id="201" name="圆角矩形 8"/>
          <p:cNvGrpSpPr/>
          <p:nvPr/>
        </p:nvGrpSpPr>
        <p:grpSpPr>
          <a:xfrm>
            <a:off x="4757420" y="5331459"/>
            <a:ext cx="6360160" cy="1026161"/>
            <a:chOff x="0" y="0"/>
            <a:chExt cx="6360159" cy="1026160"/>
          </a:xfrm>
        </p:grpSpPr>
        <p:sp>
          <p:nvSpPr>
            <p:cNvPr id="199" name="圆角矩形"/>
            <p:cNvSpPr/>
            <p:nvPr/>
          </p:nvSpPr>
          <p:spPr>
            <a:xfrm>
              <a:off x="0" y="0"/>
              <a:ext cx="6360160" cy="1026161"/>
            </a:xfrm>
            <a:prstGeom prst="roundRect">
              <a:avLst>
                <a:gd name="adj" fmla="val 16667"/>
              </a:avLst>
            </a:prstGeom>
            <a:noFill/>
            <a:ln w="25400" cap="flat">
              <a:solidFill>
                <a:srgbClr val="6AE7FF"/>
              </a:solidFill>
              <a:prstDash val="dash"/>
              <a:miter lim="800000"/>
            </a:ln>
            <a:effectLst/>
          </p:spPr>
          <p:txBody>
            <a:bodyPr wrap="square" lIns="91439" tIns="91439" rIns="91439" bIns="91439" numCol="1" anchor="ctr">
              <a:noAutofit/>
            </a:bodyPr>
            <a:lstStyle/>
            <a:p>
              <a:pPr defTabSz="1828800">
                <a:defRPr b="1" sz="3600">
                  <a:solidFill>
                    <a:srgbClr val="FFFFFF"/>
                  </a:solidFill>
                  <a:latin typeface="微软雅黑"/>
                  <a:ea typeface="微软雅黑"/>
                  <a:cs typeface="微软雅黑"/>
                  <a:sym typeface="微软雅黑"/>
                </a:defRPr>
              </a:pPr>
            </a:p>
          </p:txBody>
        </p:sp>
        <p:sp>
          <p:nvSpPr>
            <p:cNvPr id="200" name="量子信息技术总体发展态势"/>
            <p:cNvSpPr txBox="1"/>
            <p:nvPr/>
          </p:nvSpPr>
          <p:spPr>
            <a:xfrm>
              <a:off x="154233" y="154940"/>
              <a:ext cx="6051694" cy="7162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defTabSz="1828800">
                <a:defRPr b="1" sz="3000">
                  <a:solidFill>
                    <a:srgbClr val="6AE7FF"/>
                  </a:solidFill>
                  <a:latin typeface="微软雅黑"/>
                  <a:ea typeface="微软雅黑"/>
                  <a:cs typeface="微软雅黑"/>
                  <a:sym typeface="微软雅黑"/>
                </a:defRPr>
              </a:lvl1pPr>
            </a:lstStyle>
            <a:p>
              <a:pPr/>
              <a:r>
                <a:t>量子信息技术总体发展态势</a:t>
              </a:r>
            </a:p>
          </p:txBody>
        </p:sp>
      </p:grpSp>
      <p:sp>
        <p:nvSpPr>
          <p:cNvPr id="202" name="文本框 9"/>
          <p:cNvSpPr txBox="1"/>
          <p:nvPr/>
        </p:nvSpPr>
        <p:spPr>
          <a:xfrm>
            <a:off x="13119100" y="5138420"/>
            <a:ext cx="1456691" cy="14020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r" defTabSz="1828800">
              <a:defRPr b="1" sz="8000">
                <a:solidFill>
                  <a:srgbClr val="6AE7FF"/>
                </a:solidFill>
                <a:latin typeface="微软雅黑"/>
                <a:ea typeface="微软雅黑"/>
                <a:cs typeface="微软雅黑"/>
                <a:sym typeface="微软雅黑"/>
              </a:defRPr>
            </a:lvl1pPr>
          </a:lstStyle>
          <a:p>
            <a:pPr/>
            <a:r>
              <a:t>02</a:t>
            </a:r>
          </a:p>
        </p:txBody>
      </p:sp>
      <p:grpSp>
        <p:nvGrpSpPr>
          <p:cNvPr id="205" name="圆角矩形 10"/>
          <p:cNvGrpSpPr/>
          <p:nvPr/>
        </p:nvGrpSpPr>
        <p:grpSpPr>
          <a:xfrm>
            <a:off x="15022830" y="5331459"/>
            <a:ext cx="6360161" cy="1026161"/>
            <a:chOff x="0" y="0"/>
            <a:chExt cx="6360159" cy="1026160"/>
          </a:xfrm>
        </p:grpSpPr>
        <p:sp>
          <p:nvSpPr>
            <p:cNvPr id="203" name="圆角矩形"/>
            <p:cNvSpPr/>
            <p:nvPr/>
          </p:nvSpPr>
          <p:spPr>
            <a:xfrm>
              <a:off x="0" y="0"/>
              <a:ext cx="6360160" cy="1026161"/>
            </a:xfrm>
            <a:prstGeom prst="roundRect">
              <a:avLst>
                <a:gd name="adj" fmla="val 16667"/>
              </a:avLst>
            </a:prstGeom>
            <a:noFill/>
            <a:ln w="25400" cap="flat">
              <a:solidFill>
                <a:srgbClr val="6AE7FF"/>
              </a:solidFill>
              <a:prstDash val="dash"/>
              <a:miter lim="800000"/>
            </a:ln>
            <a:effectLst/>
          </p:spPr>
          <p:txBody>
            <a:bodyPr wrap="square" lIns="91439" tIns="91439" rIns="91439" bIns="91439" numCol="1" anchor="ctr">
              <a:noAutofit/>
            </a:bodyPr>
            <a:lstStyle/>
            <a:p>
              <a:pPr defTabSz="1828800">
                <a:defRPr b="1" sz="3600">
                  <a:solidFill>
                    <a:srgbClr val="FFFFFF"/>
                  </a:solidFill>
                  <a:latin typeface="微软雅黑"/>
                  <a:ea typeface="微软雅黑"/>
                  <a:cs typeface="微软雅黑"/>
                  <a:sym typeface="微软雅黑"/>
                </a:defRPr>
              </a:pPr>
            </a:p>
          </p:txBody>
        </p:sp>
        <p:sp>
          <p:nvSpPr>
            <p:cNvPr id="204" name="量子计算领域研究与应用发展情况"/>
            <p:cNvSpPr txBox="1"/>
            <p:nvPr/>
          </p:nvSpPr>
          <p:spPr>
            <a:xfrm>
              <a:off x="166933" y="154940"/>
              <a:ext cx="6051694" cy="7162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defTabSz="1828800">
                <a:defRPr b="1" sz="3000">
                  <a:solidFill>
                    <a:srgbClr val="6AE7FF"/>
                  </a:solidFill>
                  <a:latin typeface="微软雅黑"/>
                  <a:ea typeface="微软雅黑"/>
                  <a:cs typeface="微软雅黑"/>
                  <a:sym typeface="微软雅黑"/>
                </a:defRPr>
              </a:lvl1pPr>
            </a:lstStyle>
            <a:p>
              <a:pPr/>
              <a:r>
                <a:t>量子计算领域研究与应用发展情况</a:t>
              </a:r>
            </a:p>
          </p:txBody>
        </p:sp>
      </p:grpSp>
      <p:sp>
        <p:nvSpPr>
          <p:cNvPr id="206" name="文本框 11"/>
          <p:cNvSpPr txBox="1"/>
          <p:nvPr/>
        </p:nvSpPr>
        <p:spPr>
          <a:xfrm>
            <a:off x="2850791" y="6819997"/>
            <a:ext cx="1456691" cy="14020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r" defTabSz="1828800">
              <a:defRPr b="1" sz="8000">
                <a:solidFill>
                  <a:srgbClr val="6AE7FF"/>
                </a:solidFill>
                <a:latin typeface="微软雅黑"/>
                <a:ea typeface="微软雅黑"/>
                <a:cs typeface="微软雅黑"/>
                <a:sym typeface="微软雅黑"/>
              </a:defRPr>
            </a:lvl1pPr>
          </a:lstStyle>
          <a:p>
            <a:pPr/>
            <a:r>
              <a:t>03</a:t>
            </a:r>
          </a:p>
        </p:txBody>
      </p:sp>
      <p:grpSp>
        <p:nvGrpSpPr>
          <p:cNvPr id="209" name="圆角矩形 12"/>
          <p:cNvGrpSpPr/>
          <p:nvPr/>
        </p:nvGrpSpPr>
        <p:grpSpPr>
          <a:xfrm>
            <a:off x="4754521" y="7013037"/>
            <a:ext cx="6360160" cy="1026161"/>
            <a:chOff x="0" y="0"/>
            <a:chExt cx="6360159" cy="1026160"/>
          </a:xfrm>
        </p:grpSpPr>
        <p:sp>
          <p:nvSpPr>
            <p:cNvPr id="207" name="圆角矩形"/>
            <p:cNvSpPr/>
            <p:nvPr/>
          </p:nvSpPr>
          <p:spPr>
            <a:xfrm>
              <a:off x="0" y="0"/>
              <a:ext cx="6360160" cy="1026161"/>
            </a:xfrm>
            <a:prstGeom prst="roundRect">
              <a:avLst>
                <a:gd name="adj" fmla="val 16667"/>
              </a:avLst>
            </a:prstGeom>
            <a:noFill/>
            <a:ln w="25400" cap="flat">
              <a:solidFill>
                <a:srgbClr val="6AE7FF"/>
              </a:solidFill>
              <a:prstDash val="dash"/>
              <a:miter lim="800000"/>
            </a:ln>
            <a:effectLst/>
          </p:spPr>
          <p:txBody>
            <a:bodyPr wrap="square" lIns="91439" tIns="91439" rIns="91439" bIns="91439" numCol="1" anchor="ctr">
              <a:noAutofit/>
            </a:bodyPr>
            <a:lstStyle/>
            <a:p>
              <a:pPr defTabSz="1828800">
                <a:defRPr b="1" sz="3600">
                  <a:solidFill>
                    <a:srgbClr val="FFFFFF"/>
                  </a:solidFill>
                  <a:latin typeface="微软雅黑"/>
                  <a:ea typeface="微软雅黑"/>
                  <a:cs typeface="微软雅黑"/>
                  <a:sym typeface="微软雅黑"/>
                </a:defRPr>
              </a:pPr>
            </a:p>
          </p:txBody>
        </p:sp>
        <p:sp>
          <p:nvSpPr>
            <p:cNvPr id="208" name="量子通信领域研究与应用发展情况"/>
            <p:cNvSpPr txBox="1"/>
            <p:nvPr/>
          </p:nvSpPr>
          <p:spPr>
            <a:xfrm>
              <a:off x="154233" y="154940"/>
              <a:ext cx="6051694" cy="7162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defTabSz="1828800">
                <a:defRPr b="1" sz="3000">
                  <a:solidFill>
                    <a:srgbClr val="6AE7FF"/>
                  </a:solidFill>
                  <a:latin typeface="微软雅黑"/>
                  <a:ea typeface="微软雅黑"/>
                  <a:cs typeface="微软雅黑"/>
                  <a:sym typeface="微软雅黑"/>
                </a:defRPr>
              </a:lvl1pPr>
            </a:lstStyle>
            <a:p>
              <a:pPr/>
              <a:r>
                <a:t>量子通信领域研究与应用发展情况</a:t>
              </a:r>
            </a:p>
          </p:txBody>
        </p:sp>
      </p:grpSp>
      <p:sp>
        <p:nvSpPr>
          <p:cNvPr id="210" name="文本框 31"/>
          <p:cNvSpPr txBox="1"/>
          <p:nvPr/>
        </p:nvSpPr>
        <p:spPr>
          <a:xfrm>
            <a:off x="13097061" y="6825077"/>
            <a:ext cx="1456691" cy="14020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r" defTabSz="1828800">
              <a:defRPr b="1" sz="8000">
                <a:solidFill>
                  <a:srgbClr val="6AE7FF"/>
                </a:solidFill>
                <a:latin typeface="微软雅黑"/>
                <a:ea typeface="微软雅黑"/>
                <a:cs typeface="微软雅黑"/>
                <a:sym typeface="微软雅黑"/>
              </a:defRPr>
            </a:lvl1pPr>
          </a:lstStyle>
          <a:p>
            <a:pPr/>
            <a:r>
              <a:t>04</a:t>
            </a:r>
          </a:p>
        </p:txBody>
      </p:sp>
      <p:grpSp>
        <p:nvGrpSpPr>
          <p:cNvPr id="213" name="圆角矩形 32"/>
          <p:cNvGrpSpPr/>
          <p:nvPr/>
        </p:nvGrpSpPr>
        <p:grpSpPr>
          <a:xfrm>
            <a:off x="15000791" y="7018118"/>
            <a:ext cx="6360161" cy="1026161"/>
            <a:chOff x="0" y="0"/>
            <a:chExt cx="6360159" cy="1026160"/>
          </a:xfrm>
        </p:grpSpPr>
        <p:sp>
          <p:nvSpPr>
            <p:cNvPr id="211" name="圆角矩形"/>
            <p:cNvSpPr/>
            <p:nvPr/>
          </p:nvSpPr>
          <p:spPr>
            <a:xfrm>
              <a:off x="0" y="0"/>
              <a:ext cx="6360160" cy="1026161"/>
            </a:xfrm>
            <a:prstGeom prst="roundRect">
              <a:avLst>
                <a:gd name="adj" fmla="val 16667"/>
              </a:avLst>
            </a:prstGeom>
            <a:noFill/>
            <a:ln w="25400" cap="flat">
              <a:solidFill>
                <a:srgbClr val="6AE7FF"/>
              </a:solidFill>
              <a:prstDash val="dash"/>
              <a:miter lim="800000"/>
            </a:ln>
            <a:effectLst/>
          </p:spPr>
          <p:txBody>
            <a:bodyPr wrap="square" lIns="91439" tIns="91439" rIns="91439" bIns="91439" numCol="1" anchor="ctr">
              <a:noAutofit/>
            </a:bodyPr>
            <a:lstStyle/>
            <a:p>
              <a:pPr defTabSz="1828800">
                <a:defRPr b="1" sz="3600">
                  <a:solidFill>
                    <a:srgbClr val="FFFFFF"/>
                  </a:solidFill>
                  <a:latin typeface="微软雅黑"/>
                  <a:ea typeface="微软雅黑"/>
                  <a:cs typeface="微软雅黑"/>
                  <a:sym typeface="微软雅黑"/>
                </a:defRPr>
              </a:pPr>
            </a:p>
          </p:txBody>
        </p:sp>
        <p:sp>
          <p:nvSpPr>
            <p:cNvPr id="212" name="量子测量领域研究与应用发展情况"/>
            <p:cNvSpPr txBox="1"/>
            <p:nvPr/>
          </p:nvSpPr>
          <p:spPr>
            <a:xfrm>
              <a:off x="154233" y="154940"/>
              <a:ext cx="6051694" cy="7162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defTabSz="1828800">
                <a:defRPr b="1" sz="3000">
                  <a:solidFill>
                    <a:srgbClr val="6AE7FF"/>
                  </a:solidFill>
                  <a:latin typeface="微软雅黑"/>
                  <a:ea typeface="微软雅黑"/>
                  <a:cs typeface="微软雅黑"/>
                  <a:sym typeface="微软雅黑"/>
                </a:defRPr>
              </a:lvl1pPr>
            </a:lstStyle>
            <a:p>
              <a:pPr/>
              <a:r>
                <a:t>量子测量领域研究与应用发展情况</a:t>
              </a:r>
            </a:p>
          </p:txBody>
        </p:sp>
      </p:grpSp>
      <p:sp>
        <p:nvSpPr>
          <p:cNvPr id="214" name="文本框 11"/>
          <p:cNvSpPr txBox="1"/>
          <p:nvPr/>
        </p:nvSpPr>
        <p:spPr>
          <a:xfrm>
            <a:off x="2824673" y="8501575"/>
            <a:ext cx="1456691" cy="14020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r" defTabSz="1828800">
              <a:defRPr b="1" sz="8000">
                <a:solidFill>
                  <a:srgbClr val="6AE7FF"/>
                </a:solidFill>
                <a:latin typeface="微软雅黑"/>
                <a:ea typeface="微软雅黑"/>
                <a:cs typeface="微软雅黑"/>
                <a:sym typeface="微软雅黑"/>
              </a:defRPr>
            </a:lvl1pPr>
          </a:lstStyle>
          <a:p>
            <a:pPr/>
            <a:r>
              <a:t>05</a:t>
            </a:r>
          </a:p>
        </p:txBody>
      </p:sp>
      <p:grpSp>
        <p:nvGrpSpPr>
          <p:cNvPr id="217" name="圆角矩形 12"/>
          <p:cNvGrpSpPr/>
          <p:nvPr/>
        </p:nvGrpSpPr>
        <p:grpSpPr>
          <a:xfrm>
            <a:off x="4728403" y="8694615"/>
            <a:ext cx="6360161" cy="1026161"/>
            <a:chOff x="0" y="0"/>
            <a:chExt cx="6360159" cy="1026160"/>
          </a:xfrm>
        </p:grpSpPr>
        <p:sp>
          <p:nvSpPr>
            <p:cNvPr id="215" name="圆角矩形"/>
            <p:cNvSpPr/>
            <p:nvPr/>
          </p:nvSpPr>
          <p:spPr>
            <a:xfrm>
              <a:off x="0" y="0"/>
              <a:ext cx="6360160" cy="1026161"/>
            </a:xfrm>
            <a:prstGeom prst="roundRect">
              <a:avLst>
                <a:gd name="adj" fmla="val 16667"/>
              </a:avLst>
            </a:prstGeom>
            <a:noFill/>
            <a:ln w="25400" cap="flat">
              <a:solidFill>
                <a:srgbClr val="6AE7FF"/>
              </a:solidFill>
              <a:prstDash val="dash"/>
              <a:miter lim="800000"/>
            </a:ln>
            <a:effectLst/>
          </p:spPr>
          <p:txBody>
            <a:bodyPr wrap="square" lIns="91439" tIns="91439" rIns="91439" bIns="91439" numCol="1" anchor="ctr">
              <a:noAutofit/>
            </a:bodyPr>
            <a:lstStyle/>
            <a:p>
              <a:pPr defTabSz="1828800">
                <a:defRPr b="1" sz="3600">
                  <a:solidFill>
                    <a:srgbClr val="FFFFFF"/>
                  </a:solidFill>
                  <a:latin typeface="微软雅黑"/>
                  <a:ea typeface="微软雅黑"/>
                  <a:cs typeface="微软雅黑"/>
                  <a:sym typeface="微软雅黑"/>
                </a:defRPr>
              </a:pPr>
            </a:p>
          </p:txBody>
        </p:sp>
        <p:sp>
          <p:nvSpPr>
            <p:cNvPr id="216" name="量子信息技术发展与应用展望"/>
            <p:cNvSpPr txBox="1"/>
            <p:nvPr/>
          </p:nvSpPr>
          <p:spPr>
            <a:xfrm>
              <a:off x="154233" y="154940"/>
              <a:ext cx="6051694" cy="7162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defTabSz="1828800">
                <a:defRPr b="1" sz="3000">
                  <a:solidFill>
                    <a:srgbClr val="6AE7FF"/>
                  </a:solidFill>
                  <a:latin typeface="微软雅黑"/>
                  <a:ea typeface="微软雅黑"/>
                  <a:cs typeface="微软雅黑"/>
                  <a:sym typeface="微软雅黑"/>
                </a:defRPr>
              </a:lvl1pPr>
            </a:lstStyle>
            <a:p>
              <a:pPr/>
              <a:r>
                <a:t>量子信息技术发展与应用展望</a:t>
              </a:r>
            </a:p>
          </p:txBody>
        </p:sp>
      </p:grpSp>
    </p:spTree>
  </p:cSld>
  <p:clrMapOvr>
    <a:masterClrMapping/>
  </p:clrMapOvr>
  <mc:AlternateContent xmlns:mc="http://schemas.openxmlformats.org/markup-compatibility/2006">
    <mc:Choice xmlns:p14="http://schemas.microsoft.com/office/powerpoint/2010/main" Requires="p14">
      <p:transition spd="med" advClick="0" advTm="0" p14:dur="1000">
        <p:pull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197"/>
                                        </p:tgtEl>
                                        <p:attrNameLst>
                                          <p:attrName>style.visibility</p:attrName>
                                        </p:attrNameLst>
                                      </p:cBhvr>
                                      <p:to>
                                        <p:strVal val="visible"/>
                                      </p:to>
                                    </p:set>
                                    <p:anim calcmode="lin" valueType="num">
                                      <p:cBhvr>
                                        <p:cTn id="7" dur="500" fill="hold"/>
                                        <p:tgtEl>
                                          <p:spTgt spid="197"/>
                                        </p:tgtEl>
                                        <p:attrNameLst>
                                          <p:attrName>ppt_w</p:attrName>
                                        </p:attrNameLst>
                                      </p:cBhvr>
                                      <p:tavLst>
                                        <p:tav tm="0">
                                          <p:val>
                                            <p:fltVal val="0"/>
                                          </p:val>
                                        </p:tav>
                                        <p:tav tm="100000">
                                          <p:val>
                                            <p:strVal val="#ppt_w"/>
                                          </p:val>
                                        </p:tav>
                                      </p:tavLst>
                                    </p:anim>
                                    <p:anim calcmode="lin" valueType="num">
                                      <p:cBhvr>
                                        <p:cTn id="8" dur="500" fill="hold"/>
                                        <p:tgtEl>
                                          <p:spTgt spid="197"/>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16" presetID="23" grpId="2" fill="hold">
                                  <p:stCondLst>
                                    <p:cond delay="0"/>
                                  </p:stCondLst>
                                  <p:iterate type="el" backwards="0">
                                    <p:tmAbs val="0"/>
                                  </p:iterate>
                                  <p:childTnLst>
                                    <p:set>
                                      <p:cBhvr>
                                        <p:cTn id="11" fill="hold"/>
                                        <p:tgtEl>
                                          <p:spTgt spid="198"/>
                                        </p:tgtEl>
                                        <p:attrNameLst>
                                          <p:attrName>style.visibility</p:attrName>
                                        </p:attrNameLst>
                                      </p:cBhvr>
                                      <p:to>
                                        <p:strVal val="visible"/>
                                      </p:to>
                                    </p:set>
                                    <p:anim calcmode="lin" valueType="num">
                                      <p:cBhvr>
                                        <p:cTn id="12" dur="500" fill="hold"/>
                                        <p:tgtEl>
                                          <p:spTgt spid="198"/>
                                        </p:tgtEl>
                                        <p:attrNameLst>
                                          <p:attrName>ppt_w</p:attrName>
                                        </p:attrNameLst>
                                      </p:cBhvr>
                                      <p:tavLst>
                                        <p:tav tm="0">
                                          <p:val>
                                            <p:fltVal val="0"/>
                                          </p:val>
                                        </p:tav>
                                        <p:tav tm="100000">
                                          <p:val>
                                            <p:strVal val="#ppt_w"/>
                                          </p:val>
                                        </p:tav>
                                      </p:tavLst>
                                    </p:anim>
                                    <p:anim calcmode="lin" valueType="num">
                                      <p:cBhvr>
                                        <p:cTn id="13" dur="500" fill="hold"/>
                                        <p:tgtEl>
                                          <p:spTgt spid="198"/>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Class="entr" nodeType="afterEffect" presetSubtype="8" presetID="2" grpId="3" fill="hold">
                                  <p:stCondLst>
                                    <p:cond delay="0"/>
                                  </p:stCondLst>
                                  <p:iterate type="el" backwards="0">
                                    <p:tmAbs val="0"/>
                                  </p:iterate>
                                  <p:childTnLst>
                                    <p:set>
                                      <p:cBhvr>
                                        <p:cTn id="16" fill="hold"/>
                                        <p:tgtEl>
                                          <p:spTgt spid="201"/>
                                        </p:tgtEl>
                                        <p:attrNameLst>
                                          <p:attrName>style.visibility</p:attrName>
                                        </p:attrNameLst>
                                      </p:cBhvr>
                                      <p:to>
                                        <p:strVal val="visible"/>
                                      </p:to>
                                    </p:set>
                                    <p:anim calcmode="lin" valueType="num">
                                      <p:cBhvr>
                                        <p:cTn id="17" dur="500" fill="hold"/>
                                        <p:tgtEl>
                                          <p:spTgt spid="201"/>
                                        </p:tgtEl>
                                        <p:attrNameLst>
                                          <p:attrName>ppt_x</p:attrName>
                                        </p:attrNameLst>
                                      </p:cBhvr>
                                      <p:tavLst>
                                        <p:tav tm="0">
                                          <p:val>
                                            <p:strVal val="0-#ppt_w/2"/>
                                          </p:val>
                                        </p:tav>
                                        <p:tav tm="100000">
                                          <p:val>
                                            <p:strVal val="#ppt_x"/>
                                          </p:val>
                                        </p:tav>
                                      </p:tavLst>
                                    </p:anim>
                                    <p:anim calcmode="lin" valueType="num">
                                      <p:cBhvr>
                                        <p:cTn id="18" dur="500" fill="hold"/>
                                        <p:tgtEl>
                                          <p:spTgt spid="20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Class="entr" nodeType="afterEffect" presetSubtype="16" presetID="23" grpId="4" fill="hold">
                                  <p:stCondLst>
                                    <p:cond delay="0"/>
                                  </p:stCondLst>
                                  <p:iterate type="el" backwards="0">
                                    <p:tmAbs val="0"/>
                                  </p:iterate>
                                  <p:childTnLst>
                                    <p:set>
                                      <p:cBhvr>
                                        <p:cTn id="21" fill="hold"/>
                                        <p:tgtEl>
                                          <p:spTgt spid="202"/>
                                        </p:tgtEl>
                                        <p:attrNameLst>
                                          <p:attrName>style.visibility</p:attrName>
                                        </p:attrNameLst>
                                      </p:cBhvr>
                                      <p:to>
                                        <p:strVal val="visible"/>
                                      </p:to>
                                    </p:set>
                                    <p:anim calcmode="lin" valueType="num">
                                      <p:cBhvr>
                                        <p:cTn id="22" dur="500" fill="hold"/>
                                        <p:tgtEl>
                                          <p:spTgt spid="202"/>
                                        </p:tgtEl>
                                        <p:attrNameLst>
                                          <p:attrName>ppt_w</p:attrName>
                                        </p:attrNameLst>
                                      </p:cBhvr>
                                      <p:tavLst>
                                        <p:tav tm="0">
                                          <p:val>
                                            <p:fltVal val="0"/>
                                          </p:val>
                                        </p:tav>
                                        <p:tav tm="100000">
                                          <p:val>
                                            <p:strVal val="#ppt_w"/>
                                          </p:val>
                                        </p:tav>
                                      </p:tavLst>
                                    </p:anim>
                                    <p:anim calcmode="lin" valueType="num">
                                      <p:cBhvr>
                                        <p:cTn id="23" dur="500" fill="hold"/>
                                        <p:tgtEl>
                                          <p:spTgt spid="202"/>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Class="entr" nodeType="afterEffect" presetSubtype="8" presetID="2" grpId="5" fill="hold">
                                  <p:stCondLst>
                                    <p:cond delay="0"/>
                                  </p:stCondLst>
                                  <p:iterate type="el" backwards="0">
                                    <p:tmAbs val="0"/>
                                  </p:iterate>
                                  <p:childTnLst>
                                    <p:set>
                                      <p:cBhvr>
                                        <p:cTn id="26" fill="hold"/>
                                        <p:tgtEl>
                                          <p:spTgt spid="205"/>
                                        </p:tgtEl>
                                        <p:attrNameLst>
                                          <p:attrName>style.visibility</p:attrName>
                                        </p:attrNameLst>
                                      </p:cBhvr>
                                      <p:to>
                                        <p:strVal val="visible"/>
                                      </p:to>
                                    </p:set>
                                    <p:anim calcmode="lin" valueType="num">
                                      <p:cBhvr>
                                        <p:cTn id="27" dur="500" fill="hold"/>
                                        <p:tgtEl>
                                          <p:spTgt spid="205"/>
                                        </p:tgtEl>
                                        <p:attrNameLst>
                                          <p:attrName>ppt_x</p:attrName>
                                        </p:attrNameLst>
                                      </p:cBhvr>
                                      <p:tavLst>
                                        <p:tav tm="0">
                                          <p:val>
                                            <p:strVal val="0-#ppt_w/2"/>
                                          </p:val>
                                        </p:tav>
                                        <p:tav tm="100000">
                                          <p:val>
                                            <p:strVal val="#ppt_x"/>
                                          </p:val>
                                        </p:tav>
                                      </p:tavLst>
                                    </p:anim>
                                    <p:anim calcmode="lin" valueType="num">
                                      <p:cBhvr>
                                        <p:cTn id="28" dur="500" fill="hold"/>
                                        <p:tgtEl>
                                          <p:spTgt spid="205"/>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Class="entr" nodeType="afterEffect" presetSubtype="16" presetID="23" grpId="6" fill="hold">
                                  <p:stCondLst>
                                    <p:cond delay="0"/>
                                  </p:stCondLst>
                                  <p:iterate type="el" backwards="0">
                                    <p:tmAbs val="0"/>
                                  </p:iterate>
                                  <p:childTnLst>
                                    <p:set>
                                      <p:cBhvr>
                                        <p:cTn id="31" fill="hold"/>
                                        <p:tgtEl>
                                          <p:spTgt spid="206"/>
                                        </p:tgtEl>
                                        <p:attrNameLst>
                                          <p:attrName>style.visibility</p:attrName>
                                        </p:attrNameLst>
                                      </p:cBhvr>
                                      <p:to>
                                        <p:strVal val="visible"/>
                                      </p:to>
                                    </p:set>
                                    <p:anim calcmode="lin" valueType="num">
                                      <p:cBhvr>
                                        <p:cTn id="32" dur="500" fill="hold"/>
                                        <p:tgtEl>
                                          <p:spTgt spid="206"/>
                                        </p:tgtEl>
                                        <p:attrNameLst>
                                          <p:attrName>ppt_w</p:attrName>
                                        </p:attrNameLst>
                                      </p:cBhvr>
                                      <p:tavLst>
                                        <p:tav tm="0">
                                          <p:val>
                                            <p:fltVal val="0"/>
                                          </p:val>
                                        </p:tav>
                                        <p:tav tm="100000">
                                          <p:val>
                                            <p:strVal val="#ppt_w"/>
                                          </p:val>
                                        </p:tav>
                                      </p:tavLst>
                                    </p:anim>
                                    <p:anim calcmode="lin" valueType="num">
                                      <p:cBhvr>
                                        <p:cTn id="33" dur="500" fill="hold"/>
                                        <p:tgtEl>
                                          <p:spTgt spid="206"/>
                                        </p:tgtEl>
                                        <p:attrNameLst>
                                          <p:attrName>ppt_h</p:attrName>
                                        </p:attrNameLst>
                                      </p:cBhvr>
                                      <p:tavLst>
                                        <p:tav tm="0">
                                          <p:val>
                                            <p:fltVal val="0"/>
                                          </p:val>
                                        </p:tav>
                                        <p:tav tm="100000">
                                          <p:val>
                                            <p:strVal val="#ppt_h"/>
                                          </p:val>
                                        </p:tav>
                                      </p:tavLst>
                                    </p:anim>
                                  </p:childTnLst>
                                </p:cTn>
                              </p:par>
                            </p:childTnLst>
                          </p:cTn>
                        </p:par>
                        <p:par>
                          <p:cTn id="34" fill="hold">
                            <p:stCondLst>
                              <p:cond delay="3000"/>
                            </p:stCondLst>
                            <p:childTnLst>
                              <p:par>
                                <p:cTn id="35" presetClass="entr" nodeType="afterEffect" presetSubtype="8" presetID="2" grpId="7" fill="hold">
                                  <p:stCondLst>
                                    <p:cond delay="0"/>
                                  </p:stCondLst>
                                  <p:iterate type="el" backwards="0">
                                    <p:tmAbs val="0"/>
                                  </p:iterate>
                                  <p:childTnLst>
                                    <p:set>
                                      <p:cBhvr>
                                        <p:cTn id="36" fill="hold"/>
                                        <p:tgtEl>
                                          <p:spTgt spid="209"/>
                                        </p:tgtEl>
                                        <p:attrNameLst>
                                          <p:attrName>style.visibility</p:attrName>
                                        </p:attrNameLst>
                                      </p:cBhvr>
                                      <p:to>
                                        <p:strVal val="visible"/>
                                      </p:to>
                                    </p:set>
                                    <p:anim calcmode="lin" valueType="num">
                                      <p:cBhvr>
                                        <p:cTn id="37" dur="500" fill="hold"/>
                                        <p:tgtEl>
                                          <p:spTgt spid="209"/>
                                        </p:tgtEl>
                                        <p:attrNameLst>
                                          <p:attrName>ppt_x</p:attrName>
                                        </p:attrNameLst>
                                      </p:cBhvr>
                                      <p:tavLst>
                                        <p:tav tm="0">
                                          <p:val>
                                            <p:strVal val="0-#ppt_w/2"/>
                                          </p:val>
                                        </p:tav>
                                        <p:tav tm="100000">
                                          <p:val>
                                            <p:strVal val="#ppt_x"/>
                                          </p:val>
                                        </p:tav>
                                      </p:tavLst>
                                    </p:anim>
                                    <p:anim calcmode="lin" valueType="num">
                                      <p:cBhvr>
                                        <p:cTn id="38" dur="500" fill="hold"/>
                                        <p:tgtEl>
                                          <p:spTgt spid="209"/>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Class="entr" nodeType="afterEffect" presetSubtype="16" presetID="23" grpId="8" fill="hold">
                                  <p:stCondLst>
                                    <p:cond delay="0"/>
                                  </p:stCondLst>
                                  <p:iterate type="el" backwards="0">
                                    <p:tmAbs val="0"/>
                                  </p:iterate>
                                  <p:childTnLst>
                                    <p:set>
                                      <p:cBhvr>
                                        <p:cTn id="41" fill="hold"/>
                                        <p:tgtEl>
                                          <p:spTgt spid="210"/>
                                        </p:tgtEl>
                                        <p:attrNameLst>
                                          <p:attrName>style.visibility</p:attrName>
                                        </p:attrNameLst>
                                      </p:cBhvr>
                                      <p:to>
                                        <p:strVal val="visible"/>
                                      </p:to>
                                    </p:set>
                                    <p:anim calcmode="lin" valueType="num">
                                      <p:cBhvr>
                                        <p:cTn id="42" dur="500" fill="hold"/>
                                        <p:tgtEl>
                                          <p:spTgt spid="210"/>
                                        </p:tgtEl>
                                        <p:attrNameLst>
                                          <p:attrName>ppt_w</p:attrName>
                                        </p:attrNameLst>
                                      </p:cBhvr>
                                      <p:tavLst>
                                        <p:tav tm="0">
                                          <p:val>
                                            <p:fltVal val="0"/>
                                          </p:val>
                                        </p:tav>
                                        <p:tav tm="100000">
                                          <p:val>
                                            <p:strVal val="#ppt_w"/>
                                          </p:val>
                                        </p:tav>
                                      </p:tavLst>
                                    </p:anim>
                                    <p:anim calcmode="lin" valueType="num">
                                      <p:cBhvr>
                                        <p:cTn id="43" dur="500" fill="hold"/>
                                        <p:tgtEl>
                                          <p:spTgt spid="210"/>
                                        </p:tgtEl>
                                        <p:attrNameLst>
                                          <p:attrName>ppt_h</p:attrName>
                                        </p:attrNameLst>
                                      </p:cBhvr>
                                      <p:tavLst>
                                        <p:tav tm="0">
                                          <p:val>
                                            <p:fltVal val="0"/>
                                          </p:val>
                                        </p:tav>
                                        <p:tav tm="100000">
                                          <p:val>
                                            <p:strVal val="#ppt_h"/>
                                          </p:val>
                                        </p:tav>
                                      </p:tavLst>
                                    </p:anim>
                                  </p:childTnLst>
                                </p:cTn>
                              </p:par>
                            </p:childTnLst>
                          </p:cTn>
                        </p:par>
                        <p:par>
                          <p:cTn id="44" fill="hold">
                            <p:stCondLst>
                              <p:cond delay="4000"/>
                            </p:stCondLst>
                            <p:childTnLst>
                              <p:par>
                                <p:cTn id="45" presetClass="entr" nodeType="afterEffect" presetSubtype="8" presetID="2" grpId="9" fill="hold">
                                  <p:stCondLst>
                                    <p:cond delay="0"/>
                                  </p:stCondLst>
                                  <p:iterate type="el" backwards="0">
                                    <p:tmAbs val="0"/>
                                  </p:iterate>
                                  <p:childTnLst>
                                    <p:set>
                                      <p:cBhvr>
                                        <p:cTn id="46" fill="hold"/>
                                        <p:tgtEl>
                                          <p:spTgt spid="213"/>
                                        </p:tgtEl>
                                        <p:attrNameLst>
                                          <p:attrName>style.visibility</p:attrName>
                                        </p:attrNameLst>
                                      </p:cBhvr>
                                      <p:to>
                                        <p:strVal val="visible"/>
                                      </p:to>
                                    </p:set>
                                    <p:anim calcmode="lin" valueType="num">
                                      <p:cBhvr>
                                        <p:cTn id="47" dur="500" fill="hold"/>
                                        <p:tgtEl>
                                          <p:spTgt spid="213"/>
                                        </p:tgtEl>
                                        <p:attrNameLst>
                                          <p:attrName>ppt_x</p:attrName>
                                        </p:attrNameLst>
                                      </p:cBhvr>
                                      <p:tavLst>
                                        <p:tav tm="0">
                                          <p:val>
                                            <p:strVal val="0-#ppt_w/2"/>
                                          </p:val>
                                        </p:tav>
                                        <p:tav tm="100000">
                                          <p:val>
                                            <p:strVal val="#ppt_x"/>
                                          </p:val>
                                        </p:tav>
                                      </p:tavLst>
                                    </p:anim>
                                    <p:anim calcmode="lin" valueType="num">
                                      <p:cBhvr>
                                        <p:cTn id="48" dur="500" fill="hold"/>
                                        <p:tgtEl>
                                          <p:spTgt spid="213"/>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Class="entr" nodeType="afterEffect" presetSubtype="16" presetID="23" grpId="10" fill="hold">
                                  <p:stCondLst>
                                    <p:cond delay="0"/>
                                  </p:stCondLst>
                                  <p:iterate type="el" backwards="0">
                                    <p:tmAbs val="0"/>
                                  </p:iterate>
                                  <p:childTnLst>
                                    <p:set>
                                      <p:cBhvr>
                                        <p:cTn id="51" fill="hold"/>
                                        <p:tgtEl>
                                          <p:spTgt spid="214"/>
                                        </p:tgtEl>
                                        <p:attrNameLst>
                                          <p:attrName>style.visibility</p:attrName>
                                        </p:attrNameLst>
                                      </p:cBhvr>
                                      <p:to>
                                        <p:strVal val="visible"/>
                                      </p:to>
                                    </p:set>
                                    <p:anim calcmode="lin" valueType="num">
                                      <p:cBhvr>
                                        <p:cTn id="52" dur="500" fill="hold"/>
                                        <p:tgtEl>
                                          <p:spTgt spid="214"/>
                                        </p:tgtEl>
                                        <p:attrNameLst>
                                          <p:attrName>ppt_w</p:attrName>
                                        </p:attrNameLst>
                                      </p:cBhvr>
                                      <p:tavLst>
                                        <p:tav tm="0">
                                          <p:val>
                                            <p:fltVal val="0"/>
                                          </p:val>
                                        </p:tav>
                                        <p:tav tm="100000">
                                          <p:val>
                                            <p:strVal val="#ppt_w"/>
                                          </p:val>
                                        </p:tav>
                                      </p:tavLst>
                                    </p:anim>
                                    <p:anim calcmode="lin" valueType="num">
                                      <p:cBhvr>
                                        <p:cTn id="53" dur="500" fill="hold"/>
                                        <p:tgtEl>
                                          <p:spTgt spid="214"/>
                                        </p:tgtEl>
                                        <p:attrNameLst>
                                          <p:attrName>ppt_h</p:attrName>
                                        </p:attrNameLst>
                                      </p:cBhvr>
                                      <p:tavLst>
                                        <p:tav tm="0">
                                          <p:val>
                                            <p:fltVal val="0"/>
                                          </p:val>
                                        </p:tav>
                                        <p:tav tm="100000">
                                          <p:val>
                                            <p:strVal val="#ppt_h"/>
                                          </p:val>
                                        </p:tav>
                                      </p:tavLst>
                                    </p:anim>
                                  </p:childTnLst>
                                </p:cTn>
                              </p:par>
                            </p:childTnLst>
                          </p:cTn>
                        </p:par>
                        <p:par>
                          <p:cTn id="54" fill="hold">
                            <p:stCondLst>
                              <p:cond delay="5000"/>
                            </p:stCondLst>
                            <p:childTnLst>
                              <p:par>
                                <p:cTn id="55" presetClass="entr" nodeType="afterEffect" presetSubtype="8" presetID="2" grpId="11" fill="hold">
                                  <p:stCondLst>
                                    <p:cond delay="0"/>
                                  </p:stCondLst>
                                  <p:iterate type="el" backwards="0">
                                    <p:tmAbs val="0"/>
                                  </p:iterate>
                                  <p:childTnLst>
                                    <p:set>
                                      <p:cBhvr>
                                        <p:cTn id="56" fill="hold"/>
                                        <p:tgtEl>
                                          <p:spTgt spid="217"/>
                                        </p:tgtEl>
                                        <p:attrNameLst>
                                          <p:attrName>style.visibility</p:attrName>
                                        </p:attrNameLst>
                                      </p:cBhvr>
                                      <p:to>
                                        <p:strVal val="visible"/>
                                      </p:to>
                                    </p:set>
                                    <p:anim calcmode="lin" valueType="num">
                                      <p:cBhvr>
                                        <p:cTn id="57" dur="500" fill="hold"/>
                                        <p:tgtEl>
                                          <p:spTgt spid="217"/>
                                        </p:tgtEl>
                                        <p:attrNameLst>
                                          <p:attrName>ppt_x</p:attrName>
                                        </p:attrNameLst>
                                      </p:cBhvr>
                                      <p:tavLst>
                                        <p:tav tm="0">
                                          <p:val>
                                            <p:strVal val="0-#ppt_w/2"/>
                                          </p:val>
                                        </p:tav>
                                        <p:tav tm="100000">
                                          <p:val>
                                            <p:strVal val="#ppt_x"/>
                                          </p:val>
                                        </p:tav>
                                      </p:tavLst>
                                    </p:anim>
                                    <p:anim calcmode="lin" valueType="num">
                                      <p:cBhvr>
                                        <p:cTn id="58" dur="500" fill="hold"/>
                                        <p:tgtEl>
                                          <p:spTgt spid="2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5" grpId="5"/>
      <p:bldP build="whole" bldLvl="1" animBg="1" rev="0" advAuto="0" spid="201" grpId="3"/>
      <p:bldP build="whole" bldLvl="1" animBg="1" rev="0" advAuto="0" spid="209" grpId="7"/>
      <p:bldP build="whole" bldLvl="1" animBg="1" rev="0" advAuto="0" spid="210" grpId="8"/>
      <p:bldP build="whole" bldLvl="1" animBg="1" rev="0" advAuto="0" spid="217" grpId="11"/>
      <p:bldP build="whole" bldLvl="1" animBg="1" rev="0" advAuto="0" spid="197" grpId="1"/>
      <p:bldP build="whole" bldLvl="1" animBg="1" rev="0" advAuto="0" spid="198" grpId="2"/>
      <p:bldP build="whole" bldLvl="1" animBg="1" rev="0" advAuto="0" spid="202" grpId="4"/>
      <p:bldP build="whole" bldLvl="1" animBg="1" rev="0" advAuto="0" spid="213" grpId="9"/>
      <p:bldP build="whole" bldLvl="1" animBg="1" rev="0" advAuto="0" spid="214" grpId="10"/>
      <p:bldP build="whole" bldLvl="1" animBg="1" rev="0" advAuto="0" spid="206" grpId="6"/>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21" name="组合 4"/>
          <p:cNvGrpSpPr/>
          <p:nvPr/>
        </p:nvGrpSpPr>
        <p:grpSpPr>
          <a:xfrm>
            <a:off x="9218929" y="4283708"/>
            <a:ext cx="15165071" cy="11432"/>
            <a:chOff x="0" y="0"/>
            <a:chExt cx="15165070" cy="11431"/>
          </a:xfrm>
        </p:grpSpPr>
        <p:sp>
          <p:nvSpPr>
            <p:cNvPr id="219" name="直接连接符 41"/>
            <p:cNvSpPr/>
            <p:nvPr/>
          </p:nvSpPr>
          <p:spPr>
            <a:xfrm>
              <a:off x="0" y="-1"/>
              <a:ext cx="9589770" cy="11432"/>
            </a:xfrm>
            <a:prstGeom prst="line">
              <a:avLst/>
            </a:prstGeom>
            <a:noFill/>
            <a:ln w="50800" cap="flat">
              <a:solidFill>
                <a:srgbClr val="6AE7FF"/>
              </a:solidFill>
              <a:prstDash val="solid"/>
              <a:miter lim="800000"/>
            </a:ln>
            <a:effectLst/>
          </p:spPr>
          <p:txBody>
            <a:bodyPr wrap="square" lIns="91439" tIns="91439" rIns="91439" bIns="91439" numCol="1" anchor="t">
              <a:noAutofit/>
            </a:bodyPr>
            <a:lstStyle/>
            <a:p>
              <a:pPr algn="l" defTabSz="1828800">
                <a:defRPr b="1" sz="3600">
                  <a:solidFill>
                    <a:srgbClr val="10FBFE"/>
                  </a:solidFill>
                  <a:latin typeface="微软雅黑"/>
                  <a:ea typeface="微软雅黑"/>
                  <a:cs typeface="微软雅黑"/>
                  <a:sym typeface="微软雅黑"/>
                </a:defRPr>
              </a:pPr>
            </a:p>
          </p:txBody>
        </p:sp>
        <p:sp>
          <p:nvSpPr>
            <p:cNvPr id="220" name="直接连接符 43"/>
            <p:cNvSpPr/>
            <p:nvPr/>
          </p:nvSpPr>
          <p:spPr>
            <a:xfrm>
              <a:off x="8923020" y="0"/>
              <a:ext cx="6242051" cy="1"/>
            </a:xfrm>
            <a:prstGeom prst="line">
              <a:avLst/>
            </a:prstGeom>
            <a:noFill/>
            <a:ln w="50800" cap="flat">
              <a:solidFill>
                <a:srgbClr val="6AE7FF">
                  <a:alpha val="50000"/>
                </a:srgbClr>
              </a:solidFill>
              <a:prstDash val="solid"/>
              <a:miter lim="800000"/>
            </a:ln>
            <a:effectLst/>
          </p:spPr>
          <p:txBody>
            <a:bodyPr wrap="square" lIns="91439" tIns="91439" rIns="91439" bIns="91439" numCol="1" anchor="t">
              <a:noAutofit/>
            </a:bodyPr>
            <a:lstStyle/>
            <a:p>
              <a:pPr algn="l" defTabSz="1828800">
                <a:defRPr b="1" sz="3600">
                  <a:solidFill>
                    <a:srgbClr val="10FBFE"/>
                  </a:solidFill>
                  <a:latin typeface="微软雅黑"/>
                  <a:ea typeface="微软雅黑"/>
                  <a:cs typeface="微软雅黑"/>
                  <a:sym typeface="微软雅黑"/>
                </a:defRPr>
              </a:pPr>
            </a:p>
          </p:txBody>
        </p:sp>
      </p:grpSp>
      <p:grpSp>
        <p:nvGrpSpPr>
          <p:cNvPr id="224" name="组合 5"/>
          <p:cNvGrpSpPr/>
          <p:nvPr/>
        </p:nvGrpSpPr>
        <p:grpSpPr>
          <a:xfrm>
            <a:off x="0" y="9414508"/>
            <a:ext cx="16559530" cy="11432"/>
            <a:chOff x="0" y="0"/>
            <a:chExt cx="16559529" cy="11431"/>
          </a:xfrm>
        </p:grpSpPr>
        <p:sp>
          <p:nvSpPr>
            <p:cNvPr id="222" name="直接连接符 45"/>
            <p:cNvSpPr/>
            <p:nvPr/>
          </p:nvSpPr>
          <p:spPr>
            <a:xfrm>
              <a:off x="0" y="0"/>
              <a:ext cx="7981950" cy="1"/>
            </a:xfrm>
            <a:prstGeom prst="line">
              <a:avLst/>
            </a:prstGeom>
            <a:noFill/>
            <a:ln w="50800" cap="flat">
              <a:solidFill>
                <a:srgbClr val="6AE7FF">
                  <a:alpha val="50000"/>
                </a:srgbClr>
              </a:solidFill>
              <a:prstDash val="solid"/>
              <a:miter lim="800000"/>
            </a:ln>
            <a:effectLst/>
          </p:spPr>
          <p:txBody>
            <a:bodyPr wrap="square" lIns="91439" tIns="91439" rIns="91439" bIns="91439" numCol="1" anchor="t">
              <a:noAutofit/>
            </a:bodyPr>
            <a:lstStyle/>
            <a:p>
              <a:pPr algn="l" defTabSz="1828800">
                <a:defRPr b="1" sz="3600">
                  <a:solidFill>
                    <a:srgbClr val="10FBFE"/>
                  </a:solidFill>
                  <a:latin typeface="微软雅黑"/>
                  <a:ea typeface="微软雅黑"/>
                  <a:cs typeface="微软雅黑"/>
                  <a:sym typeface="微软雅黑"/>
                </a:defRPr>
              </a:pPr>
            </a:p>
          </p:txBody>
        </p:sp>
        <p:sp>
          <p:nvSpPr>
            <p:cNvPr id="223" name="直接连接符 1"/>
            <p:cNvSpPr/>
            <p:nvPr/>
          </p:nvSpPr>
          <p:spPr>
            <a:xfrm>
              <a:off x="6969759" y="-1"/>
              <a:ext cx="9589771" cy="11432"/>
            </a:xfrm>
            <a:prstGeom prst="line">
              <a:avLst/>
            </a:prstGeom>
            <a:noFill/>
            <a:ln w="50800" cap="flat">
              <a:solidFill>
                <a:srgbClr val="6AE7FF"/>
              </a:solidFill>
              <a:prstDash val="solid"/>
              <a:miter lim="800000"/>
            </a:ln>
            <a:effectLst/>
          </p:spPr>
          <p:txBody>
            <a:bodyPr wrap="square" lIns="91439" tIns="91439" rIns="91439" bIns="91439" numCol="1" anchor="t">
              <a:noAutofit/>
            </a:bodyPr>
            <a:lstStyle/>
            <a:p>
              <a:pPr algn="l" defTabSz="1828800">
                <a:defRPr b="1" sz="3600">
                  <a:solidFill>
                    <a:srgbClr val="10FBFE"/>
                  </a:solidFill>
                  <a:latin typeface="微软雅黑"/>
                  <a:ea typeface="微软雅黑"/>
                  <a:cs typeface="微软雅黑"/>
                  <a:sym typeface="微软雅黑"/>
                </a:defRPr>
              </a:pPr>
            </a:p>
          </p:txBody>
        </p:sp>
      </p:grpSp>
      <p:sp>
        <p:nvSpPr>
          <p:cNvPr id="225" name="文本框 2"/>
          <p:cNvSpPr txBox="1"/>
          <p:nvPr/>
        </p:nvSpPr>
        <p:spPr>
          <a:xfrm>
            <a:off x="5053330" y="5289550"/>
            <a:ext cx="2843531" cy="261651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r" defTabSz="1828800">
              <a:defRPr b="1" sz="19200">
                <a:solidFill>
                  <a:srgbClr val="6AE7FF"/>
                </a:solidFill>
                <a:latin typeface="微软雅黑"/>
                <a:ea typeface="微软雅黑"/>
                <a:cs typeface="微软雅黑"/>
                <a:sym typeface="微软雅黑"/>
              </a:defRPr>
            </a:lvl1pPr>
          </a:lstStyle>
          <a:p>
            <a:pPr/>
            <a:r>
              <a:t>01</a:t>
            </a:r>
          </a:p>
        </p:txBody>
      </p:sp>
      <p:sp>
        <p:nvSpPr>
          <p:cNvPr id="226" name="文本框 3"/>
          <p:cNvSpPr txBox="1"/>
          <p:nvPr/>
        </p:nvSpPr>
        <p:spPr>
          <a:xfrm>
            <a:off x="9333230" y="5471159"/>
            <a:ext cx="11409562" cy="13512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6600">
                <a:solidFill>
                  <a:srgbClr val="10FBFE"/>
                </a:solidFill>
                <a:latin typeface="微软雅黑"/>
                <a:ea typeface="微软雅黑"/>
                <a:cs typeface="微软雅黑"/>
                <a:sym typeface="微软雅黑"/>
              </a:defRPr>
            </a:lvl1pPr>
          </a:lstStyle>
          <a:p>
            <a:pPr/>
            <a:r>
              <a:t>量子信息技术总体发展态势</a:t>
            </a:r>
          </a:p>
        </p:txBody>
      </p:sp>
      <p:sp>
        <p:nvSpPr>
          <p:cNvPr id="227" name="矩形 358"/>
          <p:cNvSpPr txBox="1"/>
          <p:nvPr/>
        </p:nvSpPr>
        <p:spPr>
          <a:xfrm>
            <a:off x="9409788" y="6984344"/>
            <a:ext cx="14783354" cy="7289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lnSpc>
                <a:spcPct val="150000"/>
              </a:lnSpc>
              <a:defRPr b="1" sz="3600">
                <a:solidFill>
                  <a:srgbClr val="10FBFE"/>
                </a:solidFill>
                <a:latin typeface="微软雅黑"/>
                <a:ea typeface="微软雅黑"/>
                <a:cs typeface="微软雅黑"/>
                <a:sym typeface="微软雅黑"/>
              </a:defRPr>
            </a:lvl1pPr>
          </a:lstStyle>
          <a:p>
            <a:pPr/>
            <a:r>
              <a:t>The Overall Trends of Quantum Information Technology</a:t>
            </a:r>
          </a:p>
        </p:txBody>
      </p:sp>
    </p:spTree>
  </p:cSld>
  <p:clrMapOvr>
    <a:masterClrMapping/>
  </p:clrMapOvr>
  <mc:AlternateContent xmlns:mc="http://schemas.openxmlformats.org/markup-compatibility/2006">
    <mc:Choice xmlns:p14="http://schemas.microsoft.com/office/powerpoint/2010/main" Requires="p14">
      <p:transition spd="med" advClick="0" advTm="0" p14:dur="1000">
        <p:pull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2" presetID="22" grpId="1" fill="hold">
                                  <p:stCondLst>
                                    <p:cond delay="0"/>
                                  </p:stCondLst>
                                  <p:iterate type="el" backwards="0">
                                    <p:tmAbs val="0"/>
                                  </p:iterate>
                                  <p:childTnLst>
                                    <p:set>
                                      <p:cBhvr>
                                        <p:cTn id="6" fill="hold"/>
                                        <p:tgtEl>
                                          <p:spTgt spid="221"/>
                                        </p:tgtEl>
                                        <p:attrNameLst>
                                          <p:attrName>style.visibility</p:attrName>
                                        </p:attrNameLst>
                                      </p:cBhvr>
                                      <p:to>
                                        <p:strVal val="visible"/>
                                      </p:to>
                                    </p:set>
                                    <p:animEffect filter="wipe(right)" transition="in">
                                      <p:cBhvr>
                                        <p:cTn id="7" dur="500"/>
                                        <p:tgtEl>
                                          <p:spTgt spid="221"/>
                                        </p:tgtEl>
                                      </p:cBhvr>
                                    </p:animEffect>
                                  </p:childTnLst>
                                </p:cTn>
                              </p:par>
                            </p:childTnLst>
                          </p:cTn>
                        </p:par>
                        <p:par>
                          <p:cTn id="8" fill="hold">
                            <p:stCondLst>
                              <p:cond delay="500"/>
                            </p:stCondLst>
                            <p:childTnLst>
                              <p:par>
                                <p:cTn id="9" presetClass="entr" nodeType="afterEffect" presetSubtype="8" presetID="22" grpId="2" fill="hold">
                                  <p:stCondLst>
                                    <p:cond delay="0"/>
                                  </p:stCondLst>
                                  <p:iterate type="el" backwards="0">
                                    <p:tmAbs val="0"/>
                                  </p:iterate>
                                  <p:childTnLst>
                                    <p:set>
                                      <p:cBhvr>
                                        <p:cTn id="10" fill="hold"/>
                                        <p:tgtEl>
                                          <p:spTgt spid="224"/>
                                        </p:tgtEl>
                                        <p:attrNameLst>
                                          <p:attrName>style.visibility</p:attrName>
                                        </p:attrNameLst>
                                      </p:cBhvr>
                                      <p:to>
                                        <p:strVal val="visible"/>
                                      </p:to>
                                    </p:set>
                                    <p:animEffect filter="wipe(left)" transition="in">
                                      <p:cBhvr>
                                        <p:cTn id="11" dur="500"/>
                                        <p:tgtEl>
                                          <p:spTgt spid="224"/>
                                        </p:tgtEl>
                                      </p:cBhvr>
                                    </p:animEffect>
                                  </p:childTnLst>
                                </p:cTn>
                              </p:par>
                            </p:childTnLst>
                          </p:cTn>
                        </p:par>
                        <p:par>
                          <p:cTn id="12" fill="hold">
                            <p:stCondLst>
                              <p:cond delay="1000"/>
                            </p:stCondLst>
                            <p:childTnLst>
                              <p:par>
                                <p:cTn id="13" presetClass="entr" nodeType="afterEffect" presetSubtype="16" presetID="23" grpId="3" fill="hold">
                                  <p:stCondLst>
                                    <p:cond delay="0"/>
                                  </p:stCondLst>
                                  <p:iterate type="el" backwards="0">
                                    <p:tmAbs val="0"/>
                                  </p:iterate>
                                  <p:childTnLst>
                                    <p:set>
                                      <p:cBhvr>
                                        <p:cTn id="14" fill="hold"/>
                                        <p:tgtEl>
                                          <p:spTgt spid="225"/>
                                        </p:tgtEl>
                                        <p:attrNameLst>
                                          <p:attrName>style.visibility</p:attrName>
                                        </p:attrNameLst>
                                      </p:cBhvr>
                                      <p:to>
                                        <p:strVal val="visible"/>
                                      </p:to>
                                    </p:set>
                                    <p:anim calcmode="lin" valueType="num">
                                      <p:cBhvr>
                                        <p:cTn id="15" dur="500" fill="hold"/>
                                        <p:tgtEl>
                                          <p:spTgt spid="225"/>
                                        </p:tgtEl>
                                        <p:attrNameLst>
                                          <p:attrName>ppt_w</p:attrName>
                                        </p:attrNameLst>
                                      </p:cBhvr>
                                      <p:tavLst>
                                        <p:tav tm="0">
                                          <p:val>
                                            <p:fltVal val="0"/>
                                          </p:val>
                                        </p:tav>
                                        <p:tav tm="100000">
                                          <p:val>
                                            <p:strVal val="#ppt_w"/>
                                          </p:val>
                                        </p:tav>
                                      </p:tavLst>
                                    </p:anim>
                                    <p:anim calcmode="lin" valueType="num">
                                      <p:cBhvr>
                                        <p:cTn id="16" dur="500" fill="hold"/>
                                        <p:tgtEl>
                                          <p:spTgt spid="225"/>
                                        </p:tgtEl>
                                        <p:attrNameLst>
                                          <p:attrName>ppt_h</p:attrName>
                                        </p:attrNameLst>
                                      </p:cBhvr>
                                      <p:tavLst>
                                        <p:tav tm="0">
                                          <p:val>
                                            <p:fltVal val="0"/>
                                          </p:val>
                                        </p:tav>
                                        <p:tav tm="100000">
                                          <p:val>
                                            <p:strVal val="#ppt_h"/>
                                          </p:val>
                                        </p:tav>
                                      </p:tavLst>
                                    </p:anim>
                                  </p:childTnLst>
                                </p:cTn>
                              </p:par>
                            </p:childTnLst>
                          </p:cTn>
                        </p:par>
                        <p:par>
                          <p:cTn id="17" fill="hold">
                            <p:stCondLst>
                              <p:cond delay="1500"/>
                            </p:stCondLst>
                            <p:childTnLst>
                              <p:par>
                                <p:cTn id="18" presetClass="entr" nodeType="afterEffect" presetSubtype="16" presetID="23" grpId="4" fill="hold">
                                  <p:stCondLst>
                                    <p:cond delay="0"/>
                                  </p:stCondLst>
                                  <p:iterate type="el" backwards="0">
                                    <p:tmAbs val="0"/>
                                  </p:iterate>
                                  <p:childTnLst>
                                    <p:set>
                                      <p:cBhvr>
                                        <p:cTn id="19" fill="hold"/>
                                        <p:tgtEl>
                                          <p:spTgt spid="226"/>
                                        </p:tgtEl>
                                        <p:attrNameLst>
                                          <p:attrName>style.visibility</p:attrName>
                                        </p:attrNameLst>
                                      </p:cBhvr>
                                      <p:to>
                                        <p:strVal val="visible"/>
                                      </p:to>
                                    </p:set>
                                    <p:anim calcmode="lin" valueType="num">
                                      <p:cBhvr>
                                        <p:cTn id="20" dur="500" fill="hold"/>
                                        <p:tgtEl>
                                          <p:spTgt spid="226"/>
                                        </p:tgtEl>
                                        <p:attrNameLst>
                                          <p:attrName>ppt_w</p:attrName>
                                        </p:attrNameLst>
                                      </p:cBhvr>
                                      <p:tavLst>
                                        <p:tav tm="0">
                                          <p:val>
                                            <p:fltVal val="0"/>
                                          </p:val>
                                        </p:tav>
                                        <p:tav tm="100000">
                                          <p:val>
                                            <p:strVal val="#ppt_w"/>
                                          </p:val>
                                        </p:tav>
                                      </p:tavLst>
                                    </p:anim>
                                    <p:anim calcmode="lin" valueType="num">
                                      <p:cBhvr>
                                        <p:cTn id="21" dur="500" fill="hold"/>
                                        <p:tgtEl>
                                          <p:spTgt spid="226"/>
                                        </p:tgtEl>
                                        <p:attrNameLst>
                                          <p:attrName>ppt_h</p:attrName>
                                        </p:attrNameLst>
                                      </p:cBhvr>
                                      <p:tavLst>
                                        <p:tav tm="0">
                                          <p:val>
                                            <p:fltVal val="0"/>
                                          </p:val>
                                        </p:tav>
                                        <p:tav tm="100000">
                                          <p:val>
                                            <p:strVal val="#ppt_h"/>
                                          </p:val>
                                        </p:tav>
                                      </p:tavLst>
                                    </p:anim>
                                  </p:childTnLst>
                                </p:cTn>
                              </p:par>
                            </p:childTnLst>
                          </p:cTn>
                        </p:par>
                        <p:par>
                          <p:cTn id="22" fill="hold">
                            <p:stCondLst>
                              <p:cond delay="2000"/>
                            </p:stCondLst>
                            <p:childTnLst>
                              <p:par>
                                <p:cTn id="23" presetClass="entr" nodeType="afterEffect" presetSubtype="4" presetID="2" grpId="5" fill="hold">
                                  <p:stCondLst>
                                    <p:cond delay="0"/>
                                  </p:stCondLst>
                                  <p:iterate type="el" backwards="0">
                                    <p:tmAbs val="0"/>
                                  </p:iterate>
                                  <p:childTnLst>
                                    <p:set>
                                      <p:cBhvr>
                                        <p:cTn id="24" fill="hold"/>
                                        <p:tgtEl>
                                          <p:spTgt spid="227"/>
                                        </p:tgtEl>
                                        <p:attrNameLst>
                                          <p:attrName>style.visibility</p:attrName>
                                        </p:attrNameLst>
                                      </p:cBhvr>
                                      <p:to>
                                        <p:strVal val="visible"/>
                                      </p:to>
                                    </p:set>
                                    <p:anim calcmode="lin" valueType="num">
                                      <p:cBhvr>
                                        <p:cTn id="25" dur="500" fill="hold"/>
                                        <p:tgtEl>
                                          <p:spTgt spid="227"/>
                                        </p:tgtEl>
                                        <p:attrNameLst>
                                          <p:attrName>ppt_x</p:attrName>
                                        </p:attrNameLst>
                                      </p:cBhvr>
                                      <p:tavLst>
                                        <p:tav tm="0">
                                          <p:val>
                                            <p:strVal val="#ppt_x"/>
                                          </p:val>
                                        </p:tav>
                                        <p:tav tm="100000">
                                          <p:val>
                                            <p:strVal val="#ppt_x"/>
                                          </p:val>
                                        </p:tav>
                                      </p:tavLst>
                                    </p:anim>
                                    <p:anim calcmode="lin" valueType="num">
                                      <p:cBhvr>
                                        <p:cTn id="26" dur="500" fill="hold"/>
                                        <p:tgtEl>
                                          <p:spTgt spid="2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7" grpId="5"/>
      <p:bldP build="whole" bldLvl="1" animBg="1" rev="0" advAuto="0" spid="226" grpId="4"/>
      <p:bldP build="whole" bldLvl="1" animBg="1" rev="0" advAuto="0" spid="221" grpId="1"/>
      <p:bldP build="whole" bldLvl="1" animBg="1" rev="0" advAuto="0" spid="224" grpId="2"/>
      <p:bldP build="whole" bldLvl="1" animBg="1" rev="0" advAuto="0" spid="225" grpId="3"/>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33" name="组合 3"/>
          <p:cNvGrpSpPr/>
          <p:nvPr/>
        </p:nvGrpSpPr>
        <p:grpSpPr>
          <a:xfrm>
            <a:off x="708659" y="754380"/>
            <a:ext cx="1212854" cy="1212853"/>
            <a:chOff x="0" y="0"/>
            <a:chExt cx="1212852" cy="1212852"/>
          </a:xfrm>
        </p:grpSpPr>
        <p:sp>
          <p:nvSpPr>
            <p:cNvPr id="229" name="椭圆 1"/>
            <p:cNvSpPr/>
            <p:nvPr/>
          </p:nvSpPr>
          <p:spPr>
            <a:xfrm>
              <a:off x="-1" y="-1"/>
              <a:ext cx="1212854" cy="1212854"/>
            </a:xfrm>
            <a:prstGeom prst="ellipse">
              <a:avLst/>
            </a:prstGeom>
            <a:solidFill>
              <a:srgbClr val="6AE7FF">
                <a:alpha val="30000"/>
              </a:srgbClr>
            </a:solidFill>
            <a:ln w="12700" cap="flat">
              <a:noFill/>
              <a:miter lim="400000"/>
            </a:ln>
            <a:effectLst/>
          </p:spPr>
          <p:txBody>
            <a:bodyPr wrap="square" lIns="91439" tIns="91439" rIns="91439" bIns="91439" numCol="1" anchor="ctr">
              <a:noAutofit/>
            </a:bodyPr>
            <a:lstStyle/>
            <a:p>
              <a:pPr defTabSz="1828800">
                <a:defRPr b="1" sz="3600">
                  <a:solidFill>
                    <a:srgbClr val="FFFFFF"/>
                  </a:solidFill>
                  <a:latin typeface="微软雅黑"/>
                  <a:ea typeface="微软雅黑"/>
                  <a:cs typeface="微软雅黑"/>
                  <a:sym typeface="微软雅黑"/>
                </a:defRPr>
              </a:pPr>
            </a:p>
          </p:txBody>
        </p:sp>
        <p:grpSp>
          <p:nvGrpSpPr>
            <p:cNvPr id="232" name="椭圆 2"/>
            <p:cNvGrpSpPr/>
            <p:nvPr/>
          </p:nvGrpSpPr>
          <p:grpSpPr>
            <a:xfrm>
              <a:off x="155817" y="147211"/>
              <a:ext cx="900165" cy="919481"/>
              <a:chOff x="0" y="0"/>
              <a:chExt cx="900164" cy="919480"/>
            </a:xfrm>
          </p:grpSpPr>
          <p:sp>
            <p:nvSpPr>
              <p:cNvPr id="230" name="圆形"/>
              <p:cNvSpPr/>
              <p:nvPr/>
            </p:nvSpPr>
            <p:spPr>
              <a:xfrm>
                <a:off x="0" y="9658"/>
                <a:ext cx="900165" cy="900166"/>
              </a:xfrm>
              <a:prstGeom prst="ellipse">
                <a:avLst/>
              </a:prstGeom>
              <a:solidFill>
                <a:srgbClr val="6AE7FF"/>
              </a:solidFill>
              <a:ln w="12700" cap="flat">
                <a:noFill/>
                <a:miter lim="400000"/>
              </a:ln>
              <a:effectLst/>
            </p:spPr>
            <p:txBody>
              <a:bodyPr wrap="square" lIns="91439" tIns="91439" rIns="91439" bIns="91439" numCol="1" anchor="ctr">
                <a:noAutofit/>
              </a:bodyPr>
              <a:lstStyle/>
              <a:p>
                <a:pPr defTabSz="1828800">
                  <a:defRPr b="1" sz="3600">
                    <a:solidFill>
                      <a:srgbClr val="FFFFFF"/>
                    </a:solidFill>
                    <a:latin typeface="微软雅黑"/>
                    <a:ea typeface="微软雅黑"/>
                    <a:cs typeface="微软雅黑"/>
                    <a:sym typeface="微软雅黑"/>
                  </a:defRPr>
                </a:pPr>
              </a:p>
            </p:txBody>
          </p:sp>
          <p:sp>
            <p:nvSpPr>
              <p:cNvPr id="231" name="1"/>
              <p:cNvSpPr txBox="1"/>
              <p:nvPr/>
            </p:nvSpPr>
            <p:spPr>
              <a:xfrm>
                <a:off x="223266" y="0"/>
                <a:ext cx="453630" cy="9194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defTabSz="1828800">
                  <a:defRPr b="1" sz="4800">
                    <a:solidFill>
                      <a:srgbClr val="FFFFFF"/>
                    </a:solidFill>
                    <a:latin typeface="微软雅黑"/>
                    <a:ea typeface="微软雅黑"/>
                    <a:cs typeface="微软雅黑"/>
                    <a:sym typeface="微软雅黑"/>
                  </a:defRPr>
                </a:lvl1pPr>
              </a:lstStyle>
              <a:p>
                <a:pPr/>
                <a:r>
                  <a:t>1</a:t>
                </a:r>
              </a:p>
            </p:txBody>
          </p:sp>
        </p:grpSp>
      </p:grpSp>
      <p:sp>
        <p:nvSpPr>
          <p:cNvPr id="234" name="文本框 263"/>
          <p:cNvSpPr txBox="1"/>
          <p:nvPr/>
        </p:nvSpPr>
        <p:spPr>
          <a:xfrm>
            <a:off x="2012950" y="962660"/>
            <a:ext cx="10288270" cy="13766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l" defTabSz="1828800">
              <a:defRPr b="1" sz="4000">
                <a:solidFill>
                  <a:srgbClr val="10FBFE"/>
                </a:solidFill>
                <a:latin typeface="微软雅黑"/>
                <a:ea typeface="微软雅黑"/>
                <a:cs typeface="微软雅黑"/>
                <a:sym typeface="微软雅黑"/>
              </a:defRPr>
            </a:pPr>
            <a:r>
              <a:t>量子力学：现代物理学</a:t>
            </a:r>
            <a:r>
              <a:t>的皇冠/</a:t>
            </a:r>
            <a:r>
              <a:rPr b="0" sz="3200"/>
              <a:t>Quantum Mechanics: The Crown of Modern Physics</a:t>
            </a:r>
          </a:p>
        </p:txBody>
      </p:sp>
      <p:grpSp>
        <p:nvGrpSpPr>
          <p:cNvPr id="240" name="组合 8"/>
          <p:cNvGrpSpPr/>
          <p:nvPr/>
        </p:nvGrpSpPr>
        <p:grpSpPr>
          <a:xfrm>
            <a:off x="14789785" y="3158766"/>
            <a:ext cx="8105106" cy="3176378"/>
            <a:chOff x="148336" y="51630"/>
            <a:chExt cx="8105105" cy="3176377"/>
          </a:xfrm>
        </p:grpSpPr>
        <p:sp>
          <p:nvSpPr>
            <p:cNvPr id="235" name="矩形 16"/>
            <p:cNvSpPr txBox="1"/>
            <p:nvPr/>
          </p:nvSpPr>
          <p:spPr>
            <a:xfrm>
              <a:off x="1193945" y="644976"/>
              <a:ext cx="7059497" cy="25830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noAutofit/>
            </a:bodyPr>
            <a:lstStyle>
              <a:lvl1pPr algn="l" defTabSz="1828800">
                <a:lnSpc>
                  <a:spcPct val="150000"/>
                </a:lnSpc>
                <a:defRPr>
                  <a:solidFill>
                    <a:srgbClr val="10FBFE"/>
                  </a:solidFill>
                  <a:latin typeface="微软雅黑"/>
                  <a:ea typeface="微软雅黑"/>
                  <a:cs typeface="微软雅黑"/>
                  <a:sym typeface="微软雅黑"/>
                </a:defRPr>
              </a:lvl1pPr>
            </a:lstStyle>
            <a:p>
              <a:pPr/>
              <a:r>
                <a:t>虽然量子力学的理论诠释尚有诸多分歧和矛盾之处，但在应用领域效果极为出色。自量子问世以来先后孕育出了原子弹、激光、核磁共振等技术。</a:t>
              </a:r>
            </a:p>
          </p:txBody>
        </p:sp>
        <p:sp>
          <p:nvSpPr>
            <p:cNvPr id="236" name="矩形 9"/>
            <p:cNvSpPr txBox="1"/>
            <p:nvPr/>
          </p:nvSpPr>
          <p:spPr>
            <a:xfrm>
              <a:off x="1195099" y="51630"/>
              <a:ext cx="4356642" cy="7832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noAutofit/>
            </a:bodyPr>
            <a:lstStyle>
              <a:lvl1pPr algn="l" defTabSz="1828800">
                <a:defRPr b="1" sz="3200">
                  <a:solidFill>
                    <a:srgbClr val="10FBFE"/>
                  </a:solidFill>
                  <a:latin typeface="微软雅黑"/>
                  <a:ea typeface="微软雅黑"/>
                  <a:cs typeface="微软雅黑"/>
                  <a:sym typeface="微软雅黑"/>
                </a:defRPr>
              </a:lvl1pPr>
            </a:lstStyle>
            <a:p>
              <a:pPr/>
              <a:r>
                <a:t>应用领域表现极佳</a:t>
              </a:r>
            </a:p>
          </p:txBody>
        </p:sp>
        <p:grpSp>
          <p:nvGrpSpPr>
            <p:cNvPr id="239" name="组合 16"/>
            <p:cNvGrpSpPr/>
            <p:nvPr/>
          </p:nvGrpSpPr>
          <p:grpSpPr>
            <a:xfrm>
              <a:off x="148336" y="51632"/>
              <a:ext cx="890020" cy="667514"/>
              <a:chOff x="148336" y="51632"/>
              <a:chExt cx="890018" cy="667513"/>
            </a:xfrm>
          </p:grpSpPr>
          <p:sp>
            <p:nvSpPr>
              <p:cNvPr id="237" name="等腰三角形 14"/>
              <p:cNvSpPr/>
              <p:nvPr/>
            </p:nvSpPr>
            <p:spPr>
              <a:xfrm rot="5400000">
                <a:off x="407925" y="88716"/>
                <a:ext cx="667515" cy="593346"/>
              </a:xfrm>
              <a:prstGeom prst="triangle">
                <a:avLst/>
              </a:prstGeom>
              <a:solidFill>
                <a:srgbClr val="6AE7FF">
                  <a:alpha val="50000"/>
                </a:srgbClr>
              </a:solidFill>
              <a:ln w="12700" cap="flat">
                <a:noFill/>
                <a:miter lim="400000"/>
              </a:ln>
              <a:effectLst/>
            </p:spPr>
            <p:txBody>
              <a:bodyPr wrap="square" lIns="91439" tIns="91439" rIns="91439" bIns="91439" numCol="1" anchor="ctr">
                <a:noAutofit/>
              </a:bodyPr>
              <a:lstStyle/>
              <a:p>
                <a:pPr defTabSz="1828800">
                  <a:defRPr b="1" sz="3600">
                    <a:solidFill>
                      <a:srgbClr val="FFFFFF"/>
                    </a:solidFill>
                    <a:latin typeface="微软雅黑"/>
                    <a:ea typeface="微软雅黑"/>
                    <a:cs typeface="微软雅黑"/>
                    <a:sym typeface="微软雅黑"/>
                  </a:defRPr>
                </a:pPr>
              </a:p>
            </p:txBody>
          </p:sp>
          <p:sp>
            <p:nvSpPr>
              <p:cNvPr id="238" name="等腰三角形 15"/>
              <p:cNvSpPr/>
              <p:nvPr/>
            </p:nvSpPr>
            <p:spPr>
              <a:xfrm rot="5400000">
                <a:off x="111252" y="162883"/>
                <a:ext cx="519178" cy="445010"/>
              </a:xfrm>
              <a:prstGeom prst="triangle">
                <a:avLst/>
              </a:prstGeom>
              <a:solidFill>
                <a:srgbClr val="6AE7FF">
                  <a:alpha val="50000"/>
                </a:srgbClr>
              </a:solidFill>
              <a:ln w="12700" cap="flat">
                <a:noFill/>
                <a:miter lim="400000"/>
              </a:ln>
              <a:effectLst/>
            </p:spPr>
            <p:txBody>
              <a:bodyPr wrap="square" lIns="91439" tIns="91439" rIns="91439" bIns="91439" numCol="1" anchor="ctr">
                <a:noAutofit/>
              </a:bodyPr>
              <a:lstStyle/>
              <a:p>
                <a:pPr defTabSz="1828800">
                  <a:defRPr b="1" sz="3600">
                    <a:solidFill>
                      <a:srgbClr val="FFFFFF"/>
                    </a:solidFill>
                    <a:latin typeface="微软雅黑"/>
                    <a:ea typeface="微软雅黑"/>
                    <a:cs typeface="微软雅黑"/>
                    <a:sym typeface="微软雅黑"/>
                  </a:defRPr>
                </a:pPr>
              </a:p>
            </p:txBody>
          </p:sp>
        </p:grpSp>
      </p:grpSp>
      <p:grpSp>
        <p:nvGrpSpPr>
          <p:cNvPr id="248" name="组合 4"/>
          <p:cNvGrpSpPr/>
          <p:nvPr/>
        </p:nvGrpSpPr>
        <p:grpSpPr>
          <a:xfrm>
            <a:off x="9262109" y="4419658"/>
            <a:ext cx="5857877" cy="6024779"/>
            <a:chOff x="0" y="0"/>
            <a:chExt cx="5857876" cy="6024777"/>
          </a:xfrm>
        </p:grpSpPr>
        <p:grpSp>
          <p:nvGrpSpPr>
            <p:cNvPr id="244" name="组合 4"/>
            <p:cNvGrpSpPr/>
            <p:nvPr/>
          </p:nvGrpSpPr>
          <p:grpSpPr>
            <a:xfrm>
              <a:off x="-1" y="0"/>
              <a:ext cx="5857878" cy="6024778"/>
              <a:chOff x="0" y="0"/>
              <a:chExt cx="5857876" cy="6024777"/>
            </a:xfrm>
          </p:grpSpPr>
          <p:sp>
            <p:nvSpPr>
              <p:cNvPr id="241" name="椭圆 5"/>
              <p:cNvSpPr/>
              <p:nvPr/>
            </p:nvSpPr>
            <p:spPr>
              <a:xfrm rot="1906326">
                <a:off x="2105024" y="29151"/>
                <a:ext cx="1795465" cy="5919789"/>
              </a:xfrm>
              <a:prstGeom prst="ellipse">
                <a:avLst/>
              </a:prstGeom>
              <a:noFill/>
              <a:ln w="12700" cap="flat">
                <a:solidFill>
                  <a:srgbClr val="6AE7FF"/>
                </a:solidFill>
                <a:prstDash val="solid"/>
                <a:miter lim="800000"/>
              </a:ln>
              <a:effectLst/>
            </p:spPr>
            <p:txBody>
              <a:bodyPr wrap="square" lIns="91439" tIns="91439" rIns="91439" bIns="91439" numCol="1" anchor="ctr">
                <a:noAutofit/>
              </a:bodyPr>
              <a:lstStyle/>
              <a:p>
                <a:pPr defTabSz="1828800">
                  <a:defRPr b="1" sz="3600">
                    <a:solidFill>
                      <a:srgbClr val="FFFFFF"/>
                    </a:solidFill>
                    <a:latin typeface="微软雅黑"/>
                    <a:ea typeface="微软雅黑"/>
                    <a:cs typeface="微软雅黑"/>
                    <a:sym typeface="微软雅黑"/>
                  </a:defRPr>
                </a:pPr>
              </a:p>
            </p:txBody>
          </p:sp>
          <p:sp>
            <p:nvSpPr>
              <p:cNvPr id="242" name="椭圆 6"/>
              <p:cNvSpPr/>
              <p:nvPr/>
            </p:nvSpPr>
            <p:spPr>
              <a:xfrm rot="19526860">
                <a:off x="2183607" y="117258"/>
                <a:ext cx="1797844" cy="5919789"/>
              </a:xfrm>
              <a:prstGeom prst="ellipse">
                <a:avLst/>
              </a:prstGeom>
              <a:noFill/>
              <a:ln w="12700" cap="flat">
                <a:solidFill>
                  <a:srgbClr val="6AE7FF"/>
                </a:solidFill>
                <a:prstDash val="solid"/>
                <a:miter lim="800000"/>
              </a:ln>
              <a:effectLst/>
            </p:spPr>
            <p:txBody>
              <a:bodyPr wrap="square" lIns="91439" tIns="91439" rIns="91439" bIns="91439" numCol="1" anchor="ctr">
                <a:noAutofit/>
              </a:bodyPr>
              <a:lstStyle/>
              <a:p>
                <a:pPr defTabSz="1828800">
                  <a:defRPr b="1" sz="3600">
                    <a:solidFill>
                      <a:srgbClr val="FFFFFF"/>
                    </a:solidFill>
                    <a:latin typeface="微软雅黑"/>
                    <a:ea typeface="微软雅黑"/>
                    <a:cs typeface="微软雅黑"/>
                    <a:sym typeface="微软雅黑"/>
                  </a:defRPr>
                </a:pPr>
              </a:p>
            </p:txBody>
          </p:sp>
          <p:sp>
            <p:nvSpPr>
              <p:cNvPr id="243" name="椭圆 7"/>
              <p:cNvSpPr/>
              <p:nvPr/>
            </p:nvSpPr>
            <p:spPr>
              <a:xfrm rot="16200000">
                <a:off x="2046683" y="77965"/>
                <a:ext cx="1764509" cy="5857878"/>
              </a:xfrm>
              <a:prstGeom prst="ellipse">
                <a:avLst/>
              </a:prstGeom>
              <a:noFill/>
              <a:ln w="12700" cap="flat">
                <a:solidFill>
                  <a:srgbClr val="6AE7FF"/>
                </a:solidFill>
                <a:prstDash val="solid"/>
                <a:miter lim="800000"/>
              </a:ln>
              <a:effectLst/>
            </p:spPr>
            <p:txBody>
              <a:bodyPr wrap="square" lIns="91439" tIns="91439" rIns="91439" bIns="91439" numCol="1" anchor="ctr">
                <a:noAutofit/>
              </a:bodyPr>
              <a:lstStyle/>
              <a:p>
                <a:pPr defTabSz="1828800">
                  <a:defRPr b="1" sz="3600">
                    <a:solidFill>
                      <a:srgbClr val="FFFFFF"/>
                    </a:solidFill>
                    <a:latin typeface="微软雅黑"/>
                    <a:ea typeface="微软雅黑"/>
                    <a:cs typeface="微软雅黑"/>
                    <a:sym typeface="微软雅黑"/>
                  </a:defRPr>
                </a:pPr>
              </a:p>
            </p:txBody>
          </p:sp>
        </p:grpSp>
        <p:sp>
          <p:nvSpPr>
            <p:cNvPr id="245" name="椭圆 11"/>
            <p:cNvSpPr/>
            <p:nvPr/>
          </p:nvSpPr>
          <p:spPr>
            <a:xfrm>
              <a:off x="3286125" y="886401"/>
              <a:ext cx="285753" cy="285749"/>
            </a:xfrm>
            <a:prstGeom prst="ellipse">
              <a:avLst/>
            </a:prstGeom>
            <a:solidFill>
              <a:srgbClr val="6AE7FF"/>
            </a:solidFill>
            <a:ln w="12700" cap="flat">
              <a:noFill/>
              <a:miter lim="400000"/>
            </a:ln>
            <a:effectLst/>
          </p:spPr>
          <p:txBody>
            <a:bodyPr wrap="square" lIns="91439" tIns="91439" rIns="91439" bIns="91439" numCol="1" anchor="ctr">
              <a:noAutofit/>
            </a:bodyPr>
            <a:lstStyle/>
            <a:p>
              <a:pPr defTabSz="1828800">
                <a:defRPr b="1" sz="3600">
                  <a:solidFill>
                    <a:srgbClr val="FFFFFF"/>
                  </a:solidFill>
                  <a:latin typeface="微软雅黑"/>
                  <a:ea typeface="微软雅黑"/>
                  <a:cs typeface="微软雅黑"/>
                  <a:sym typeface="微软雅黑"/>
                </a:defRPr>
              </a:pPr>
            </a:p>
          </p:txBody>
        </p:sp>
        <p:sp>
          <p:nvSpPr>
            <p:cNvPr id="246" name="椭圆 12"/>
            <p:cNvSpPr/>
            <p:nvPr/>
          </p:nvSpPr>
          <p:spPr>
            <a:xfrm>
              <a:off x="4714876" y="4601150"/>
              <a:ext cx="285753" cy="285749"/>
            </a:xfrm>
            <a:prstGeom prst="ellipse">
              <a:avLst/>
            </a:prstGeom>
            <a:solidFill>
              <a:srgbClr val="6AE7FF"/>
            </a:solidFill>
            <a:ln w="12700" cap="flat">
              <a:noFill/>
              <a:miter lim="400000"/>
            </a:ln>
            <a:effectLst/>
          </p:spPr>
          <p:txBody>
            <a:bodyPr wrap="square" lIns="91439" tIns="91439" rIns="91439" bIns="91439" numCol="1" anchor="ctr">
              <a:noAutofit/>
            </a:bodyPr>
            <a:lstStyle/>
            <a:p>
              <a:pPr defTabSz="1828800">
                <a:defRPr b="1" sz="3600">
                  <a:solidFill>
                    <a:srgbClr val="FFFFFF"/>
                  </a:solidFill>
                  <a:latin typeface="微软雅黑"/>
                  <a:ea typeface="微软雅黑"/>
                  <a:cs typeface="微软雅黑"/>
                  <a:sym typeface="微软雅黑"/>
                </a:defRPr>
              </a:pPr>
            </a:p>
          </p:txBody>
        </p:sp>
        <p:sp>
          <p:nvSpPr>
            <p:cNvPr id="247" name="椭圆 13"/>
            <p:cNvSpPr/>
            <p:nvPr/>
          </p:nvSpPr>
          <p:spPr>
            <a:xfrm>
              <a:off x="404812" y="3358138"/>
              <a:ext cx="285753" cy="285749"/>
            </a:xfrm>
            <a:prstGeom prst="ellipse">
              <a:avLst/>
            </a:prstGeom>
            <a:solidFill>
              <a:srgbClr val="6AE7FF"/>
            </a:solidFill>
            <a:ln w="12700" cap="flat">
              <a:noFill/>
              <a:miter lim="400000"/>
            </a:ln>
            <a:effectLst/>
          </p:spPr>
          <p:txBody>
            <a:bodyPr wrap="square" lIns="91439" tIns="91439" rIns="91439" bIns="91439" numCol="1" anchor="ctr">
              <a:noAutofit/>
            </a:bodyPr>
            <a:lstStyle/>
            <a:p>
              <a:pPr defTabSz="1828800">
                <a:defRPr b="1" sz="3600">
                  <a:solidFill>
                    <a:srgbClr val="FFFFFF"/>
                  </a:solidFill>
                  <a:latin typeface="微软雅黑"/>
                  <a:ea typeface="微软雅黑"/>
                  <a:cs typeface="微软雅黑"/>
                  <a:sym typeface="微软雅黑"/>
                </a:defRPr>
              </a:pPr>
            </a:p>
          </p:txBody>
        </p:sp>
      </p:grpSp>
      <p:grpSp>
        <p:nvGrpSpPr>
          <p:cNvPr id="254" name="组合 16"/>
          <p:cNvGrpSpPr/>
          <p:nvPr/>
        </p:nvGrpSpPr>
        <p:grpSpPr>
          <a:xfrm>
            <a:off x="14870131" y="7912460"/>
            <a:ext cx="8240944" cy="4674175"/>
            <a:chOff x="154193" y="53669"/>
            <a:chExt cx="8240943" cy="4674174"/>
          </a:xfrm>
        </p:grpSpPr>
        <p:sp>
          <p:nvSpPr>
            <p:cNvPr id="249" name="矩形 16"/>
            <p:cNvSpPr txBox="1"/>
            <p:nvPr/>
          </p:nvSpPr>
          <p:spPr>
            <a:xfrm>
              <a:off x="1241091" y="670445"/>
              <a:ext cx="6971538" cy="40573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noAutofit/>
            </a:bodyPr>
            <a:lstStyle/>
            <a:p>
              <a:pPr algn="l" defTabSz="1828800">
                <a:lnSpc>
                  <a:spcPct val="150000"/>
                </a:lnSpc>
                <a:defRPr>
                  <a:solidFill>
                    <a:srgbClr val="10FBFE"/>
                  </a:solidFill>
                  <a:latin typeface="微软雅黑"/>
                  <a:ea typeface="微软雅黑"/>
                  <a:cs typeface="微软雅黑"/>
                  <a:sym typeface="微软雅黑"/>
                </a:defRPr>
              </a:pPr>
              <a:r>
                <a:t>进入 </a:t>
              </a:r>
              <a:r>
                <a:t>21 </a:t>
              </a:r>
              <a:r>
                <a:t>世纪之后，人类对微观粒子系统的观测和调控技术不断突破和提升，使得从量子观察到量子调控成为可能，使量子信息技术得以蓬勃发展。</a:t>
              </a:r>
            </a:p>
            <a:p>
              <a:pPr algn="l" defTabSz="1828800">
                <a:lnSpc>
                  <a:spcPct val="150000"/>
                </a:lnSpc>
                <a:defRPr>
                  <a:solidFill>
                    <a:srgbClr val="10FBFE"/>
                  </a:solidFill>
                  <a:latin typeface="微软雅黑"/>
                  <a:ea typeface="微软雅黑"/>
                  <a:cs typeface="微软雅黑"/>
                  <a:sym typeface="微软雅黑"/>
                </a:defRPr>
              </a:pPr>
              <a:r>
                <a:t>21世纪是计算机科学的世纪，量子信息技术的发展对于此领域具有革命性发展助推的潜力。</a:t>
              </a:r>
            </a:p>
          </p:txBody>
        </p:sp>
        <p:sp>
          <p:nvSpPr>
            <p:cNvPr id="250" name="矩形 9"/>
            <p:cNvSpPr txBox="1"/>
            <p:nvPr/>
          </p:nvSpPr>
          <p:spPr>
            <a:xfrm>
              <a:off x="1242290" y="53669"/>
              <a:ext cx="7152848" cy="14309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noAutofit/>
            </a:bodyPr>
            <a:lstStyle>
              <a:lvl1pPr algn="l" defTabSz="1828800">
                <a:defRPr b="1" sz="3200">
                  <a:solidFill>
                    <a:srgbClr val="10FBFE"/>
                  </a:solidFill>
                  <a:latin typeface="微软雅黑"/>
                  <a:ea typeface="微软雅黑"/>
                  <a:cs typeface="微软雅黑"/>
                  <a:sym typeface="微软雅黑"/>
                </a:defRPr>
              </a:lvl1pPr>
            </a:lstStyle>
            <a:p>
              <a:pPr/>
              <a:r>
                <a:t>量子信息科学：量子论的下一次革命</a:t>
              </a:r>
            </a:p>
          </p:txBody>
        </p:sp>
        <p:grpSp>
          <p:nvGrpSpPr>
            <p:cNvPr id="253" name="组合 16"/>
            <p:cNvGrpSpPr/>
            <p:nvPr/>
          </p:nvGrpSpPr>
          <p:grpSpPr>
            <a:xfrm>
              <a:off x="154193" y="53671"/>
              <a:ext cx="925165" cy="693873"/>
              <a:chOff x="154193" y="53671"/>
              <a:chExt cx="925163" cy="693871"/>
            </a:xfrm>
          </p:grpSpPr>
          <p:sp>
            <p:nvSpPr>
              <p:cNvPr id="251" name="等腰三角形 24"/>
              <p:cNvSpPr/>
              <p:nvPr/>
            </p:nvSpPr>
            <p:spPr>
              <a:xfrm rot="5400000">
                <a:off x="424033" y="92219"/>
                <a:ext cx="693873" cy="616776"/>
              </a:xfrm>
              <a:prstGeom prst="triangle">
                <a:avLst/>
              </a:prstGeom>
              <a:solidFill>
                <a:srgbClr val="6AE7FF">
                  <a:alpha val="50000"/>
                </a:srgbClr>
              </a:solidFill>
              <a:ln w="12700" cap="flat">
                <a:noFill/>
                <a:miter lim="400000"/>
              </a:ln>
              <a:effectLst/>
            </p:spPr>
            <p:txBody>
              <a:bodyPr wrap="square" lIns="91439" tIns="91439" rIns="91439" bIns="91439" numCol="1" anchor="ctr">
                <a:noAutofit/>
              </a:bodyPr>
              <a:lstStyle/>
              <a:p>
                <a:pPr defTabSz="1828800">
                  <a:defRPr b="1" sz="3600">
                    <a:solidFill>
                      <a:srgbClr val="FFFFFF"/>
                    </a:solidFill>
                    <a:latin typeface="微软雅黑"/>
                    <a:ea typeface="微软雅黑"/>
                    <a:cs typeface="微软雅黑"/>
                    <a:sym typeface="微软雅黑"/>
                  </a:defRPr>
                </a:pPr>
              </a:p>
            </p:txBody>
          </p:sp>
          <p:sp>
            <p:nvSpPr>
              <p:cNvPr id="252" name="等腰三角形 25"/>
              <p:cNvSpPr/>
              <p:nvPr/>
            </p:nvSpPr>
            <p:spPr>
              <a:xfrm rot="5400000">
                <a:off x="115645" y="169315"/>
                <a:ext cx="539679" cy="462583"/>
              </a:xfrm>
              <a:prstGeom prst="triangle">
                <a:avLst/>
              </a:prstGeom>
              <a:solidFill>
                <a:srgbClr val="6AE7FF">
                  <a:alpha val="50000"/>
                </a:srgbClr>
              </a:solidFill>
              <a:ln w="12700" cap="flat">
                <a:noFill/>
                <a:miter lim="400000"/>
              </a:ln>
              <a:effectLst/>
            </p:spPr>
            <p:txBody>
              <a:bodyPr wrap="square" lIns="91439" tIns="91439" rIns="91439" bIns="91439" numCol="1" anchor="ctr">
                <a:noAutofit/>
              </a:bodyPr>
              <a:lstStyle/>
              <a:p>
                <a:pPr defTabSz="1828800">
                  <a:defRPr b="1" sz="3600">
                    <a:solidFill>
                      <a:srgbClr val="FFFFFF"/>
                    </a:solidFill>
                    <a:latin typeface="微软雅黑"/>
                    <a:ea typeface="微软雅黑"/>
                    <a:cs typeface="微软雅黑"/>
                    <a:sym typeface="微软雅黑"/>
                  </a:defRPr>
                </a:pPr>
              </a:p>
            </p:txBody>
          </p:sp>
        </p:grpSp>
      </p:grpSp>
      <p:grpSp>
        <p:nvGrpSpPr>
          <p:cNvPr id="260" name="组合 26"/>
          <p:cNvGrpSpPr/>
          <p:nvPr/>
        </p:nvGrpSpPr>
        <p:grpSpPr>
          <a:xfrm>
            <a:off x="1049910" y="3347234"/>
            <a:ext cx="8095624" cy="8788033"/>
            <a:chOff x="157819" y="32292"/>
            <a:chExt cx="8095622" cy="8788031"/>
          </a:xfrm>
        </p:grpSpPr>
        <p:sp>
          <p:nvSpPr>
            <p:cNvPr id="255" name="矩形 16"/>
            <p:cNvSpPr txBox="1"/>
            <p:nvPr/>
          </p:nvSpPr>
          <p:spPr>
            <a:xfrm>
              <a:off x="1249127" y="845088"/>
              <a:ext cx="6838826" cy="79752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2" spcCol="341941" anchor="t">
              <a:noAutofit/>
            </a:bodyPr>
            <a:lstStyle/>
            <a:p>
              <a:pPr algn="l" defTabSz="1828800">
                <a:lnSpc>
                  <a:spcPct val="150000"/>
                </a:lnSpc>
                <a:defRPr>
                  <a:solidFill>
                    <a:srgbClr val="10FBFE"/>
                  </a:solidFill>
                  <a:latin typeface="微软雅黑"/>
                  <a:ea typeface="微软雅黑"/>
                  <a:cs typeface="微软雅黑"/>
                  <a:sym typeface="微软雅黑"/>
                </a:defRPr>
              </a:pPr>
              <a:r>
                <a:t>量子力学是</a:t>
              </a:r>
              <a:r>
                <a:rPr b="1"/>
                <a:t>描述微观物质的理论</a:t>
              </a:r>
              <a:r>
                <a:t>，与</a:t>
              </a:r>
              <a:r>
                <a:rPr b="1">
                  <a:solidFill>
                    <a:srgbClr val="136EC2"/>
                  </a:solidFill>
                </a:rPr>
                <a:t>相对论</a:t>
              </a:r>
              <a:r>
                <a:t>一起被认为是现代物理学的</a:t>
              </a:r>
              <a:r>
                <a:rPr b="1"/>
                <a:t>两大基本支柱</a:t>
              </a:r>
              <a:r>
                <a:t>；</a:t>
              </a:r>
            </a:p>
            <a:p>
              <a:pPr algn="l" defTabSz="1828800">
                <a:lnSpc>
                  <a:spcPct val="150000"/>
                </a:lnSpc>
                <a:defRPr>
                  <a:solidFill>
                    <a:srgbClr val="10FBFE"/>
                  </a:solidFill>
                  <a:latin typeface="微软雅黑"/>
                  <a:ea typeface="微软雅黑"/>
                  <a:cs typeface="微软雅黑"/>
                  <a:sym typeface="微软雅黑"/>
                </a:defRPr>
              </a:pPr>
              <a:r>
                <a:rPr b="1"/>
                <a:t>19世纪末</a:t>
              </a:r>
              <a:r>
                <a:t>，人们发现经典理论无法解释微观系统，于是经由物理学家的努力，于</a:t>
              </a:r>
              <a:r>
                <a:rPr b="1"/>
                <a:t>20世纪初</a:t>
              </a:r>
              <a:r>
                <a:t>创立量子力学，成功解释了这些现象；</a:t>
              </a:r>
            </a:p>
            <a:p>
              <a:pPr algn="l" defTabSz="1828800">
                <a:lnSpc>
                  <a:spcPct val="150000"/>
                </a:lnSpc>
                <a:defRPr>
                  <a:solidFill>
                    <a:srgbClr val="10FBFE"/>
                  </a:solidFill>
                  <a:latin typeface="微软雅黑"/>
                  <a:ea typeface="微软雅黑"/>
                  <a:cs typeface="微软雅黑"/>
                  <a:sym typeface="微软雅黑"/>
                </a:defRPr>
              </a:pPr>
              <a:r>
                <a:t>量子力学从根本上改变人类对物质结构及其相互作用的理解；</a:t>
              </a:r>
            </a:p>
            <a:p>
              <a:pPr algn="l" defTabSz="1828800">
                <a:lnSpc>
                  <a:spcPct val="150000"/>
                </a:lnSpc>
                <a:defRPr>
                  <a:solidFill>
                    <a:srgbClr val="10FBFE"/>
                  </a:solidFill>
                  <a:latin typeface="微软雅黑"/>
                  <a:ea typeface="微软雅黑"/>
                  <a:cs typeface="微软雅黑"/>
                  <a:sym typeface="微软雅黑"/>
                </a:defRPr>
              </a:pPr>
              <a:r>
                <a:rPr b="1"/>
                <a:t>除广义相对论描写的引力以外，迄今所有基本相互作用均可以在量子力学的框架(量子场论)内描述。</a:t>
              </a:r>
            </a:p>
            <a:p>
              <a:pPr algn="l" defTabSz="1828800">
                <a:lnSpc>
                  <a:spcPct val="150000"/>
                </a:lnSpc>
                <a:defRPr b="1">
                  <a:solidFill>
                    <a:srgbClr val="10FBFE"/>
                  </a:solidFill>
                  <a:latin typeface="微软雅黑"/>
                  <a:ea typeface="微软雅黑"/>
                  <a:cs typeface="微软雅黑"/>
                  <a:sym typeface="微软雅黑"/>
                </a:defRPr>
              </a:pPr>
            </a:p>
          </p:txBody>
        </p:sp>
        <p:sp>
          <p:nvSpPr>
            <p:cNvPr id="256" name="矩形 9"/>
            <p:cNvSpPr txBox="1"/>
            <p:nvPr/>
          </p:nvSpPr>
          <p:spPr>
            <a:xfrm>
              <a:off x="1083638" y="32292"/>
              <a:ext cx="7169804" cy="7554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noAutofit/>
            </a:bodyPr>
            <a:lstStyle>
              <a:lvl1pPr algn="l" defTabSz="1828800">
                <a:defRPr b="1" sz="3200">
                  <a:solidFill>
                    <a:srgbClr val="10FBFE"/>
                  </a:solidFill>
                  <a:latin typeface="微软雅黑"/>
                  <a:ea typeface="微软雅黑"/>
                  <a:cs typeface="微软雅黑"/>
                  <a:sym typeface="微软雅黑"/>
                </a:defRPr>
              </a:lvl1pPr>
            </a:lstStyle>
            <a:p>
              <a:pPr/>
              <a:r>
                <a:t>量子力学是现代物理学的支柱之一</a:t>
              </a:r>
            </a:p>
          </p:txBody>
        </p:sp>
        <p:grpSp>
          <p:nvGrpSpPr>
            <p:cNvPr id="259" name="组合 16"/>
            <p:cNvGrpSpPr/>
            <p:nvPr/>
          </p:nvGrpSpPr>
          <p:grpSpPr>
            <a:xfrm>
              <a:off x="157819" y="54933"/>
              <a:ext cx="946915" cy="710186"/>
              <a:chOff x="157819" y="54933"/>
              <a:chExt cx="946914" cy="710185"/>
            </a:xfrm>
          </p:grpSpPr>
          <p:sp>
            <p:nvSpPr>
              <p:cNvPr id="257" name="等腰三角形 30"/>
              <p:cNvSpPr/>
              <p:nvPr/>
            </p:nvSpPr>
            <p:spPr>
              <a:xfrm rot="5400000">
                <a:off x="434002" y="94387"/>
                <a:ext cx="710186" cy="631277"/>
              </a:xfrm>
              <a:prstGeom prst="triangle">
                <a:avLst/>
              </a:prstGeom>
              <a:solidFill>
                <a:srgbClr val="6AE7FF">
                  <a:alpha val="50000"/>
                </a:srgbClr>
              </a:solidFill>
              <a:ln w="12700" cap="flat">
                <a:noFill/>
                <a:miter lim="400000"/>
              </a:ln>
              <a:effectLst/>
            </p:spPr>
            <p:txBody>
              <a:bodyPr wrap="square" lIns="91439" tIns="91439" rIns="91439" bIns="91439" numCol="1" anchor="ctr">
                <a:noAutofit/>
              </a:bodyPr>
              <a:lstStyle/>
              <a:p>
                <a:pPr defTabSz="1828800">
                  <a:defRPr b="1" sz="3600">
                    <a:solidFill>
                      <a:srgbClr val="FFFFFF"/>
                    </a:solidFill>
                    <a:latin typeface="微软雅黑"/>
                    <a:ea typeface="微软雅黑"/>
                    <a:cs typeface="微软雅黑"/>
                    <a:sym typeface="微软雅黑"/>
                  </a:defRPr>
                </a:pPr>
              </a:p>
            </p:txBody>
          </p:sp>
          <p:sp>
            <p:nvSpPr>
              <p:cNvPr id="258" name="等腰三角形 31"/>
              <p:cNvSpPr/>
              <p:nvPr/>
            </p:nvSpPr>
            <p:spPr>
              <a:xfrm rot="5400000">
                <a:off x="118364" y="173297"/>
                <a:ext cx="552367" cy="473458"/>
              </a:xfrm>
              <a:prstGeom prst="triangle">
                <a:avLst/>
              </a:prstGeom>
              <a:solidFill>
                <a:srgbClr val="6AE7FF">
                  <a:alpha val="50000"/>
                </a:srgbClr>
              </a:solidFill>
              <a:ln w="12700" cap="flat">
                <a:noFill/>
                <a:miter lim="400000"/>
              </a:ln>
              <a:effectLst/>
            </p:spPr>
            <p:txBody>
              <a:bodyPr wrap="square" lIns="91439" tIns="91439" rIns="91439" bIns="91439" numCol="1" anchor="ctr">
                <a:noAutofit/>
              </a:bodyPr>
              <a:lstStyle/>
              <a:p>
                <a:pPr defTabSz="1828800">
                  <a:defRPr b="1" sz="3600">
                    <a:solidFill>
                      <a:srgbClr val="FFFFFF"/>
                    </a:solidFill>
                    <a:latin typeface="微软雅黑"/>
                    <a:ea typeface="微软雅黑"/>
                    <a:cs typeface="微软雅黑"/>
                    <a:sym typeface="微软雅黑"/>
                  </a:defRPr>
                </a:pPr>
              </a:p>
            </p:txBody>
          </p:sp>
        </p:grpSp>
      </p:grpSp>
    </p:spTree>
  </p:cSld>
  <p:clrMapOvr>
    <a:masterClrMapping/>
  </p:clrMapOvr>
  <mc:AlternateContent xmlns:mc="http://schemas.openxmlformats.org/markup-compatibility/2006">
    <mc:Choice xmlns:p14="http://schemas.microsoft.com/office/powerpoint/2010/main" Requires="p14">
      <p:transition spd="med" advClick="0" advTm="0" p14:dur="1000">
        <p:pull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233"/>
                                        </p:tgtEl>
                                        <p:attrNameLst>
                                          <p:attrName>style.visibility</p:attrName>
                                        </p:attrNameLst>
                                      </p:cBhvr>
                                      <p:to>
                                        <p:strVal val="visible"/>
                                      </p:to>
                                    </p:set>
                                    <p:anim calcmode="lin" valueType="num">
                                      <p:cBhvr>
                                        <p:cTn id="7" dur="500" fill="hold"/>
                                        <p:tgtEl>
                                          <p:spTgt spid="233"/>
                                        </p:tgtEl>
                                        <p:attrNameLst>
                                          <p:attrName>ppt_w</p:attrName>
                                        </p:attrNameLst>
                                      </p:cBhvr>
                                      <p:tavLst>
                                        <p:tav tm="0">
                                          <p:val>
                                            <p:fltVal val="0"/>
                                          </p:val>
                                        </p:tav>
                                        <p:tav tm="100000">
                                          <p:val>
                                            <p:strVal val="#ppt_w"/>
                                          </p:val>
                                        </p:tav>
                                      </p:tavLst>
                                    </p:anim>
                                    <p:anim calcmode="lin" valueType="num">
                                      <p:cBhvr>
                                        <p:cTn id="8" dur="500" fill="hold"/>
                                        <p:tgtEl>
                                          <p:spTgt spid="233"/>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8" presetID="22" grpId="2" fill="hold">
                                  <p:stCondLst>
                                    <p:cond delay="0"/>
                                  </p:stCondLst>
                                  <p:iterate type="el" backwards="0">
                                    <p:tmAbs val="0"/>
                                  </p:iterate>
                                  <p:childTnLst>
                                    <p:set>
                                      <p:cBhvr>
                                        <p:cTn id="11" fill="hold"/>
                                        <p:tgtEl>
                                          <p:spTgt spid="234"/>
                                        </p:tgtEl>
                                        <p:attrNameLst>
                                          <p:attrName>style.visibility</p:attrName>
                                        </p:attrNameLst>
                                      </p:cBhvr>
                                      <p:to>
                                        <p:strVal val="visible"/>
                                      </p:to>
                                    </p:set>
                                    <p:animEffect filter="wipe(left)" transition="in">
                                      <p:cBhvr>
                                        <p:cTn id="12" dur="500"/>
                                        <p:tgtEl>
                                          <p:spTgt spid="234"/>
                                        </p:tgtEl>
                                      </p:cBhvr>
                                    </p:animEffect>
                                  </p:childTnLst>
                                </p:cTn>
                              </p:par>
                            </p:childTnLst>
                          </p:cTn>
                        </p:par>
                        <p:par>
                          <p:cTn id="13" fill="hold">
                            <p:stCondLst>
                              <p:cond delay="1000"/>
                            </p:stCondLst>
                            <p:childTnLst>
                              <p:par>
                                <p:cTn id="14" presetClass="entr" nodeType="afterEffect" presetSubtype="0" presetID="15" grpId="3" fill="hold">
                                  <p:stCondLst>
                                    <p:cond delay="0"/>
                                  </p:stCondLst>
                                  <p:iterate type="el" backwards="0">
                                    <p:tmAbs val="0"/>
                                  </p:iterate>
                                  <p:childTnLst>
                                    <p:set>
                                      <p:cBhvr>
                                        <p:cTn id="15" fill="hold"/>
                                        <p:tgtEl>
                                          <p:spTgt spid="248"/>
                                        </p:tgtEl>
                                        <p:attrNameLst>
                                          <p:attrName>style.visibility</p:attrName>
                                        </p:attrNameLst>
                                      </p:cBhvr>
                                      <p:to>
                                        <p:strVal val="visible"/>
                                      </p:to>
                                    </p:set>
                                    <p:anim calcmode="lin" valueType="num">
                                      <p:cBhvr>
                                        <p:cTn id="16" dur="2000" fill="hold"/>
                                        <p:tgtEl>
                                          <p:spTgt spid="248"/>
                                        </p:tgtEl>
                                        <p:attrNameLst>
                                          <p:attrName>ppt_w</p:attrName>
                                        </p:attrNameLst>
                                      </p:cBhvr>
                                      <p:tavLst>
                                        <p:tav tm="0">
                                          <p:val>
                                            <p:fltVal val="0"/>
                                          </p:val>
                                        </p:tav>
                                        <p:tav tm="100000">
                                          <p:val>
                                            <p:strVal val="#ppt_w"/>
                                          </p:val>
                                        </p:tav>
                                      </p:tavLst>
                                    </p:anim>
                                    <p:anim calcmode="lin" valueType="num">
                                      <p:cBhvr>
                                        <p:cTn id="17" dur="2000" fill="hold"/>
                                        <p:tgtEl>
                                          <p:spTgt spid="248"/>
                                        </p:tgtEl>
                                        <p:attrNameLst>
                                          <p:attrName>ppt_h</p:attrName>
                                        </p:attrNameLst>
                                      </p:cBhvr>
                                      <p:tavLst>
                                        <p:tav tm="0">
                                          <p:val>
                                            <p:fltVal val="0"/>
                                          </p:val>
                                        </p:tav>
                                        <p:tav tm="100000">
                                          <p:val>
                                            <p:strVal val="#ppt_h"/>
                                          </p:val>
                                        </p:tav>
                                      </p:tavLst>
                                    </p:anim>
                                    <p:anim calcmode="lin" valueType="num">
                                      <p:cBhvr>
                                        <p:cTn id="18" dur="2000" fill="hold"/>
                                        <p:tgtEl>
                                          <p:spTgt spid="248"/>
                                        </p:tgtEl>
                                        <p:attrNameLst>
                                          <p:attrName>ppt_x</p:attrName>
                                        </p:attrNameLst>
                                      </p:cBhvr>
                                      <p:tavLst>
                                        <p:tav tm="0" fmla="#ppt_x+(cos(-2*pi*(1-$))*-#ppt_x-sin(-2*pi*(1-$))*(1-#ppt_y))*(1-$)">
                                          <p:val>
                                            <p:fltVal val="0"/>
                                          </p:val>
                                        </p:tav>
                                        <p:tav tm="100000">
                                          <p:val>
                                            <p:fltVal val="1"/>
                                          </p:val>
                                        </p:tav>
                                      </p:tavLst>
                                    </p:anim>
                                    <p:anim calcmode="lin" valueType="num">
                                      <p:cBhvr>
                                        <p:cTn id="19" dur="2000" fill="hold"/>
                                        <p:tgtEl>
                                          <p:spTgt spid="248"/>
                                        </p:tgtEl>
                                        <p:attrNameLst>
                                          <p:attrName>ppt_y</p:attrName>
                                        </p:attrNameLst>
                                      </p:cBhvr>
                                      <p:tavLst>
                                        <p:tav tm="0" fmla="#ppt_y+(sin(-2*pi*(1-$))*-#ppt_x+cos(-2*pi*(1-$))*(1-#ppt_y))*(1-$)">
                                          <p:val>
                                            <p:fltVal val="0"/>
                                          </p:val>
                                        </p:tav>
                                        <p:tav tm="100000">
                                          <p:val>
                                            <p:fltVal val="1"/>
                                          </p:val>
                                        </p:tav>
                                      </p:tavLst>
                                    </p:anim>
                                  </p:childTnLst>
                                </p:cTn>
                              </p:par>
                            </p:childTnLst>
                          </p:cTn>
                        </p:par>
                        <p:par>
                          <p:cTn id="20" fill="hold">
                            <p:stCondLst>
                              <p:cond delay="3000"/>
                            </p:stCondLst>
                            <p:childTnLst>
                              <p:par>
                                <p:cTn id="21" presetClass="entr" nodeType="afterEffect" presetSubtype="8" presetID="22" grpId="4" fill="hold">
                                  <p:stCondLst>
                                    <p:cond delay="0"/>
                                  </p:stCondLst>
                                  <p:iterate type="el" backwards="0">
                                    <p:tmAbs val="0"/>
                                  </p:iterate>
                                  <p:childTnLst>
                                    <p:set>
                                      <p:cBhvr>
                                        <p:cTn id="22" fill="hold"/>
                                        <p:tgtEl>
                                          <p:spTgt spid="260"/>
                                        </p:tgtEl>
                                        <p:attrNameLst>
                                          <p:attrName>style.visibility</p:attrName>
                                        </p:attrNameLst>
                                      </p:cBhvr>
                                      <p:to>
                                        <p:strVal val="visible"/>
                                      </p:to>
                                    </p:set>
                                    <p:animEffect filter="wipe(left)" transition="in">
                                      <p:cBhvr>
                                        <p:cTn id="23" dur="500"/>
                                        <p:tgtEl>
                                          <p:spTgt spid="260"/>
                                        </p:tgtEl>
                                      </p:cBhvr>
                                    </p:animEffect>
                                  </p:childTnLst>
                                </p:cTn>
                              </p:par>
                            </p:childTnLst>
                          </p:cTn>
                        </p:par>
                        <p:par>
                          <p:cTn id="24" fill="hold">
                            <p:stCondLst>
                              <p:cond delay="3500"/>
                            </p:stCondLst>
                            <p:childTnLst>
                              <p:par>
                                <p:cTn id="25" presetClass="entr" nodeType="afterEffect" presetSubtype="8" presetID="22" grpId="5" fill="hold">
                                  <p:stCondLst>
                                    <p:cond delay="0"/>
                                  </p:stCondLst>
                                  <p:iterate type="el" backwards="0">
                                    <p:tmAbs val="0"/>
                                  </p:iterate>
                                  <p:childTnLst>
                                    <p:set>
                                      <p:cBhvr>
                                        <p:cTn id="26" fill="hold"/>
                                        <p:tgtEl>
                                          <p:spTgt spid="240"/>
                                        </p:tgtEl>
                                        <p:attrNameLst>
                                          <p:attrName>style.visibility</p:attrName>
                                        </p:attrNameLst>
                                      </p:cBhvr>
                                      <p:to>
                                        <p:strVal val="visible"/>
                                      </p:to>
                                    </p:set>
                                    <p:animEffect filter="wipe(left)" transition="in">
                                      <p:cBhvr>
                                        <p:cTn id="27" dur="500"/>
                                        <p:tgtEl>
                                          <p:spTgt spid="240"/>
                                        </p:tgtEl>
                                      </p:cBhvr>
                                    </p:animEffect>
                                  </p:childTnLst>
                                </p:cTn>
                              </p:par>
                            </p:childTnLst>
                          </p:cTn>
                        </p:par>
                        <p:par>
                          <p:cTn id="28" fill="hold">
                            <p:stCondLst>
                              <p:cond delay="4000"/>
                            </p:stCondLst>
                            <p:childTnLst>
                              <p:par>
                                <p:cTn id="29" presetClass="entr" nodeType="afterEffect" presetSubtype="8" presetID="22" grpId="6" fill="hold">
                                  <p:stCondLst>
                                    <p:cond delay="0"/>
                                  </p:stCondLst>
                                  <p:iterate type="el" backwards="0">
                                    <p:tmAbs val="0"/>
                                  </p:iterate>
                                  <p:childTnLst>
                                    <p:set>
                                      <p:cBhvr>
                                        <p:cTn id="30" fill="hold"/>
                                        <p:tgtEl>
                                          <p:spTgt spid="254"/>
                                        </p:tgtEl>
                                        <p:attrNameLst>
                                          <p:attrName>style.visibility</p:attrName>
                                        </p:attrNameLst>
                                      </p:cBhvr>
                                      <p:to>
                                        <p:strVal val="visible"/>
                                      </p:to>
                                    </p:set>
                                    <p:animEffect filter="wipe(left)" transition="in">
                                      <p:cBhvr>
                                        <p:cTn id="31" dur="500"/>
                                        <p:tgtEl>
                                          <p:spTgt spid="2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4" grpId="2"/>
      <p:bldP build="whole" bldLvl="1" animBg="1" rev="0" advAuto="0" spid="233" grpId="1"/>
      <p:bldP build="whole" bldLvl="1" animBg="1" rev="0" advAuto="0" spid="260" grpId="4"/>
      <p:bldP build="whole" bldLvl="1" animBg="1" rev="0" advAuto="0" spid="240" grpId="5"/>
      <p:bldP build="whole" bldLvl="1" animBg="1" rev="0" advAuto="0" spid="248" grpId="3"/>
      <p:bldP build="whole" bldLvl="1" animBg="1" rev="0" advAuto="0" spid="254" grpId="6"/>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66" name="组合 3"/>
          <p:cNvGrpSpPr/>
          <p:nvPr/>
        </p:nvGrpSpPr>
        <p:grpSpPr>
          <a:xfrm>
            <a:off x="708659" y="754380"/>
            <a:ext cx="1212854" cy="1212853"/>
            <a:chOff x="0" y="0"/>
            <a:chExt cx="1212852" cy="1212852"/>
          </a:xfrm>
        </p:grpSpPr>
        <p:sp>
          <p:nvSpPr>
            <p:cNvPr id="262" name="椭圆 1"/>
            <p:cNvSpPr/>
            <p:nvPr/>
          </p:nvSpPr>
          <p:spPr>
            <a:xfrm>
              <a:off x="-1" y="-1"/>
              <a:ext cx="1212854" cy="1212854"/>
            </a:xfrm>
            <a:prstGeom prst="ellipse">
              <a:avLst/>
            </a:prstGeom>
            <a:solidFill>
              <a:srgbClr val="6AE7FF">
                <a:alpha val="30000"/>
              </a:srgbClr>
            </a:soli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Calibri"/>
                  <a:ea typeface="Calibri"/>
                  <a:cs typeface="Calibri"/>
                  <a:sym typeface="Calibri"/>
                </a:defRPr>
              </a:pPr>
            </a:p>
          </p:txBody>
        </p:sp>
        <p:grpSp>
          <p:nvGrpSpPr>
            <p:cNvPr id="265" name="椭圆 2"/>
            <p:cNvGrpSpPr/>
            <p:nvPr/>
          </p:nvGrpSpPr>
          <p:grpSpPr>
            <a:xfrm>
              <a:off x="155817" y="147211"/>
              <a:ext cx="900165" cy="919481"/>
              <a:chOff x="0" y="0"/>
              <a:chExt cx="900164" cy="919480"/>
            </a:xfrm>
          </p:grpSpPr>
          <p:sp>
            <p:nvSpPr>
              <p:cNvPr id="263" name="圆形"/>
              <p:cNvSpPr/>
              <p:nvPr/>
            </p:nvSpPr>
            <p:spPr>
              <a:xfrm>
                <a:off x="0" y="9658"/>
                <a:ext cx="900165" cy="900166"/>
              </a:xfrm>
              <a:prstGeom prst="ellipse">
                <a:avLst/>
              </a:prstGeom>
              <a:solidFill>
                <a:srgbClr val="6AE7FF"/>
              </a:soli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Calibri"/>
                    <a:ea typeface="Calibri"/>
                    <a:cs typeface="Calibri"/>
                    <a:sym typeface="Calibri"/>
                  </a:defRPr>
                </a:pPr>
              </a:p>
            </p:txBody>
          </p:sp>
          <p:sp>
            <p:nvSpPr>
              <p:cNvPr id="264" name="1"/>
              <p:cNvSpPr txBox="1"/>
              <p:nvPr/>
            </p:nvSpPr>
            <p:spPr>
              <a:xfrm>
                <a:off x="223266" y="0"/>
                <a:ext cx="453630" cy="9194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defTabSz="1828800">
                  <a:defRPr b="1" sz="4800">
                    <a:solidFill>
                      <a:srgbClr val="FFFFFF"/>
                    </a:solidFill>
                    <a:latin typeface="微软雅黑"/>
                    <a:ea typeface="微软雅黑"/>
                    <a:cs typeface="微软雅黑"/>
                    <a:sym typeface="微软雅黑"/>
                  </a:defRPr>
                </a:lvl1pPr>
              </a:lstStyle>
              <a:p>
                <a:pPr/>
                <a:r>
                  <a:t>1</a:t>
                </a:r>
              </a:p>
            </p:txBody>
          </p:sp>
        </p:grpSp>
      </p:grpSp>
      <p:sp>
        <p:nvSpPr>
          <p:cNvPr id="267" name="文本框 263"/>
          <p:cNvSpPr txBox="1"/>
          <p:nvPr/>
        </p:nvSpPr>
        <p:spPr>
          <a:xfrm>
            <a:off x="2012950" y="962660"/>
            <a:ext cx="15727763" cy="13766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l" defTabSz="1828800">
              <a:defRPr b="1" sz="4000">
                <a:solidFill>
                  <a:srgbClr val="10FBFE"/>
                </a:solidFill>
                <a:latin typeface="微软雅黑"/>
                <a:ea typeface="微软雅黑"/>
                <a:cs typeface="微软雅黑"/>
                <a:sym typeface="微软雅黑"/>
              </a:defRPr>
            </a:pPr>
            <a:r>
              <a:t>量子信息技术已成为当下热点之一 </a:t>
            </a:r>
            <a:r>
              <a:t>/ </a:t>
            </a:r>
          </a:p>
          <a:p>
            <a:pPr algn="l" defTabSz="1828800">
              <a:defRPr b="1" sz="4000">
                <a:solidFill>
                  <a:srgbClr val="10FBFE"/>
                </a:solidFill>
                <a:latin typeface="微软雅黑"/>
                <a:ea typeface="微软雅黑"/>
                <a:cs typeface="微软雅黑"/>
                <a:sym typeface="微软雅黑"/>
              </a:defRPr>
            </a:pPr>
            <a:r>
              <a:rPr b="0" sz="3200"/>
              <a:t>Quantum Information Technology is Called One of The Current H</a:t>
            </a:r>
            <a:r>
              <a:rPr b="0" sz="3200"/>
              <a:t>ot Spots</a:t>
            </a:r>
          </a:p>
        </p:txBody>
      </p:sp>
      <p:sp>
        <p:nvSpPr>
          <p:cNvPr id="268" name="任意多边形: 形状 1"/>
          <p:cNvSpPr/>
          <p:nvPr/>
        </p:nvSpPr>
        <p:spPr>
          <a:xfrm>
            <a:off x="-1" y="5917971"/>
            <a:ext cx="24384001" cy="2694951"/>
          </a:xfrm>
          <a:custGeom>
            <a:avLst/>
            <a:gdLst/>
            <a:ahLst/>
            <a:cxnLst>
              <a:cxn ang="0">
                <a:pos x="wd2" y="hd2"/>
              </a:cxn>
              <a:cxn ang="5400000">
                <a:pos x="wd2" y="hd2"/>
              </a:cxn>
              <a:cxn ang="10800000">
                <a:pos x="wd2" y="hd2"/>
              </a:cxn>
              <a:cxn ang="16200000">
                <a:pos x="wd2" y="hd2"/>
              </a:cxn>
            </a:cxnLst>
            <a:rect l="0" t="0" r="r" b="b"/>
            <a:pathLst>
              <a:path w="21600" h="20030" fill="norm" stroke="1" extrusionOk="0">
                <a:moveTo>
                  <a:pt x="0" y="3114"/>
                </a:moveTo>
                <a:cubicBezTo>
                  <a:pt x="1638" y="11425"/>
                  <a:pt x="3277" y="19735"/>
                  <a:pt x="4741" y="20025"/>
                </a:cubicBezTo>
                <a:cubicBezTo>
                  <a:pt x="6206" y="20315"/>
                  <a:pt x="7267" y="5037"/>
                  <a:pt x="8788" y="4853"/>
                </a:cubicBezTo>
                <a:cubicBezTo>
                  <a:pt x="10308" y="4668"/>
                  <a:pt x="12226" y="19683"/>
                  <a:pt x="13866" y="18919"/>
                </a:cubicBezTo>
                <a:cubicBezTo>
                  <a:pt x="15506" y="18155"/>
                  <a:pt x="17340" y="1823"/>
                  <a:pt x="18629" y="269"/>
                </a:cubicBezTo>
                <a:cubicBezTo>
                  <a:pt x="19918" y="-1285"/>
                  <a:pt x="20759" y="4155"/>
                  <a:pt x="21600" y="9594"/>
                </a:cubicBezTo>
              </a:path>
            </a:pathLst>
          </a:custGeom>
          <a:ln w="25400">
            <a:solidFill>
              <a:srgbClr val="6AE7FF">
                <a:alpha val="61000"/>
              </a:srgbClr>
            </a:solidFill>
            <a:prstDash val="sysDash"/>
            <a:miter/>
          </a:ln>
        </p:spPr>
        <p:txBody>
          <a:bodyPr tIns="91439" bIns="91439" anchor="ctr"/>
          <a:lstStyle/>
          <a:p>
            <a:pPr defTabSz="1828800">
              <a:defRPr sz="3600">
                <a:solidFill>
                  <a:srgbClr val="FFFFFF"/>
                </a:solidFill>
                <a:latin typeface="Calibri"/>
                <a:ea typeface="Calibri"/>
                <a:cs typeface="Calibri"/>
                <a:sym typeface="Calibri"/>
              </a:defRPr>
            </a:pPr>
          </a:p>
        </p:txBody>
      </p:sp>
      <p:grpSp>
        <p:nvGrpSpPr>
          <p:cNvPr id="271" name="组合 32"/>
          <p:cNvGrpSpPr/>
          <p:nvPr/>
        </p:nvGrpSpPr>
        <p:grpSpPr>
          <a:xfrm>
            <a:off x="3983663" y="7485318"/>
            <a:ext cx="1828801" cy="1828801"/>
            <a:chOff x="0" y="0"/>
            <a:chExt cx="1828800" cy="1828800"/>
          </a:xfrm>
        </p:grpSpPr>
        <p:sp>
          <p:nvSpPr>
            <p:cNvPr id="269" name="椭圆 6"/>
            <p:cNvSpPr/>
            <p:nvPr/>
          </p:nvSpPr>
          <p:spPr>
            <a:xfrm>
              <a:off x="0" y="0"/>
              <a:ext cx="1828800" cy="1828800"/>
            </a:xfrm>
            <a:prstGeom prst="ellipse">
              <a:avLst/>
            </a:prstGeom>
            <a:solidFill>
              <a:srgbClr val="6AE7FF"/>
            </a:soli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Calibri"/>
                  <a:ea typeface="Calibri"/>
                  <a:cs typeface="Calibri"/>
                  <a:sym typeface="Calibri"/>
                </a:defRPr>
              </a:pPr>
            </a:p>
          </p:txBody>
        </p:sp>
        <p:sp>
          <p:nvSpPr>
            <p:cNvPr id="270" name="statistics-on-laptop_82095"/>
            <p:cNvSpPr/>
            <p:nvPr/>
          </p:nvSpPr>
          <p:spPr>
            <a:xfrm>
              <a:off x="526142" y="513942"/>
              <a:ext cx="776515" cy="7765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745" y="13745"/>
                  </a:moveTo>
                  <a:cubicBezTo>
                    <a:pt x="13745" y="13745"/>
                    <a:pt x="13745" y="13745"/>
                    <a:pt x="13745" y="20463"/>
                  </a:cubicBezTo>
                  <a:cubicBezTo>
                    <a:pt x="17104" y="19875"/>
                    <a:pt x="19875" y="17104"/>
                    <a:pt x="20463" y="13745"/>
                  </a:cubicBezTo>
                  <a:cubicBezTo>
                    <a:pt x="20463" y="13745"/>
                    <a:pt x="20463" y="13745"/>
                    <a:pt x="13745" y="13745"/>
                  </a:cubicBezTo>
                  <a:close/>
                  <a:moveTo>
                    <a:pt x="13219" y="12712"/>
                  </a:moveTo>
                  <a:cubicBezTo>
                    <a:pt x="13219" y="12712"/>
                    <a:pt x="13219" y="12712"/>
                    <a:pt x="21074" y="12712"/>
                  </a:cubicBezTo>
                  <a:cubicBezTo>
                    <a:pt x="21159" y="12712"/>
                    <a:pt x="21328" y="12796"/>
                    <a:pt x="21412" y="12881"/>
                  </a:cubicBezTo>
                  <a:cubicBezTo>
                    <a:pt x="21497" y="12965"/>
                    <a:pt x="21497" y="13134"/>
                    <a:pt x="21497" y="13303"/>
                  </a:cubicBezTo>
                  <a:cubicBezTo>
                    <a:pt x="21074" y="17611"/>
                    <a:pt x="17611" y="21074"/>
                    <a:pt x="13303" y="21497"/>
                  </a:cubicBezTo>
                  <a:cubicBezTo>
                    <a:pt x="13303" y="21497"/>
                    <a:pt x="13219" y="21497"/>
                    <a:pt x="13219" y="21497"/>
                  </a:cubicBezTo>
                  <a:cubicBezTo>
                    <a:pt x="13134" y="21497"/>
                    <a:pt x="12965" y="21497"/>
                    <a:pt x="12881" y="21412"/>
                  </a:cubicBezTo>
                  <a:cubicBezTo>
                    <a:pt x="12796" y="21328"/>
                    <a:pt x="12712" y="21159"/>
                    <a:pt x="12712" y="21074"/>
                  </a:cubicBezTo>
                  <a:cubicBezTo>
                    <a:pt x="12712" y="21074"/>
                    <a:pt x="12712" y="21074"/>
                    <a:pt x="12712" y="13219"/>
                  </a:cubicBezTo>
                  <a:cubicBezTo>
                    <a:pt x="12712" y="12965"/>
                    <a:pt x="12965" y="12712"/>
                    <a:pt x="13219" y="12712"/>
                  </a:cubicBezTo>
                  <a:close/>
                  <a:moveTo>
                    <a:pt x="10800" y="0"/>
                  </a:moveTo>
                  <a:cubicBezTo>
                    <a:pt x="16791" y="0"/>
                    <a:pt x="21600" y="4809"/>
                    <a:pt x="21600" y="10800"/>
                  </a:cubicBezTo>
                  <a:cubicBezTo>
                    <a:pt x="21600" y="11306"/>
                    <a:pt x="21178" y="11812"/>
                    <a:pt x="20588" y="11812"/>
                  </a:cubicBezTo>
                  <a:cubicBezTo>
                    <a:pt x="20588" y="11812"/>
                    <a:pt x="20588" y="11812"/>
                    <a:pt x="11812" y="11812"/>
                  </a:cubicBezTo>
                  <a:cubicBezTo>
                    <a:pt x="11812" y="11812"/>
                    <a:pt x="11812" y="11812"/>
                    <a:pt x="11812" y="20588"/>
                  </a:cubicBezTo>
                  <a:cubicBezTo>
                    <a:pt x="11812" y="21178"/>
                    <a:pt x="11306" y="21600"/>
                    <a:pt x="10800" y="21600"/>
                  </a:cubicBezTo>
                  <a:cubicBezTo>
                    <a:pt x="4809" y="21600"/>
                    <a:pt x="0" y="16791"/>
                    <a:pt x="0" y="10800"/>
                  </a:cubicBezTo>
                  <a:cubicBezTo>
                    <a:pt x="0" y="4809"/>
                    <a:pt x="4809" y="0"/>
                    <a:pt x="10800" y="0"/>
                  </a:cubicBezTo>
                  <a:close/>
                </a:path>
              </a:pathLst>
            </a:custGeom>
            <a:solidFill>
              <a:srgbClr val="FFFFFF"/>
            </a:solidFill>
            <a:ln w="12700" cap="flat">
              <a:noFill/>
              <a:miter lim="400000"/>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p>
          </p:txBody>
        </p:sp>
      </p:grpSp>
      <p:grpSp>
        <p:nvGrpSpPr>
          <p:cNvPr id="274" name="组合 34"/>
          <p:cNvGrpSpPr/>
          <p:nvPr/>
        </p:nvGrpSpPr>
        <p:grpSpPr>
          <a:xfrm>
            <a:off x="8846287" y="5479174"/>
            <a:ext cx="1828801" cy="1828801"/>
            <a:chOff x="0" y="0"/>
            <a:chExt cx="1828800" cy="1828800"/>
          </a:xfrm>
        </p:grpSpPr>
        <p:sp>
          <p:nvSpPr>
            <p:cNvPr id="272" name="椭圆 7"/>
            <p:cNvSpPr/>
            <p:nvPr/>
          </p:nvSpPr>
          <p:spPr>
            <a:xfrm>
              <a:off x="0" y="0"/>
              <a:ext cx="1828800" cy="1828800"/>
            </a:xfrm>
            <a:prstGeom prst="ellipse">
              <a:avLst/>
            </a:prstGeom>
            <a:solidFill>
              <a:srgbClr val="6AE7FF"/>
            </a:soli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Calibri"/>
                  <a:ea typeface="Calibri"/>
                  <a:cs typeface="Calibri"/>
                  <a:sym typeface="Calibri"/>
                </a:defRPr>
              </a:pPr>
            </a:p>
          </p:txBody>
        </p:sp>
        <p:sp>
          <p:nvSpPr>
            <p:cNvPr id="273" name="statistics-on-laptop_82095"/>
            <p:cNvSpPr/>
            <p:nvPr/>
          </p:nvSpPr>
          <p:spPr>
            <a:xfrm>
              <a:off x="617606" y="526142"/>
              <a:ext cx="593587" cy="7765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347" y="17238"/>
                  </a:moveTo>
                  <a:lnTo>
                    <a:pt x="17253" y="17238"/>
                  </a:lnTo>
                  <a:lnTo>
                    <a:pt x="17253" y="18588"/>
                  </a:lnTo>
                  <a:lnTo>
                    <a:pt x="4347" y="18588"/>
                  </a:lnTo>
                  <a:close/>
                  <a:moveTo>
                    <a:pt x="4347" y="13812"/>
                  </a:moveTo>
                  <a:lnTo>
                    <a:pt x="17253" y="13812"/>
                  </a:lnTo>
                  <a:lnTo>
                    <a:pt x="17253" y="15162"/>
                  </a:lnTo>
                  <a:lnTo>
                    <a:pt x="4347" y="15162"/>
                  </a:lnTo>
                  <a:close/>
                  <a:moveTo>
                    <a:pt x="4347" y="10488"/>
                  </a:moveTo>
                  <a:lnTo>
                    <a:pt x="17253" y="10488"/>
                  </a:lnTo>
                  <a:lnTo>
                    <a:pt x="17253" y="11838"/>
                  </a:lnTo>
                  <a:lnTo>
                    <a:pt x="4347" y="11838"/>
                  </a:lnTo>
                  <a:close/>
                  <a:moveTo>
                    <a:pt x="4347" y="7062"/>
                  </a:moveTo>
                  <a:lnTo>
                    <a:pt x="9917" y="7062"/>
                  </a:lnTo>
                  <a:lnTo>
                    <a:pt x="9917" y="8412"/>
                  </a:lnTo>
                  <a:lnTo>
                    <a:pt x="4347" y="8412"/>
                  </a:lnTo>
                  <a:close/>
                  <a:moveTo>
                    <a:pt x="4347" y="3635"/>
                  </a:moveTo>
                  <a:lnTo>
                    <a:pt x="9917" y="3635"/>
                  </a:lnTo>
                  <a:lnTo>
                    <a:pt x="9917" y="4985"/>
                  </a:lnTo>
                  <a:lnTo>
                    <a:pt x="4347" y="4985"/>
                  </a:lnTo>
                  <a:close/>
                  <a:moveTo>
                    <a:pt x="14264" y="1765"/>
                  </a:moveTo>
                  <a:lnTo>
                    <a:pt x="14264" y="4881"/>
                  </a:lnTo>
                  <a:lnTo>
                    <a:pt x="18476" y="4881"/>
                  </a:lnTo>
                  <a:close/>
                  <a:moveTo>
                    <a:pt x="1902" y="1350"/>
                  </a:moveTo>
                  <a:lnTo>
                    <a:pt x="1902" y="20250"/>
                  </a:lnTo>
                  <a:lnTo>
                    <a:pt x="19834" y="20250"/>
                  </a:lnTo>
                  <a:lnTo>
                    <a:pt x="19834" y="6231"/>
                  </a:lnTo>
                  <a:lnTo>
                    <a:pt x="12498" y="6231"/>
                  </a:lnTo>
                  <a:lnTo>
                    <a:pt x="12498" y="1350"/>
                  </a:lnTo>
                  <a:close/>
                  <a:moveTo>
                    <a:pt x="0" y="0"/>
                  </a:moveTo>
                  <a:lnTo>
                    <a:pt x="14400" y="0"/>
                  </a:lnTo>
                  <a:lnTo>
                    <a:pt x="21600" y="5400"/>
                  </a:lnTo>
                  <a:lnTo>
                    <a:pt x="21600" y="21600"/>
                  </a:lnTo>
                  <a:lnTo>
                    <a:pt x="0" y="21600"/>
                  </a:lnTo>
                  <a:close/>
                </a:path>
              </a:pathLst>
            </a:custGeom>
            <a:solidFill>
              <a:srgbClr val="FFFFFF"/>
            </a:solidFill>
            <a:ln w="12700" cap="flat">
              <a:noFill/>
              <a:miter lim="400000"/>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p>
          </p:txBody>
        </p:sp>
      </p:grpSp>
      <p:grpSp>
        <p:nvGrpSpPr>
          <p:cNvPr id="277" name="组合 35"/>
          <p:cNvGrpSpPr/>
          <p:nvPr/>
        </p:nvGrpSpPr>
        <p:grpSpPr>
          <a:xfrm>
            <a:off x="18571536" y="5656517"/>
            <a:ext cx="1828801" cy="1828801"/>
            <a:chOff x="0" y="0"/>
            <a:chExt cx="1828800" cy="1828800"/>
          </a:xfrm>
        </p:grpSpPr>
        <p:sp>
          <p:nvSpPr>
            <p:cNvPr id="275" name="椭圆 9"/>
            <p:cNvSpPr/>
            <p:nvPr/>
          </p:nvSpPr>
          <p:spPr>
            <a:xfrm>
              <a:off x="0" y="0"/>
              <a:ext cx="1828800" cy="1828800"/>
            </a:xfrm>
            <a:prstGeom prst="ellipse">
              <a:avLst/>
            </a:prstGeom>
            <a:solidFill>
              <a:srgbClr val="6AE7FF"/>
            </a:soli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Calibri"/>
                  <a:ea typeface="Calibri"/>
                  <a:cs typeface="Calibri"/>
                  <a:sym typeface="Calibri"/>
                </a:defRPr>
              </a:pPr>
            </a:p>
          </p:txBody>
        </p:sp>
        <p:sp>
          <p:nvSpPr>
            <p:cNvPr id="276" name="statistics-on-laptop_82095"/>
            <p:cNvSpPr/>
            <p:nvPr/>
          </p:nvSpPr>
          <p:spPr>
            <a:xfrm>
              <a:off x="526139" y="607543"/>
              <a:ext cx="776518" cy="611878"/>
            </a:xfrm>
            <a:custGeom>
              <a:avLst/>
              <a:gdLst/>
              <a:ahLst/>
              <a:cxnLst>
                <a:cxn ang="0">
                  <a:pos x="wd2" y="hd2"/>
                </a:cxn>
                <a:cxn ang="5400000">
                  <a:pos x="wd2" y="hd2"/>
                </a:cxn>
                <a:cxn ang="10800000">
                  <a:pos x="wd2" y="hd2"/>
                </a:cxn>
                <a:cxn ang="16200000">
                  <a:pos x="wd2" y="hd2"/>
                </a:cxn>
              </a:cxnLst>
              <a:rect l="0" t="0" r="r" b="b"/>
              <a:pathLst>
                <a:path w="21076" h="21600" fill="norm" stroke="1" extrusionOk="0">
                  <a:moveTo>
                    <a:pt x="15304" y="11131"/>
                  </a:moveTo>
                  <a:cubicBezTo>
                    <a:pt x="15304" y="11131"/>
                    <a:pt x="15304" y="11131"/>
                    <a:pt x="14729" y="12103"/>
                  </a:cubicBezTo>
                  <a:cubicBezTo>
                    <a:pt x="14894" y="12427"/>
                    <a:pt x="15058" y="12967"/>
                    <a:pt x="15058" y="13399"/>
                  </a:cubicBezTo>
                  <a:cubicBezTo>
                    <a:pt x="15058" y="14802"/>
                    <a:pt x="14237" y="15882"/>
                    <a:pt x="13169" y="15882"/>
                  </a:cubicBezTo>
                  <a:cubicBezTo>
                    <a:pt x="12184" y="15882"/>
                    <a:pt x="11362" y="14802"/>
                    <a:pt x="11362" y="13399"/>
                  </a:cubicBezTo>
                  <a:cubicBezTo>
                    <a:pt x="11362" y="13075"/>
                    <a:pt x="11445" y="12859"/>
                    <a:pt x="11445" y="12535"/>
                  </a:cubicBezTo>
                  <a:cubicBezTo>
                    <a:pt x="11445" y="12535"/>
                    <a:pt x="11445" y="12535"/>
                    <a:pt x="10705" y="11887"/>
                  </a:cubicBezTo>
                  <a:cubicBezTo>
                    <a:pt x="10541" y="12319"/>
                    <a:pt x="10459" y="12859"/>
                    <a:pt x="10459" y="13399"/>
                  </a:cubicBezTo>
                  <a:cubicBezTo>
                    <a:pt x="10459" y="15450"/>
                    <a:pt x="11691" y="16962"/>
                    <a:pt x="13169" y="16962"/>
                  </a:cubicBezTo>
                  <a:cubicBezTo>
                    <a:pt x="14729" y="16962"/>
                    <a:pt x="15961" y="15450"/>
                    <a:pt x="15961" y="13399"/>
                  </a:cubicBezTo>
                  <a:cubicBezTo>
                    <a:pt x="15961" y="12535"/>
                    <a:pt x="15715" y="11779"/>
                    <a:pt x="15304" y="11131"/>
                  </a:cubicBezTo>
                  <a:close/>
                  <a:moveTo>
                    <a:pt x="13197" y="9806"/>
                  </a:moveTo>
                  <a:cubicBezTo>
                    <a:pt x="12445" y="9806"/>
                    <a:pt x="11776" y="10237"/>
                    <a:pt x="11274" y="10775"/>
                  </a:cubicBezTo>
                  <a:cubicBezTo>
                    <a:pt x="11274" y="10775"/>
                    <a:pt x="11274" y="10775"/>
                    <a:pt x="12110" y="11529"/>
                  </a:cubicBezTo>
                  <a:cubicBezTo>
                    <a:pt x="12361" y="11206"/>
                    <a:pt x="12779" y="10991"/>
                    <a:pt x="13197" y="10991"/>
                  </a:cubicBezTo>
                  <a:cubicBezTo>
                    <a:pt x="13531" y="10991"/>
                    <a:pt x="13782" y="11098"/>
                    <a:pt x="14033" y="11206"/>
                  </a:cubicBezTo>
                  <a:cubicBezTo>
                    <a:pt x="14033" y="11206"/>
                    <a:pt x="14033" y="11206"/>
                    <a:pt x="14535" y="10237"/>
                  </a:cubicBezTo>
                  <a:cubicBezTo>
                    <a:pt x="14200" y="10021"/>
                    <a:pt x="13699" y="9806"/>
                    <a:pt x="13197" y="9806"/>
                  </a:cubicBezTo>
                  <a:close/>
                  <a:moveTo>
                    <a:pt x="19201" y="0"/>
                  </a:moveTo>
                  <a:cubicBezTo>
                    <a:pt x="19533" y="0"/>
                    <a:pt x="19783" y="108"/>
                    <a:pt x="20032" y="216"/>
                  </a:cubicBezTo>
                  <a:cubicBezTo>
                    <a:pt x="20946" y="864"/>
                    <a:pt x="21361" y="2268"/>
                    <a:pt x="20863" y="3456"/>
                  </a:cubicBezTo>
                  <a:cubicBezTo>
                    <a:pt x="20613" y="4320"/>
                    <a:pt x="19949" y="4860"/>
                    <a:pt x="19201" y="4860"/>
                  </a:cubicBezTo>
                  <a:cubicBezTo>
                    <a:pt x="19118" y="4860"/>
                    <a:pt x="18952" y="4752"/>
                    <a:pt x="18786" y="4752"/>
                  </a:cubicBezTo>
                  <a:cubicBezTo>
                    <a:pt x="18786" y="4752"/>
                    <a:pt x="18786" y="4752"/>
                    <a:pt x="15878" y="9936"/>
                  </a:cubicBezTo>
                  <a:cubicBezTo>
                    <a:pt x="16543" y="10800"/>
                    <a:pt x="16875" y="11988"/>
                    <a:pt x="16875" y="13284"/>
                  </a:cubicBezTo>
                  <a:cubicBezTo>
                    <a:pt x="16875" y="14472"/>
                    <a:pt x="16626" y="15444"/>
                    <a:pt x="16127" y="16308"/>
                  </a:cubicBezTo>
                  <a:cubicBezTo>
                    <a:pt x="16127" y="16308"/>
                    <a:pt x="16127" y="16308"/>
                    <a:pt x="17706" y="18144"/>
                  </a:cubicBezTo>
                  <a:cubicBezTo>
                    <a:pt x="17706" y="18144"/>
                    <a:pt x="17706" y="18144"/>
                    <a:pt x="19533" y="20412"/>
                  </a:cubicBezTo>
                  <a:cubicBezTo>
                    <a:pt x="19783" y="20736"/>
                    <a:pt x="19783" y="21060"/>
                    <a:pt x="19616" y="21384"/>
                  </a:cubicBezTo>
                  <a:cubicBezTo>
                    <a:pt x="19533" y="21492"/>
                    <a:pt x="19367" y="21600"/>
                    <a:pt x="19201" y="21600"/>
                  </a:cubicBezTo>
                  <a:cubicBezTo>
                    <a:pt x="19118" y="21600"/>
                    <a:pt x="19035" y="21492"/>
                    <a:pt x="18869" y="21384"/>
                  </a:cubicBezTo>
                  <a:cubicBezTo>
                    <a:pt x="18869" y="21384"/>
                    <a:pt x="18869" y="21384"/>
                    <a:pt x="15463" y="17172"/>
                  </a:cubicBezTo>
                  <a:cubicBezTo>
                    <a:pt x="14798" y="17820"/>
                    <a:pt x="14050" y="18144"/>
                    <a:pt x="13136" y="18144"/>
                  </a:cubicBezTo>
                  <a:cubicBezTo>
                    <a:pt x="11059" y="18144"/>
                    <a:pt x="9398" y="15984"/>
                    <a:pt x="9398" y="13284"/>
                  </a:cubicBezTo>
                  <a:cubicBezTo>
                    <a:pt x="9398" y="12528"/>
                    <a:pt x="9564" y="11664"/>
                    <a:pt x="9896" y="11016"/>
                  </a:cubicBezTo>
                  <a:cubicBezTo>
                    <a:pt x="9896" y="11016"/>
                    <a:pt x="9896" y="11016"/>
                    <a:pt x="7653" y="8964"/>
                  </a:cubicBezTo>
                  <a:cubicBezTo>
                    <a:pt x="7321" y="9504"/>
                    <a:pt x="6823" y="9720"/>
                    <a:pt x="6324" y="9720"/>
                  </a:cubicBezTo>
                  <a:cubicBezTo>
                    <a:pt x="5992" y="9720"/>
                    <a:pt x="5743" y="9612"/>
                    <a:pt x="5493" y="9504"/>
                  </a:cubicBezTo>
                  <a:cubicBezTo>
                    <a:pt x="5493" y="9504"/>
                    <a:pt x="5493" y="9504"/>
                    <a:pt x="3167" y="13392"/>
                  </a:cubicBezTo>
                  <a:cubicBezTo>
                    <a:pt x="3749" y="14040"/>
                    <a:pt x="3915" y="15228"/>
                    <a:pt x="3499" y="16200"/>
                  </a:cubicBezTo>
                  <a:cubicBezTo>
                    <a:pt x="3250" y="16956"/>
                    <a:pt x="2586" y="17496"/>
                    <a:pt x="1838" y="17496"/>
                  </a:cubicBezTo>
                  <a:cubicBezTo>
                    <a:pt x="1589" y="17496"/>
                    <a:pt x="1339" y="17388"/>
                    <a:pt x="1007" y="17280"/>
                  </a:cubicBezTo>
                  <a:cubicBezTo>
                    <a:pt x="93" y="16632"/>
                    <a:pt x="-239" y="15228"/>
                    <a:pt x="176" y="14040"/>
                  </a:cubicBezTo>
                  <a:cubicBezTo>
                    <a:pt x="509" y="13176"/>
                    <a:pt x="1173" y="12636"/>
                    <a:pt x="1838" y="12636"/>
                  </a:cubicBezTo>
                  <a:cubicBezTo>
                    <a:pt x="2004" y="12636"/>
                    <a:pt x="2170" y="12744"/>
                    <a:pt x="2336" y="12744"/>
                  </a:cubicBezTo>
                  <a:cubicBezTo>
                    <a:pt x="2336" y="12744"/>
                    <a:pt x="2336" y="12744"/>
                    <a:pt x="4746" y="8640"/>
                  </a:cubicBezTo>
                  <a:cubicBezTo>
                    <a:pt x="4413" y="7992"/>
                    <a:pt x="4330" y="7020"/>
                    <a:pt x="4663" y="6264"/>
                  </a:cubicBezTo>
                  <a:cubicBezTo>
                    <a:pt x="4912" y="5400"/>
                    <a:pt x="5576" y="4860"/>
                    <a:pt x="6324" y="4860"/>
                  </a:cubicBezTo>
                  <a:cubicBezTo>
                    <a:pt x="6573" y="4860"/>
                    <a:pt x="6823" y="4968"/>
                    <a:pt x="7155" y="5184"/>
                  </a:cubicBezTo>
                  <a:cubicBezTo>
                    <a:pt x="7903" y="5616"/>
                    <a:pt x="8318" y="6804"/>
                    <a:pt x="8069" y="7884"/>
                  </a:cubicBezTo>
                  <a:cubicBezTo>
                    <a:pt x="8069" y="7884"/>
                    <a:pt x="8069" y="7884"/>
                    <a:pt x="10478" y="9936"/>
                  </a:cubicBezTo>
                  <a:cubicBezTo>
                    <a:pt x="11143" y="9072"/>
                    <a:pt x="12056" y="8424"/>
                    <a:pt x="13136" y="8424"/>
                  </a:cubicBezTo>
                  <a:cubicBezTo>
                    <a:pt x="13884" y="8424"/>
                    <a:pt x="14549" y="8748"/>
                    <a:pt x="15047" y="9180"/>
                  </a:cubicBezTo>
                  <a:cubicBezTo>
                    <a:pt x="15047" y="9180"/>
                    <a:pt x="15047" y="9180"/>
                    <a:pt x="17955" y="4104"/>
                  </a:cubicBezTo>
                  <a:cubicBezTo>
                    <a:pt x="17373" y="3456"/>
                    <a:pt x="17207" y="2268"/>
                    <a:pt x="17539" y="1296"/>
                  </a:cubicBezTo>
                  <a:cubicBezTo>
                    <a:pt x="17872" y="540"/>
                    <a:pt x="18536" y="0"/>
                    <a:pt x="19201" y="0"/>
                  </a:cubicBezTo>
                  <a:close/>
                </a:path>
              </a:pathLst>
            </a:custGeom>
            <a:solidFill>
              <a:srgbClr val="FFFFFF"/>
            </a:solidFill>
            <a:ln w="12700" cap="flat">
              <a:noFill/>
              <a:miter lim="400000"/>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p>
          </p:txBody>
        </p:sp>
      </p:grpSp>
      <p:grpSp>
        <p:nvGrpSpPr>
          <p:cNvPr id="280" name="组合 11"/>
          <p:cNvGrpSpPr/>
          <p:nvPr/>
        </p:nvGrpSpPr>
        <p:grpSpPr>
          <a:xfrm>
            <a:off x="1007987" y="9658731"/>
            <a:ext cx="7398719" cy="2736590"/>
            <a:chOff x="0" y="0"/>
            <a:chExt cx="7398718" cy="2736589"/>
          </a:xfrm>
        </p:grpSpPr>
        <p:sp>
          <p:nvSpPr>
            <p:cNvPr id="278" name="矩形 12"/>
            <p:cNvSpPr txBox="1"/>
            <p:nvPr/>
          </p:nvSpPr>
          <p:spPr>
            <a:xfrm>
              <a:off x="51642" y="693782"/>
              <a:ext cx="7295434" cy="20428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noAutofit/>
            </a:bodyPr>
            <a:lstStyle>
              <a:lvl1pPr algn="l" defTabSz="1828800">
                <a:lnSpc>
                  <a:spcPct val="150000"/>
                </a:lnSpc>
                <a:defRPr>
                  <a:solidFill>
                    <a:srgbClr val="10FBFE"/>
                  </a:solidFill>
                  <a:latin typeface="微软雅黑"/>
                  <a:ea typeface="微软雅黑"/>
                  <a:cs typeface="微软雅黑"/>
                  <a:sym typeface="微软雅黑"/>
                </a:defRPr>
              </a:lvl1pPr>
            </a:lstStyle>
            <a:p>
              <a:pPr/>
              <a:r>
                <a:t>近年来，欧美国家纷纷启动了国家级量子科技战略行动计划，大幅增加研发投入，同时开展顶层规划及研究应用布局。</a:t>
              </a:r>
            </a:p>
          </p:txBody>
        </p:sp>
        <p:sp>
          <p:nvSpPr>
            <p:cNvPr id="279" name="矩形 13"/>
            <p:cNvSpPr txBox="1"/>
            <p:nvPr/>
          </p:nvSpPr>
          <p:spPr>
            <a:xfrm>
              <a:off x="-1" y="-1"/>
              <a:ext cx="7398720" cy="7630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noAutofit/>
            </a:bodyPr>
            <a:lstStyle>
              <a:lvl1pPr algn="l" defTabSz="1828800">
                <a:defRPr b="1" sz="2800">
                  <a:solidFill>
                    <a:srgbClr val="10FBFE"/>
                  </a:solidFill>
                  <a:latin typeface="微软雅黑"/>
                  <a:ea typeface="微软雅黑"/>
                  <a:cs typeface="微软雅黑"/>
                  <a:sym typeface="微软雅黑"/>
                </a:defRPr>
              </a:lvl1pPr>
            </a:lstStyle>
            <a:p>
              <a:pPr/>
              <a:r>
                <a:t>各国加大支持投入和布局推动</a:t>
              </a:r>
            </a:p>
          </p:txBody>
        </p:sp>
      </p:grpSp>
      <p:grpSp>
        <p:nvGrpSpPr>
          <p:cNvPr id="283" name="组合 14"/>
          <p:cNvGrpSpPr/>
          <p:nvPr/>
        </p:nvGrpSpPr>
        <p:grpSpPr>
          <a:xfrm>
            <a:off x="2933775" y="3619883"/>
            <a:ext cx="7462795" cy="668509"/>
            <a:chOff x="0" y="0"/>
            <a:chExt cx="7462794" cy="668507"/>
          </a:xfrm>
        </p:grpSpPr>
        <p:sp>
          <p:nvSpPr>
            <p:cNvPr id="281" name="矩形 15"/>
            <p:cNvSpPr/>
            <p:nvPr/>
          </p:nvSpPr>
          <p:spPr>
            <a:xfrm>
              <a:off x="0" y="668507"/>
              <a:ext cx="6035579"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l" defTabSz="1828800">
                <a:lnSpc>
                  <a:spcPct val="150000"/>
                </a:lnSpc>
                <a:defRPr>
                  <a:solidFill>
                    <a:srgbClr val="10FBFE"/>
                  </a:solidFill>
                  <a:latin typeface="微软雅黑"/>
                  <a:ea typeface="微软雅黑"/>
                  <a:cs typeface="微软雅黑"/>
                  <a:sym typeface="微软雅黑"/>
                </a:defRPr>
              </a:lvl1pPr>
            </a:lstStyle>
            <a:p>
              <a:pPr/>
              <a:r>
                <a:t>国际电气和电子工程师协会(IEEE)、国际互联网工程任务组(IETF)、国际电信联盟电信标准化部门(ITU-T)等纷纷成立量子信息技术相关研究组和标准项目并开展工作。</a:t>
              </a:r>
            </a:p>
          </p:txBody>
        </p:sp>
        <p:sp>
          <p:nvSpPr>
            <p:cNvPr id="282" name="矩形 16"/>
            <p:cNvSpPr/>
            <p:nvPr/>
          </p:nvSpPr>
          <p:spPr>
            <a:xfrm>
              <a:off x="20650" y="0"/>
              <a:ext cx="7442145"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l" defTabSz="1828800">
                <a:defRPr b="1" sz="2800">
                  <a:solidFill>
                    <a:srgbClr val="10FBFE"/>
                  </a:solidFill>
                  <a:latin typeface="微软雅黑"/>
                  <a:ea typeface="微软雅黑"/>
                  <a:cs typeface="微软雅黑"/>
                  <a:sym typeface="微软雅黑"/>
                </a:defRPr>
              </a:lvl1pPr>
            </a:lstStyle>
            <a:p>
              <a:pPr/>
              <a:r>
                <a:t>标准化研究受到重视并加速发展</a:t>
              </a:r>
            </a:p>
          </p:txBody>
        </p:sp>
      </p:grpSp>
      <p:grpSp>
        <p:nvGrpSpPr>
          <p:cNvPr id="286" name="组合 17"/>
          <p:cNvGrpSpPr/>
          <p:nvPr/>
        </p:nvGrpSpPr>
        <p:grpSpPr>
          <a:xfrm>
            <a:off x="15989693" y="8529389"/>
            <a:ext cx="7835274" cy="705249"/>
            <a:chOff x="0" y="0"/>
            <a:chExt cx="7835271" cy="705248"/>
          </a:xfrm>
        </p:grpSpPr>
        <p:sp>
          <p:nvSpPr>
            <p:cNvPr id="284" name="矩形 18"/>
            <p:cNvSpPr/>
            <p:nvPr/>
          </p:nvSpPr>
          <p:spPr>
            <a:xfrm>
              <a:off x="1" y="705248"/>
              <a:ext cx="783527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l" defTabSz="1828800">
                <a:lnSpc>
                  <a:spcPct val="150000"/>
                </a:lnSpc>
                <a:defRPr>
                  <a:solidFill>
                    <a:srgbClr val="10FBFE"/>
                  </a:solidFill>
                  <a:latin typeface="微软雅黑"/>
                  <a:ea typeface="微软雅黑"/>
                  <a:cs typeface="微软雅黑"/>
                  <a:sym typeface="微软雅黑"/>
                </a:defRPr>
              </a:lvl1pPr>
            </a:lstStyle>
            <a:p>
              <a:pPr/>
              <a:r>
                <a:t>量子计算近年来论文和专利增长迅速，美日在布局时间和申请总量上占有优势，近年来中国增长趋势更为迅猛。美国量子计算研究重要机构多达10个，占全球主要创新主体数量超过一半；量子通信方面中美两国专利数量领先，并且今年申请地域逐步向中国转移；量子测量和量子计量领域专利申请和研究论文总量偏少，近年也呈增长趋势。</a:t>
              </a:r>
            </a:p>
          </p:txBody>
        </p:sp>
        <p:sp>
          <p:nvSpPr>
            <p:cNvPr id="285" name="矩形 19"/>
            <p:cNvSpPr/>
            <p:nvPr/>
          </p:nvSpPr>
          <p:spPr>
            <a:xfrm>
              <a:off x="0" y="0"/>
              <a:ext cx="7536856"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l" defTabSz="1828800">
                <a:defRPr b="1" sz="2800">
                  <a:solidFill>
                    <a:srgbClr val="10FBFE"/>
                  </a:solidFill>
                  <a:latin typeface="微软雅黑"/>
                  <a:ea typeface="微软雅黑"/>
                  <a:cs typeface="微软雅黑"/>
                  <a:sym typeface="微软雅黑"/>
                </a:defRPr>
              </a:lvl1pPr>
            </a:lstStyle>
            <a:p>
              <a:pPr/>
              <a:r>
                <a:t>创新活跃，论文和专利增长迅速</a:t>
              </a:r>
            </a:p>
          </p:txBody>
        </p:sp>
      </p:grpSp>
      <p:grpSp>
        <p:nvGrpSpPr>
          <p:cNvPr id="289" name="组合 20"/>
          <p:cNvGrpSpPr/>
          <p:nvPr/>
        </p:nvGrpSpPr>
        <p:grpSpPr>
          <a:xfrm>
            <a:off x="11597136" y="3431470"/>
            <a:ext cx="7025789" cy="3533265"/>
            <a:chOff x="0" y="0"/>
            <a:chExt cx="7025787" cy="3533264"/>
          </a:xfrm>
        </p:grpSpPr>
        <p:sp>
          <p:nvSpPr>
            <p:cNvPr id="287" name="矩形 21"/>
            <p:cNvSpPr txBox="1"/>
            <p:nvPr/>
          </p:nvSpPr>
          <p:spPr>
            <a:xfrm>
              <a:off x="225109" y="729951"/>
              <a:ext cx="6800679" cy="28033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noAutofit/>
            </a:bodyPr>
            <a:lstStyle>
              <a:lvl1pPr algn="l" defTabSz="1828800">
                <a:lnSpc>
                  <a:spcPct val="150000"/>
                </a:lnSpc>
                <a:defRPr>
                  <a:solidFill>
                    <a:srgbClr val="10FBFE"/>
                  </a:solidFill>
                  <a:latin typeface="微软雅黑"/>
                  <a:ea typeface="微软雅黑"/>
                  <a:cs typeface="微软雅黑"/>
                  <a:sym typeface="微软雅黑"/>
                </a:defRPr>
              </a:lvl1pPr>
            </a:lstStyle>
            <a:p>
              <a:pPr/>
              <a:r>
                <a:t>近十年内，在IBM、谷歌等的推动下，各垂直领域企业纷纷布局。量子计算的比特数量的增加速度明显加快，尤其在近五年内，由9位迅速提升至72位，实现了8倍提升。</a:t>
              </a:r>
            </a:p>
          </p:txBody>
        </p:sp>
        <p:sp>
          <p:nvSpPr>
            <p:cNvPr id="288" name="矩形 22"/>
            <p:cNvSpPr txBox="1"/>
            <p:nvPr/>
          </p:nvSpPr>
          <p:spPr>
            <a:xfrm>
              <a:off x="0" y="0"/>
              <a:ext cx="5677030" cy="7784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noAutofit/>
            </a:bodyPr>
            <a:lstStyle>
              <a:lvl1pPr algn="r" defTabSz="1828800">
                <a:defRPr b="1" sz="2800">
                  <a:solidFill>
                    <a:srgbClr val="10FBFE"/>
                  </a:solidFill>
                  <a:latin typeface="微软雅黑"/>
                  <a:ea typeface="微软雅黑"/>
                  <a:cs typeface="微软雅黑"/>
                  <a:sym typeface="微软雅黑"/>
                </a:defRPr>
              </a:lvl1pPr>
            </a:lstStyle>
            <a:p>
              <a:pPr/>
              <a:r>
                <a:t>科技和资本巨头介入促使研发提速</a:t>
              </a:r>
            </a:p>
          </p:txBody>
        </p:sp>
      </p:grpSp>
      <p:grpSp>
        <p:nvGrpSpPr>
          <p:cNvPr id="292" name="成组"/>
          <p:cNvGrpSpPr/>
          <p:nvPr/>
        </p:nvGrpSpPr>
        <p:grpSpPr>
          <a:xfrm>
            <a:off x="13708912" y="7414296"/>
            <a:ext cx="1828801" cy="1828801"/>
            <a:chOff x="0" y="0"/>
            <a:chExt cx="1828800" cy="1828800"/>
          </a:xfrm>
        </p:grpSpPr>
        <p:sp>
          <p:nvSpPr>
            <p:cNvPr id="290" name="组合 33"/>
            <p:cNvSpPr/>
            <p:nvPr/>
          </p:nvSpPr>
          <p:spPr>
            <a:xfrm>
              <a:off x="0" y="0"/>
              <a:ext cx="1828800" cy="1828800"/>
            </a:xfrm>
            <a:prstGeom prst="ellipse">
              <a:avLst/>
            </a:prstGeom>
            <a:solidFill>
              <a:srgbClr val="6AE7FF"/>
            </a:soli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Calibri"/>
                  <a:ea typeface="Calibri"/>
                  <a:cs typeface="Calibri"/>
                  <a:sym typeface="Calibri"/>
                </a:defRPr>
              </a:pPr>
            </a:p>
          </p:txBody>
        </p:sp>
        <p:pic>
          <p:nvPicPr>
            <p:cNvPr id="291" name="jingjizibenjiliang (1).png" descr="jingjizibenjiliang (1).png"/>
            <p:cNvPicPr>
              <a:picLocks noChangeAspect="1"/>
            </p:cNvPicPr>
            <p:nvPr/>
          </p:nvPicPr>
          <p:blipFill>
            <a:blip r:embed="rId2">
              <a:extLst/>
            </a:blip>
            <a:srcRect l="0" t="0" r="0" b="0"/>
            <a:stretch>
              <a:fillRect/>
            </a:stretch>
          </p:blipFill>
          <p:spPr>
            <a:xfrm>
              <a:off x="540345" y="540345"/>
              <a:ext cx="747919" cy="747919"/>
            </a:xfrm>
            <a:prstGeom prst="rect">
              <a:avLst/>
            </a:prstGeom>
            <a:ln w="12700" cap="flat">
              <a:noFill/>
              <a:miter lim="400000"/>
            </a:ln>
            <a:effectLst/>
          </p:spPr>
        </p:pic>
      </p:grpSp>
    </p:spTree>
  </p:cSld>
  <p:clrMapOvr>
    <a:masterClrMapping/>
  </p:clrMapOvr>
  <mc:AlternateContent xmlns:mc="http://schemas.openxmlformats.org/markup-compatibility/2006">
    <mc:Choice xmlns:p14="http://schemas.microsoft.com/office/powerpoint/2010/main" Requires="p14">
      <p:transition spd="med" advClick="0" advTm="0" p14:dur="1000">
        <p:pull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266"/>
                                        </p:tgtEl>
                                        <p:attrNameLst>
                                          <p:attrName>style.visibility</p:attrName>
                                        </p:attrNameLst>
                                      </p:cBhvr>
                                      <p:to>
                                        <p:strVal val="visible"/>
                                      </p:to>
                                    </p:set>
                                    <p:anim calcmode="lin" valueType="num">
                                      <p:cBhvr>
                                        <p:cTn id="7" dur="500" fill="hold"/>
                                        <p:tgtEl>
                                          <p:spTgt spid="266"/>
                                        </p:tgtEl>
                                        <p:attrNameLst>
                                          <p:attrName>ppt_w</p:attrName>
                                        </p:attrNameLst>
                                      </p:cBhvr>
                                      <p:tavLst>
                                        <p:tav tm="0">
                                          <p:val>
                                            <p:fltVal val="0"/>
                                          </p:val>
                                        </p:tav>
                                        <p:tav tm="100000">
                                          <p:val>
                                            <p:strVal val="#ppt_w"/>
                                          </p:val>
                                        </p:tav>
                                      </p:tavLst>
                                    </p:anim>
                                    <p:anim calcmode="lin" valueType="num">
                                      <p:cBhvr>
                                        <p:cTn id="8" dur="500" fill="hold"/>
                                        <p:tgtEl>
                                          <p:spTgt spid="26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8" presetID="22" grpId="2" fill="hold">
                                  <p:stCondLst>
                                    <p:cond delay="0"/>
                                  </p:stCondLst>
                                  <p:iterate type="el" backwards="0">
                                    <p:tmAbs val="0"/>
                                  </p:iterate>
                                  <p:childTnLst>
                                    <p:set>
                                      <p:cBhvr>
                                        <p:cTn id="11" fill="hold"/>
                                        <p:tgtEl>
                                          <p:spTgt spid="267"/>
                                        </p:tgtEl>
                                        <p:attrNameLst>
                                          <p:attrName>style.visibility</p:attrName>
                                        </p:attrNameLst>
                                      </p:cBhvr>
                                      <p:to>
                                        <p:strVal val="visible"/>
                                      </p:to>
                                    </p:set>
                                    <p:animEffect filter="wipe(left)" transition="in">
                                      <p:cBhvr>
                                        <p:cTn id="12" dur="500"/>
                                        <p:tgtEl>
                                          <p:spTgt spid="267"/>
                                        </p:tgtEl>
                                      </p:cBhvr>
                                    </p:animEffect>
                                  </p:childTnLst>
                                </p:cTn>
                              </p:par>
                            </p:childTnLst>
                          </p:cTn>
                        </p:par>
                        <p:par>
                          <p:cTn id="13" fill="hold">
                            <p:stCondLst>
                              <p:cond delay="1000"/>
                            </p:stCondLst>
                            <p:childTnLst>
                              <p:par>
                                <p:cTn id="14" presetClass="entr" nodeType="afterEffect" presetSubtype="8" presetID="22" grpId="3" fill="hold">
                                  <p:stCondLst>
                                    <p:cond delay="0"/>
                                  </p:stCondLst>
                                  <p:iterate type="el" backwards="0">
                                    <p:tmAbs val="0"/>
                                  </p:iterate>
                                  <p:childTnLst>
                                    <p:set>
                                      <p:cBhvr>
                                        <p:cTn id="15" fill="hold"/>
                                        <p:tgtEl>
                                          <p:spTgt spid="268"/>
                                        </p:tgtEl>
                                        <p:attrNameLst>
                                          <p:attrName>style.visibility</p:attrName>
                                        </p:attrNameLst>
                                      </p:cBhvr>
                                      <p:to>
                                        <p:strVal val="visible"/>
                                      </p:to>
                                    </p:set>
                                    <p:animEffect filter="wipe(left)" transition="in">
                                      <p:cBhvr>
                                        <p:cTn id="16" dur="500"/>
                                        <p:tgtEl>
                                          <p:spTgt spid="268"/>
                                        </p:tgtEl>
                                      </p:cBhvr>
                                    </p:animEffect>
                                  </p:childTnLst>
                                </p:cTn>
                              </p:par>
                            </p:childTnLst>
                          </p:cTn>
                        </p:par>
                        <p:par>
                          <p:cTn id="17" fill="hold">
                            <p:stCondLst>
                              <p:cond delay="1500"/>
                            </p:stCondLst>
                            <p:childTnLst>
                              <p:par>
                                <p:cTn id="18" presetClass="entr" nodeType="afterEffect" presetSubtype="32" presetID="23" grpId="4" fill="hold">
                                  <p:stCondLst>
                                    <p:cond delay="0"/>
                                  </p:stCondLst>
                                  <p:iterate type="el" backwards="0">
                                    <p:tmAbs val="0"/>
                                  </p:iterate>
                                  <p:childTnLst>
                                    <p:set>
                                      <p:cBhvr>
                                        <p:cTn id="19" fill="hold"/>
                                        <p:tgtEl>
                                          <p:spTgt spid="271"/>
                                        </p:tgtEl>
                                        <p:attrNameLst>
                                          <p:attrName>style.visibility</p:attrName>
                                        </p:attrNameLst>
                                      </p:cBhvr>
                                      <p:to>
                                        <p:strVal val="visible"/>
                                      </p:to>
                                    </p:set>
                                    <p:anim calcmode="lin" valueType="num">
                                      <p:cBhvr>
                                        <p:cTn id="20" dur="500" fill="hold"/>
                                        <p:tgtEl>
                                          <p:spTgt spid="271"/>
                                        </p:tgtEl>
                                        <p:attrNameLst>
                                          <p:attrName>ppt_w</p:attrName>
                                        </p:attrNameLst>
                                      </p:cBhvr>
                                      <p:tavLst>
                                        <p:tav tm="0">
                                          <p:val>
                                            <p:strVal val="4*#ppt_w"/>
                                          </p:val>
                                        </p:tav>
                                        <p:tav tm="100000">
                                          <p:val>
                                            <p:strVal val="#ppt_w"/>
                                          </p:val>
                                        </p:tav>
                                      </p:tavLst>
                                    </p:anim>
                                    <p:anim calcmode="lin" valueType="num">
                                      <p:cBhvr>
                                        <p:cTn id="21" dur="500" fill="hold"/>
                                        <p:tgtEl>
                                          <p:spTgt spid="271"/>
                                        </p:tgtEl>
                                        <p:attrNameLst>
                                          <p:attrName>ppt_h</p:attrName>
                                        </p:attrNameLst>
                                      </p:cBhvr>
                                      <p:tavLst>
                                        <p:tav tm="0">
                                          <p:val>
                                            <p:strVal val="4*#ppt_h"/>
                                          </p:val>
                                        </p:tav>
                                        <p:tav tm="100000">
                                          <p:val>
                                            <p:strVal val="#ppt_h"/>
                                          </p:val>
                                        </p:tav>
                                      </p:tavLst>
                                    </p:anim>
                                  </p:childTnLst>
                                </p:cTn>
                              </p:par>
                            </p:childTnLst>
                          </p:cTn>
                        </p:par>
                        <p:par>
                          <p:cTn id="22" fill="hold">
                            <p:stCondLst>
                              <p:cond delay="2000"/>
                            </p:stCondLst>
                            <p:childTnLst>
                              <p:par>
                                <p:cTn id="23" presetClass="entr" nodeType="afterEffect" presetSubtype="32" presetID="23" grpId="5" fill="hold">
                                  <p:stCondLst>
                                    <p:cond delay="250"/>
                                  </p:stCondLst>
                                  <p:iterate type="el" backwards="0">
                                    <p:tmAbs val="0"/>
                                  </p:iterate>
                                  <p:childTnLst>
                                    <p:set>
                                      <p:cBhvr>
                                        <p:cTn id="24" fill="hold"/>
                                        <p:tgtEl>
                                          <p:spTgt spid="274"/>
                                        </p:tgtEl>
                                        <p:attrNameLst>
                                          <p:attrName>style.visibility</p:attrName>
                                        </p:attrNameLst>
                                      </p:cBhvr>
                                      <p:to>
                                        <p:strVal val="visible"/>
                                      </p:to>
                                    </p:set>
                                    <p:anim calcmode="lin" valueType="num">
                                      <p:cBhvr>
                                        <p:cTn id="25" dur="500" fill="hold"/>
                                        <p:tgtEl>
                                          <p:spTgt spid="274"/>
                                        </p:tgtEl>
                                        <p:attrNameLst>
                                          <p:attrName>ppt_w</p:attrName>
                                        </p:attrNameLst>
                                      </p:cBhvr>
                                      <p:tavLst>
                                        <p:tav tm="0">
                                          <p:val>
                                            <p:strVal val="4*#ppt_w"/>
                                          </p:val>
                                        </p:tav>
                                        <p:tav tm="100000">
                                          <p:val>
                                            <p:strVal val="#ppt_w"/>
                                          </p:val>
                                        </p:tav>
                                      </p:tavLst>
                                    </p:anim>
                                    <p:anim calcmode="lin" valueType="num">
                                      <p:cBhvr>
                                        <p:cTn id="26" dur="500" fill="hold"/>
                                        <p:tgtEl>
                                          <p:spTgt spid="274"/>
                                        </p:tgtEl>
                                        <p:attrNameLst>
                                          <p:attrName>ppt_h</p:attrName>
                                        </p:attrNameLst>
                                      </p:cBhvr>
                                      <p:tavLst>
                                        <p:tav tm="0">
                                          <p:val>
                                            <p:strVal val="4*#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32" presetID="23" grpId="6" fill="hold">
                                  <p:stCondLst>
                                    <p:cond delay="0"/>
                                  </p:stCondLst>
                                  <p:iterate type="el" backwards="0">
                                    <p:tmAbs val="0"/>
                                  </p:iterate>
                                  <p:childTnLst>
                                    <p:set>
                                      <p:cBhvr>
                                        <p:cTn id="30" fill="hold"/>
                                        <p:tgtEl>
                                          <p:spTgt spid="292"/>
                                        </p:tgtEl>
                                        <p:attrNameLst>
                                          <p:attrName>style.visibility</p:attrName>
                                        </p:attrNameLst>
                                      </p:cBhvr>
                                      <p:to>
                                        <p:strVal val="visible"/>
                                      </p:to>
                                    </p:set>
                                    <p:anim calcmode="lin" valueType="num">
                                      <p:cBhvr>
                                        <p:cTn id="31" dur="500" fill="hold"/>
                                        <p:tgtEl>
                                          <p:spTgt spid="292"/>
                                        </p:tgtEl>
                                        <p:attrNameLst>
                                          <p:attrName>ppt_w</p:attrName>
                                        </p:attrNameLst>
                                      </p:cBhvr>
                                      <p:tavLst>
                                        <p:tav tm="0">
                                          <p:val>
                                            <p:strVal val="4*#ppt_w"/>
                                          </p:val>
                                        </p:tav>
                                        <p:tav tm="100000">
                                          <p:val>
                                            <p:strVal val="#ppt_w"/>
                                          </p:val>
                                        </p:tav>
                                      </p:tavLst>
                                    </p:anim>
                                    <p:anim calcmode="lin" valueType="num">
                                      <p:cBhvr>
                                        <p:cTn id="32" dur="500" fill="hold"/>
                                        <p:tgtEl>
                                          <p:spTgt spid="292"/>
                                        </p:tgtEl>
                                        <p:attrNameLst>
                                          <p:attrName>ppt_h</p:attrName>
                                        </p:attrNameLst>
                                      </p:cBhvr>
                                      <p:tavLst>
                                        <p:tav tm="0">
                                          <p:val>
                                            <p:strVal val="4*#ppt_h"/>
                                          </p:val>
                                        </p:tav>
                                        <p:tav tm="100000">
                                          <p:val>
                                            <p:strVal val="#ppt_h"/>
                                          </p:val>
                                        </p:tav>
                                      </p:tavLst>
                                    </p:anim>
                                  </p:childTnLst>
                                </p:cTn>
                              </p:par>
                            </p:childTnLst>
                          </p:cTn>
                        </p:par>
                        <p:par>
                          <p:cTn id="33" fill="hold">
                            <p:stCondLst>
                              <p:cond delay="500"/>
                            </p:stCondLst>
                            <p:childTnLst>
                              <p:par>
                                <p:cTn id="34" presetClass="entr" nodeType="afterEffect" presetSubtype="32" presetID="23" grpId="7" fill="hold">
                                  <p:stCondLst>
                                    <p:cond delay="750"/>
                                  </p:stCondLst>
                                  <p:iterate type="el" backwards="0">
                                    <p:tmAbs val="0"/>
                                  </p:iterate>
                                  <p:childTnLst>
                                    <p:set>
                                      <p:cBhvr>
                                        <p:cTn id="35" fill="hold"/>
                                        <p:tgtEl>
                                          <p:spTgt spid="277"/>
                                        </p:tgtEl>
                                        <p:attrNameLst>
                                          <p:attrName>style.visibility</p:attrName>
                                        </p:attrNameLst>
                                      </p:cBhvr>
                                      <p:to>
                                        <p:strVal val="visible"/>
                                      </p:to>
                                    </p:set>
                                    <p:anim calcmode="lin" valueType="num">
                                      <p:cBhvr>
                                        <p:cTn id="36" dur="500" fill="hold"/>
                                        <p:tgtEl>
                                          <p:spTgt spid="277"/>
                                        </p:tgtEl>
                                        <p:attrNameLst>
                                          <p:attrName>ppt_w</p:attrName>
                                        </p:attrNameLst>
                                      </p:cBhvr>
                                      <p:tavLst>
                                        <p:tav tm="0">
                                          <p:val>
                                            <p:strVal val="4*#ppt_w"/>
                                          </p:val>
                                        </p:tav>
                                        <p:tav tm="100000">
                                          <p:val>
                                            <p:strVal val="#ppt_w"/>
                                          </p:val>
                                        </p:tav>
                                      </p:tavLst>
                                    </p:anim>
                                    <p:anim calcmode="lin" valueType="num">
                                      <p:cBhvr>
                                        <p:cTn id="37" dur="500" fill="hold"/>
                                        <p:tgtEl>
                                          <p:spTgt spid="277"/>
                                        </p:tgtEl>
                                        <p:attrNameLst>
                                          <p:attrName>ppt_h</p:attrName>
                                        </p:attrNameLst>
                                      </p:cBhvr>
                                      <p:tavLst>
                                        <p:tav tm="0">
                                          <p:val>
                                            <p:strVal val="4*#ppt_h"/>
                                          </p:val>
                                        </p:tav>
                                        <p:tav tm="100000">
                                          <p:val>
                                            <p:strVal val="#ppt_h"/>
                                          </p:val>
                                        </p:tav>
                                      </p:tavLst>
                                    </p:anim>
                                  </p:childTnLst>
                                </p:cTn>
                              </p:par>
                            </p:childTnLst>
                          </p:cTn>
                        </p:par>
                        <p:par>
                          <p:cTn id="38" fill="hold">
                            <p:stCondLst>
                              <p:cond delay="1750"/>
                            </p:stCondLst>
                            <p:childTnLst>
                              <p:par>
                                <p:cTn id="39" presetClass="entr" nodeType="afterEffect" presetSubtype="8" presetID="2" grpId="8" fill="hold">
                                  <p:stCondLst>
                                    <p:cond delay="0"/>
                                  </p:stCondLst>
                                  <p:iterate type="el" backwards="0">
                                    <p:tmAbs val="0"/>
                                  </p:iterate>
                                  <p:childTnLst>
                                    <p:set>
                                      <p:cBhvr>
                                        <p:cTn id="40" fill="hold"/>
                                        <p:tgtEl>
                                          <p:spTgt spid="280"/>
                                        </p:tgtEl>
                                        <p:attrNameLst>
                                          <p:attrName>style.visibility</p:attrName>
                                        </p:attrNameLst>
                                      </p:cBhvr>
                                      <p:to>
                                        <p:strVal val="visible"/>
                                      </p:to>
                                    </p:set>
                                    <p:anim calcmode="lin" valueType="num">
                                      <p:cBhvr>
                                        <p:cTn id="41" dur="500" fill="hold"/>
                                        <p:tgtEl>
                                          <p:spTgt spid="280"/>
                                        </p:tgtEl>
                                        <p:attrNameLst>
                                          <p:attrName>ppt_x</p:attrName>
                                        </p:attrNameLst>
                                      </p:cBhvr>
                                      <p:tavLst>
                                        <p:tav tm="0">
                                          <p:val>
                                            <p:strVal val="0-#ppt_w/2"/>
                                          </p:val>
                                        </p:tav>
                                        <p:tav tm="100000">
                                          <p:val>
                                            <p:strVal val="#ppt_x"/>
                                          </p:val>
                                        </p:tav>
                                      </p:tavLst>
                                    </p:anim>
                                    <p:anim calcmode="lin" valueType="num">
                                      <p:cBhvr>
                                        <p:cTn id="42" dur="500" fill="hold"/>
                                        <p:tgtEl>
                                          <p:spTgt spid="280"/>
                                        </p:tgtEl>
                                        <p:attrNameLst>
                                          <p:attrName>ppt_y</p:attrName>
                                        </p:attrNameLst>
                                      </p:cBhvr>
                                      <p:tavLst>
                                        <p:tav tm="0">
                                          <p:val>
                                            <p:strVal val="#ppt_y"/>
                                          </p:val>
                                        </p:tav>
                                        <p:tav tm="100000">
                                          <p:val>
                                            <p:strVal val="#ppt_y"/>
                                          </p:val>
                                        </p:tav>
                                      </p:tavLst>
                                    </p:anim>
                                  </p:childTnLst>
                                </p:cTn>
                              </p:par>
                            </p:childTnLst>
                          </p:cTn>
                        </p:par>
                        <p:par>
                          <p:cTn id="43" fill="hold">
                            <p:stCondLst>
                              <p:cond delay="2250"/>
                            </p:stCondLst>
                            <p:childTnLst>
                              <p:par>
                                <p:cTn id="44" presetClass="entr" nodeType="afterEffect" presetSubtype="2" presetID="2" grpId="9" fill="hold">
                                  <p:stCondLst>
                                    <p:cond delay="250"/>
                                  </p:stCondLst>
                                  <p:iterate type="el" backwards="0">
                                    <p:tmAbs val="0"/>
                                  </p:iterate>
                                  <p:childTnLst>
                                    <p:set>
                                      <p:cBhvr>
                                        <p:cTn id="45" fill="hold"/>
                                        <p:tgtEl>
                                          <p:spTgt spid="283"/>
                                        </p:tgtEl>
                                        <p:attrNameLst>
                                          <p:attrName>style.visibility</p:attrName>
                                        </p:attrNameLst>
                                      </p:cBhvr>
                                      <p:to>
                                        <p:strVal val="visible"/>
                                      </p:to>
                                    </p:set>
                                    <p:anim calcmode="lin" valueType="num">
                                      <p:cBhvr>
                                        <p:cTn id="46" dur="500" fill="hold"/>
                                        <p:tgtEl>
                                          <p:spTgt spid="283"/>
                                        </p:tgtEl>
                                        <p:attrNameLst>
                                          <p:attrName>ppt_x</p:attrName>
                                        </p:attrNameLst>
                                      </p:cBhvr>
                                      <p:tavLst>
                                        <p:tav tm="0">
                                          <p:val>
                                            <p:strVal val="1+#ppt_w/2"/>
                                          </p:val>
                                        </p:tav>
                                        <p:tav tm="100000">
                                          <p:val>
                                            <p:strVal val="#ppt_x"/>
                                          </p:val>
                                        </p:tav>
                                      </p:tavLst>
                                    </p:anim>
                                    <p:anim calcmode="lin" valueType="num">
                                      <p:cBhvr>
                                        <p:cTn id="47" dur="500" fill="hold"/>
                                        <p:tgtEl>
                                          <p:spTgt spid="283"/>
                                        </p:tgtEl>
                                        <p:attrNameLst>
                                          <p:attrName>ppt_y</p:attrName>
                                        </p:attrNameLst>
                                      </p:cBhvr>
                                      <p:tavLst>
                                        <p:tav tm="0">
                                          <p:val>
                                            <p:strVal val="#ppt_y"/>
                                          </p:val>
                                        </p:tav>
                                        <p:tav tm="100000">
                                          <p:val>
                                            <p:strVal val="#ppt_y"/>
                                          </p:val>
                                        </p:tav>
                                      </p:tavLst>
                                    </p:anim>
                                  </p:childTnLst>
                                </p:cTn>
                              </p:par>
                            </p:childTnLst>
                          </p:cTn>
                        </p:par>
                        <p:par>
                          <p:cTn id="48" fill="hold">
                            <p:stCondLst>
                              <p:cond delay="3000"/>
                            </p:stCondLst>
                            <p:childTnLst>
                              <p:par>
                                <p:cTn id="49" presetClass="entr" nodeType="afterEffect" presetSubtype="2" presetID="2" grpId="10" fill="hold">
                                  <p:stCondLst>
                                    <p:cond delay="750"/>
                                  </p:stCondLst>
                                  <p:iterate type="el" backwards="0">
                                    <p:tmAbs val="0"/>
                                  </p:iterate>
                                  <p:childTnLst>
                                    <p:set>
                                      <p:cBhvr>
                                        <p:cTn id="50" fill="hold"/>
                                        <p:tgtEl>
                                          <p:spTgt spid="289"/>
                                        </p:tgtEl>
                                        <p:attrNameLst>
                                          <p:attrName>style.visibility</p:attrName>
                                        </p:attrNameLst>
                                      </p:cBhvr>
                                      <p:to>
                                        <p:strVal val="visible"/>
                                      </p:to>
                                    </p:set>
                                    <p:anim calcmode="lin" valueType="num">
                                      <p:cBhvr>
                                        <p:cTn id="51" dur="500" fill="hold"/>
                                        <p:tgtEl>
                                          <p:spTgt spid="289"/>
                                        </p:tgtEl>
                                        <p:attrNameLst>
                                          <p:attrName>ppt_x</p:attrName>
                                        </p:attrNameLst>
                                      </p:cBhvr>
                                      <p:tavLst>
                                        <p:tav tm="0">
                                          <p:val>
                                            <p:strVal val="1+#ppt_w/2"/>
                                          </p:val>
                                        </p:tav>
                                        <p:tav tm="100000">
                                          <p:val>
                                            <p:strVal val="#ppt_x"/>
                                          </p:val>
                                        </p:tav>
                                      </p:tavLst>
                                    </p:anim>
                                    <p:anim calcmode="lin" valueType="num">
                                      <p:cBhvr>
                                        <p:cTn id="52" dur="500" fill="hold"/>
                                        <p:tgtEl>
                                          <p:spTgt spid="289"/>
                                        </p:tgtEl>
                                        <p:attrNameLst>
                                          <p:attrName>ppt_y</p:attrName>
                                        </p:attrNameLst>
                                      </p:cBhvr>
                                      <p:tavLst>
                                        <p:tav tm="0">
                                          <p:val>
                                            <p:strVal val="#ppt_y"/>
                                          </p:val>
                                        </p:tav>
                                        <p:tav tm="100000">
                                          <p:val>
                                            <p:strVal val="#ppt_y"/>
                                          </p:val>
                                        </p:tav>
                                      </p:tavLst>
                                    </p:anim>
                                  </p:childTnLst>
                                </p:cTn>
                              </p:par>
                            </p:childTnLst>
                          </p:cTn>
                        </p:par>
                        <p:par>
                          <p:cTn id="53" fill="hold">
                            <p:stCondLst>
                              <p:cond delay="4250"/>
                            </p:stCondLst>
                            <p:childTnLst>
                              <p:par>
                                <p:cTn id="54" presetClass="entr" nodeType="afterEffect" presetSubtype="8" presetID="2" grpId="11" fill="hold">
                                  <p:stCondLst>
                                    <p:cond delay="500"/>
                                  </p:stCondLst>
                                  <p:iterate type="el" backwards="0">
                                    <p:tmAbs val="0"/>
                                  </p:iterate>
                                  <p:childTnLst>
                                    <p:set>
                                      <p:cBhvr>
                                        <p:cTn id="55" fill="hold"/>
                                        <p:tgtEl>
                                          <p:spTgt spid="286"/>
                                        </p:tgtEl>
                                        <p:attrNameLst>
                                          <p:attrName>style.visibility</p:attrName>
                                        </p:attrNameLst>
                                      </p:cBhvr>
                                      <p:to>
                                        <p:strVal val="visible"/>
                                      </p:to>
                                    </p:set>
                                    <p:anim calcmode="lin" valueType="num">
                                      <p:cBhvr>
                                        <p:cTn id="56" dur="500" fill="hold"/>
                                        <p:tgtEl>
                                          <p:spTgt spid="286"/>
                                        </p:tgtEl>
                                        <p:attrNameLst>
                                          <p:attrName>ppt_x</p:attrName>
                                        </p:attrNameLst>
                                      </p:cBhvr>
                                      <p:tavLst>
                                        <p:tav tm="0">
                                          <p:val>
                                            <p:strVal val="0-#ppt_w/2"/>
                                          </p:val>
                                        </p:tav>
                                        <p:tav tm="100000">
                                          <p:val>
                                            <p:strVal val="#ppt_x"/>
                                          </p:val>
                                        </p:tav>
                                      </p:tavLst>
                                    </p:anim>
                                    <p:anim calcmode="lin" valueType="num">
                                      <p:cBhvr>
                                        <p:cTn id="57" dur="500" fill="hold"/>
                                        <p:tgtEl>
                                          <p:spTgt spid="2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7" grpId="7"/>
      <p:bldP build="whole" bldLvl="1" animBg="1" rev="0" advAuto="0" spid="286" grpId="11"/>
      <p:bldP build="whole" bldLvl="1" animBg="1" rev="0" advAuto="0" spid="274" grpId="5"/>
      <p:bldP build="whole" bldLvl="1" animBg="1" rev="0" advAuto="0" spid="268" grpId="3"/>
      <p:bldP build="whole" bldLvl="1" animBg="1" rev="0" advAuto="0" spid="267" grpId="2"/>
      <p:bldP build="whole" bldLvl="1" animBg="1" rev="0" advAuto="0" spid="271" grpId="4"/>
      <p:bldP build="whole" bldLvl="1" animBg="1" rev="0" advAuto="0" spid="280" grpId="8"/>
      <p:bldP build="whole" bldLvl="1" animBg="1" rev="0" advAuto="0" spid="266" grpId="1"/>
      <p:bldP build="whole" bldLvl="1" animBg="1" rev="0" advAuto="0" spid="289" grpId="10"/>
      <p:bldP build="whole" bldLvl="1" animBg="1" rev="0" advAuto="0" spid="292" grpId="6"/>
      <p:bldP build="whole" bldLvl="1" animBg="1" rev="0" advAuto="0" spid="283" grpId="9"/>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98" name="组合 3"/>
          <p:cNvGrpSpPr/>
          <p:nvPr/>
        </p:nvGrpSpPr>
        <p:grpSpPr>
          <a:xfrm>
            <a:off x="708659" y="754380"/>
            <a:ext cx="1212854" cy="1212853"/>
            <a:chOff x="0" y="0"/>
            <a:chExt cx="1212852" cy="1212852"/>
          </a:xfrm>
        </p:grpSpPr>
        <p:sp>
          <p:nvSpPr>
            <p:cNvPr id="294" name="椭圆 1"/>
            <p:cNvSpPr/>
            <p:nvPr/>
          </p:nvSpPr>
          <p:spPr>
            <a:xfrm>
              <a:off x="-1" y="-1"/>
              <a:ext cx="1212854" cy="1212854"/>
            </a:xfrm>
            <a:prstGeom prst="ellipse">
              <a:avLst/>
            </a:prstGeom>
            <a:solidFill>
              <a:srgbClr val="6AE7FF">
                <a:alpha val="30000"/>
              </a:srgbClr>
            </a:soli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Calibri"/>
                  <a:ea typeface="Calibri"/>
                  <a:cs typeface="Calibri"/>
                  <a:sym typeface="Calibri"/>
                </a:defRPr>
              </a:pPr>
            </a:p>
          </p:txBody>
        </p:sp>
        <p:grpSp>
          <p:nvGrpSpPr>
            <p:cNvPr id="297" name="椭圆 2"/>
            <p:cNvGrpSpPr/>
            <p:nvPr/>
          </p:nvGrpSpPr>
          <p:grpSpPr>
            <a:xfrm>
              <a:off x="155817" y="147211"/>
              <a:ext cx="900165" cy="919481"/>
              <a:chOff x="0" y="0"/>
              <a:chExt cx="900164" cy="919480"/>
            </a:xfrm>
          </p:grpSpPr>
          <p:sp>
            <p:nvSpPr>
              <p:cNvPr id="295" name="圆形"/>
              <p:cNvSpPr/>
              <p:nvPr/>
            </p:nvSpPr>
            <p:spPr>
              <a:xfrm>
                <a:off x="0" y="9658"/>
                <a:ext cx="900165" cy="900166"/>
              </a:xfrm>
              <a:prstGeom prst="ellipse">
                <a:avLst/>
              </a:prstGeom>
              <a:solidFill>
                <a:srgbClr val="6AE7FF"/>
              </a:soli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Calibri"/>
                    <a:ea typeface="Calibri"/>
                    <a:cs typeface="Calibri"/>
                    <a:sym typeface="Calibri"/>
                  </a:defRPr>
                </a:pPr>
              </a:p>
            </p:txBody>
          </p:sp>
          <p:sp>
            <p:nvSpPr>
              <p:cNvPr id="296" name="1"/>
              <p:cNvSpPr txBox="1"/>
              <p:nvPr/>
            </p:nvSpPr>
            <p:spPr>
              <a:xfrm>
                <a:off x="223266" y="0"/>
                <a:ext cx="453630" cy="9194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defTabSz="1828800">
                  <a:defRPr b="1" sz="4800">
                    <a:solidFill>
                      <a:srgbClr val="FFFFFF"/>
                    </a:solidFill>
                    <a:latin typeface="微软雅黑"/>
                    <a:ea typeface="微软雅黑"/>
                    <a:cs typeface="微软雅黑"/>
                    <a:sym typeface="微软雅黑"/>
                  </a:defRPr>
                </a:lvl1pPr>
              </a:lstStyle>
              <a:p>
                <a:pPr/>
                <a:r>
                  <a:t>1</a:t>
                </a:r>
              </a:p>
            </p:txBody>
          </p:sp>
        </p:grpSp>
      </p:grpSp>
      <p:sp>
        <p:nvSpPr>
          <p:cNvPr id="299" name="文本框 263"/>
          <p:cNvSpPr txBox="1"/>
          <p:nvPr/>
        </p:nvSpPr>
        <p:spPr>
          <a:xfrm>
            <a:off x="2012950" y="962660"/>
            <a:ext cx="15121248" cy="13766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l" defTabSz="1828800">
              <a:defRPr b="1" sz="4000">
                <a:solidFill>
                  <a:srgbClr val="10FBFE"/>
                </a:solidFill>
                <a:latin typeface="微软雅黑"/>
                <a:ea typeface="微软雅黑"/>
                <a:cs typeface="微软雅黑"/>
                <a:sym typeface="微软雅黑"/>
              </a:defRPr>
            </a:pPr>
            <a:r>
              <a:t>各国量子技术政策汇总 </a:t>
            </a:r>
            <a:r>
              <a:t>/ </a:t>
            </a:r>
          </a:p>
          <a:p>
            <a:pPr algn="l" defTabSz="1828800">
              <a:defRPr b="1" sz="4000">
                <a:solidFill>
                  <a:srgbClr val="10FBFE"/>
                </a:solidFill>
                <a:latin typeface="微软雅黑"/>
                <a:ea typeface="微软雅黑"/>
                <a:cs typeface="微软雅黑"/>
                <a:sym typeface="微软雅黑"/>
              </a:defRPr>
            </a:pPr>
            <a:r>
              <a:rPr b="0" sz="3200"/>
              <a:t>Summary of Quantum Technology Policies in Various Countries</a:t>
            </a:r>
          </a:p>
        </p:txBody>
      </p:sp>
      <p:grpSp>
        <p:nvGrpSpPr>
          <p:cNvPr id="302" name="成组"/>
          <p:cNvGrpSpPr/>
          <p:nvPr/>
        </p:nvGrpSpPr>
        <p:grpSpPr>
          <a:xfrm>
            <a:off x="8672427" y="2655031"/>
            <a:ext cx="8368060" cy="9460644"/>
            <a:chOff x="0" y="0"/>
            <a:chExt cx="8368058" cy="9460642"/>
          </a:xfrm>
        </p:grpSpPr>
        <p:pic>
          <p:nvPicPr>
            <p:cNvPr id="300" name="截屏2021-12-22 18.29.01.png" descr="截屏2021-12-22 18.29.01.png"/>
            <p:cNvPicPr>
              <a:picLocks noChangeAspect="1"/>
            </p:cNvPicPr>
            <p:nvPr/>
          </p:nvPicPr>
          <p:blipFill>
            <a:blip r:embed="rId2">
              <a:extLst/>
            </a:blip>
            <a:stretch>
              <a:fillRect/>
            </a:stretch>
          </p:blipFill>
          <p:spPr>
            <a:xfrm>
              <a:off x="0" y="0"/>
              <a:ext cx="8368059" cy="6587805"/>
            </a:xfrm>
            <a:prstGeom prst="rect">
              <a:avLst/>
            </a:prstGeom>
            <a:ln w="12700" cap="flat">
              <a:noFill/>
              <a:miter lim="400000"/>
            </a:ln>
            <a:effectLst/>
          </p:spPr>
        </p:pic>
        <p:pic>
          <p:nvPicPr>
            <p:cNvPr id="301" name="截屏2021-12-22 18.33.18.png" descr="截屏2021-12-22 18.33.18.png"/>
            <p:cNvPicPr>
              <a:picLocks noChangeAspect="1"/>
            </p:cNvPicPr>
            <p:nvPr/>
          </p:nvPicPr>
          <p:blipFill>
            <a:blip r:embed="rId3">
              <a:extLst/>
            </a:blip>
            <a:stretch>
              <a:fillRect/>
            </a:stretch>
          </p:blipFill>
          <p:spPr>
            <a:xfrm>
              <a:off x="0" y="6570953"/>
              <a:ext cx="8368059" cy="2889690"/>
            </a:xfrm>
            <a:prstGeom prst="rect">
              <a:avLst/>
            </a:prstGeom>
            <a:ln w="12700" cap="flat">
              <a:noFill/>
              <a:miter lim="400000"/>
            </a:ln>
            <a:effectLst/>
          </p:spPr>
        </p:pic>
      </p:grpSp>
    </p:spTree>
  </p:cSld>
  <p:clrMapOvr>
    <a:masterClrMapping/>
  </p:clrMapOvr>
  <mc:AlternateContent xmlns:mc="http://schemas.openxmlformats.org/markup-compatibility/2006">
    <mc:Choice xmlns:p14="http://schemas.microsoft.com/office/powerpoint/2010/main" Requires="p14">
      <p:transition spd="med" advClick="0" advTm="0" p14:dur="1000">
        <p:pull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298"/>
                                        </p:tgtEl>
                                        <p:attrNameLst>
                                          <p:attrName>style.visibility</p:attrName>
                                        </p:attrNameLst>
                                      </p:cBhvr>
                                      <p:to>
                                        <p:strVal val="visible"/>
                                      </p:to>
                                    </p:set>
                                    <p:anim calcmode="lin" valueType="num">
                                      <p:cBhvr>
                                        <p:cTn id="7" dur="500" fill="hold"/>
                                        <p:tgtEl>
                                          <p:spTgt spid="298"/>
                                        </p:tgtEl>
                                        <p:attrNameLst>
                                          <p:attrName>ppt_w</p:attrName>
                                        </p:attrNameLst>
                                      </p:cBhvr>
                                      <p:tavLst>
                                        <p:tav tm="0">
                                          <p:val>
                                            <p:fltVal val="0"/>
                                          </p:val>
                                        </p:tav>
                                        <p:tav tm="100000">
                                          <p:val>
                                            <p:strVal val="#ppt_w"/>
                                          </p:val>
                                        </p:tav>
                                      </p:tavLst>
                                    </p:anim>
                                    <p:anim calcmode="lin" valueType="num">
                                      <p:cBhvr>
                                        <p:cTn id="8" dur="500" fill="hold"/>
                                        <p:tgtEl>
                                          <p:spTgt spid="298"/>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8" presetID="22" grpId="2" fill="hold">
                                  <p:stCondLst>
                                    <p:cond delay="0"/>
                                  </p:stCondLst>
                                  <p:iterate type="el" backwards="0">
                                    <p:tmAbs val="0"/>
                                  </p:iterate>
                                  <p:childTnLst>
                                    <p:set>
                                      <p:cBhvr>
                                        <p:cTn id="11" fill="hold"/>
                                        <p:tgtEl>
                                          <p:spTgt spid="299"/>
                                        </p:tgtEl>
                                        <p:attrNameLst>
                                          <p:attrName>style.visibility</p:attrName>
                                        </p:attrNameLst>
                                      </p:cBhvr>
                                      <p:to>
                                        <p:strVal val="visible"/>
                                      </p:to>
                                    </p:set>
                                    <p:animEffect filter="wipe(left)" transition="in">
                                      <p:cBhvr>
                                        <p:cTn id="12" dur="500"/>
                                        <p:tgtEl>
                                          <p:spTgt spid="299"/>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10" grpId="3" fill="hold">
                                  <p:stCondLst>
                                    <p:cond delay="0"/>
                                  </p:stCondLst>
                                  <p:iterate type="el" backwards="0">
                                    <p:tmAbs val="0"/>
                                  </p:iterate>
                                  <p:childTnLst>
                                    <p:set>
                                      <p:cBhvr>
                                        <p:cTn id="16" fill="hold"/>
                                        <p:tgtEl>
                                          <p:spTgt spid="302"/>
                                        </p:tgtEl>
                                        <p:attrNameLst>
                                          <p:attrName>style.visibility</p:attrName>
                                        </p:attrNameLst>
                                      </p:cBhvr>
                                      <p:to>
                                        <p:strVal val="visible"/>
                                      </p:to>
                                    </p:set>
                                    <p:animEffect filter="fade" transition="in">
                                      <p:cBhvr>
                                        <p:cTn id="17" dur="500"/>
                                        <p:tgtEl>
                                          <p:spTgt spid="3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9" grpId="2"/>
      <p:bldP build="whole" bldLvl="1" animBg="1" rev="0" advAuto="0" spid="302" grpId="3"/>
      <p:bldP build="whole" bldLvl="1" animBg="1" rev="0" advAuto="0" spid="298" grpId="1"/>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08" name="组合 3"/>
          <p:cNvGrpSpPr/>
          <p:nvPr/>
        </p:nvGrpSpPr>
        <p:grpSpPr>
          <a:xfrm>
            <a:off x="708659" y="754380"/>
            <a:ext cx="1212854" cy="1212853"/>
            <a:chOff x="0" y="0"/>
            <a:chExt cx="1212852" cy="1212852"/>
          </a:xfrm>
        </p:grpSpPr>
        <p:sp>
          <p:nvSpPr>
            <p:cNvPr id="304" name="椭圆 1"/>
            <p:cNvSpPr/>
            <p:nvPr/>
          </p:nvSpPr>
          <p:spPr>
            <a:xfrm>
              <a:off x="-1" y="-1"/>
              <a:ext cx="1212854" cy="1212854"/>
            </a:xfrm>
            <a:prstGeom prst="ellipse">
              <a:avLst/>
            </a:prstGeom>
            <a:solidFill>
              <a:srgbClr val="6AE7FF">
                <a:alpha val="30000"/>
              </a:srgbClr>
            </a:soli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Calibri"/>
                  <a:ea typeface="Calibri"/>
                  <a:cs typeface="Calibri"/>
                  <a:sym typeface="Calibri"/>
                </a:defRPr>
              </a:pPr>
            </a:p>
          </p:txBody>
        </p:sp>
        <p:grpSp>
          <p:nvGrpSpPr>
            <p:cNvPr id="307" name="椭圆 2"/>
            <p:cNvGrpSpPr/>
            <p:nvPr/>
          </p:nvGrpSpPr>
          <p:grpSpPr>
            <a:xfrm>
              <a:off x="155817" y="147211"/>
              <a:ext cx="900165" cy="919481"/>
              <a:chOff x="0" y="0"/>
              <a:chExt cx="900164" cy="919480"/>
            </a:xfrm>
          </p:grpSpPr>
          <p:sp>
            <p:nvSpPr>
              <p:cNvPr id="305" name="圆形"/>
              <p:cNvSpPr/>
              <p:nvPr/>
            </p:nvSpPr>
            <p:spPr>
              <a:xfrm>
                <a:off x="0" y="9658"/>
                <a:ext cx="900165" cy="900166"/>
              </a:xfrm>
              <a:prstGeom prst="ellipse">
                <a:avLst/>
              </a:prstGeom>
              <a:solidFill>
                <a:srgbClr val="6AE7FF"/>
              </a:soli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Calibri"/>
                    <a:ea typeface="Calibri"/>
                    <a:cs typeface="Calibri"/>
                    <a:sym typeface="Calibri"/>
                  </a:defRPr>
                </a:pPr>
              </a:p>
            </p:txBody>
          </p:sp>
          <p:sp>
            <p:nvSpPr>
              <p:cNvPr id="306" name="1"/>
              <p:cNvSpPr txBox="1"/>
              <p:nvPr/>
            </p:nvSpPr>
            <p:spPr>
              <a:xfrm>
                <a:off x="223266" y="0"/>
                <a:ext cx="453630" cy="9194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defTabSz="1828800">
                  <a:defRPr b="1" sz="4800">
                    <a:solidFill>
                      <a:srgbClr val="FFFFFF"/>
                    </a:solidFill>
                    <a:latin typeface="微软雅黑"/>
                    <a:ea typeface="微软雅黑"/>
                    <a:cs typeface="微软雅黑"/>
                    <a:sym typeface="微软雅黑"/>
                  </a:defRPr>
                </a:lvl1pPr>
              </a:lstStyle>
              <a:p>
                <a:pPr/>
                <a:r>
                  <a:t>1</a:t>
                </a:r>
              </a:p>
            </p:txBody>
          </p:sp>
        </p:grpSp>
      </p:grpSp>
      <p:sp>
        <p:nvSpPr>
          <p:cNvPr id="309" name="文本框 263"/>
          <p:cNvSpPr txBox="1"/>
          <p:nvPr/>
        </p:nvSpPr>
        <p:spPr>
          <a:xfrm>
            <a:off x="2012950" y="962660"/>
            <a:ext cx="16853231" cy="13766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l" defTabSz="1828800">
              <a:defRPr b="1" sz="4000">
                <a:solidFill>
                  <a:srgbClr val="10FBFE"/>
                </a:solidFill>
                <a:latin typeface="微软雅黑"/>
                <a:ea typeface="微软雅黑"/>
                <a:cs typeface="微软雅黑"/>
                <a:sym typeface="微软雅黑"/>
              </a:defRPr>
            </a:pPr>
            <a:r>
              <a:t>量子信息技术论文发表、专利申请趋势 </a:t>
            </a:r>
            <a:r>
              <a:t>/ </a:t>
            </a:r>
          </a:p>
          <a:p>
            <a:pPr algn="l" defTabSz="1828800">
              <a:defRPr b="1" sz="4000">
                <a:solidFill>
                  <a:srgbClr val="10FBFE"/>
                </a:solidFill>
                <a:latin typeface="微软雅黑"/>
                <a:ea typeface="微软雅黑"/>
                <a:cs typeface="微软雅黑"/>
                <a:sym typeface="微软雅黑"/>
              </a:defRPr>
            </a:pPr>
            <a:r>
              <a:rPr b="0" sz="3200"/>
              <a:t>Trends of </a:t>
            </a:r>
            <a:r>
              <a:rPr b="0" sz="3200"/>
              <a:t>Quantum Information Technology Paper Publication and Patent Application</a:t>
            </a:r>
          </a:p>
        </p:txBody>
      </p:sp>
      <p:grpSp>
        <p:nvGrpSpPr>
          <p:cNvPr id="328" name="组合 7"/>
          <p:cNvGrpSpPr/>
          <p:nvPr/>
        </p:nvGrpSpPr>
        <p:grpSpPr>
          <a:xfrm>
            <a:off x="3569359" y="3168476"/>
            <a:ext cx="17769917" cy="8656586"/>
            <a:chOff x="0" y="0"/>
            <a:chExt cx="17769917" cy="8656584"/>
          </a:xfrm>
        </p:grpSpPr>
        <p:sp>
          <p:nvSpPr>
            <p:cNvPr id="310" name="Rounded Rectangle 18"/>
            <p:cNvSpPr/>
            <p:nvPr/>
          </p:nvSpPr>
          <p:spPr>
            <a:xfrm>
              <a:off x="0" y="0"/>
              <a:ext cx="5565233" cy="8656585"/>
            </a:xfrm>
            <a:prstGeom prst="roundRect">
              <a:avLst>
                <a:gd name="adj" fmla="val 5186"/>
              </a:avLst>
            </a:prstGeom>
            <a:noFill/>
            <a:ln w="12700" cap="flat">
              <a:solidFill>
                <a:srgbClr val="6AE7FF"/>
              </a:solidFill>
              <a:prstDash val="solid"/>
              <a:miter lim="800000"/>
            </a:ln>
            <a:effectLst/>
          </p:spPr>
          <p:txBody>
            <a:bodyPr wrap="square" lIns="91439" tIns="91439" rIns="91439" bIns="91439" numCol="1" anchor="ctr">
              <a:noAutofit/>
            </a:bodyPr>
            <a:lstStyle/>
            <a:p>
              <a:pPr defTabSz="1828800">
                <a:defRPr sz="3600">
                  <a:solidFill>
                    <a:srgbClr val="FFFFFF"/>
                  </a:solidFill>
                  <a:latin typeface="Calibri"/>
                  <a:ea typeface="Calibri"/>
                  <a:cs typeface="Calibri"/>
                  <a:sym typeface="Calibri"/>
                </a:defRPr>
              </a:pPr>
            </a:p>
          </p:txBody>
        </p:sp>
        <p:grpSp>
          <p:nvGrpSpPr>
            <p:cNvPr id="313" name="Rectangle 22"/>
            <p:cNvGrpSpPr/>
            <p:nvPr/>
          </p:nvGrpSpPr>
          <p:grpSpPr>
            <a:xfrm>
              <a:off x="1458549" y="766772"/>
              <a:ext cx="2648131" cy="2648131"/>
              <a:chOff x="0" y="0"/>
              <a:chExt cx="2648129" cy="2648129"/>
            </a:xfrm>
          </p:grpSpPr>
          <p:sp>
            <p:nvSpPr>
              <p:cNvPr id="311" name="正方形"/>
              <p:cNvSpPr/>
              <p:nvPr/>
            </p:nvSpPr>
            <p:spPr>
              <a:xfrm>
                <a:off x="-1" y="-1"/>
                <a:ext cx="2648131" cy="2648131"/>
              </a:xfrm>
              <a:prstGeom prst="rect">
                <a:avLst/>
              </a:prstGeom>
              <a:solidFill>
                <a:srgbClr val="6AE7FF">
                  <a:alpha val="50000"/>
                </a:srgbClr>
              </a:solidFill>
              <a:ln w="12700" cap="flat">
                <a:noFill/>
                <a:miter lim="400000"/>
              </a:ln>
              <a:effectLst/>
            </p:spPr>
            <p:txBody>
              <a:bodyPr wrap="square" lIns="91439" tIns="91439" rIns="91439" bIns="91439" numCol="1" anchor="ctr">
                <a:noAutofit/>
              </a:bodyPr>
              <a:lstStyle/>
              <a:p>
                <a:pPr defTabSz="1828800">
                  <a:defRPr b="1" sz="4000">
                    <a:solidFill>
                      <a:srgbClr val="FFFFFF"/>
                    </a:solidFill>
                    <a:latin typeface="微软雅黑"/>
                    <a:ea typeface="微软雅黑"/>
                    <a:cs typeface="微软雅黑"/>
                    <a:sym typeface="微软雅黑"/>
                  </a:defRPr>
                </a:pPr>
              </a:p>
            </p:txBody>
          </p:sp>
          <p:sp>
            <p:nvSpPr>
              <p:cNvPr id="312" name="量子计算"/>
              <p:cNvSpPr txBox="1"/>
              <p:nvPr/>
            </p:nvSpPr>
            <p:spPr>
              <a:xfrm>
                <a:off x="131897" y="166299"/>
                <a:ext cx="2384336" cy="23155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noAutofit/>
              </a:bodyPr>
              <a:lstStyle>
                <a:lvl1pPr defTabSz="1828800">
                  <a:defRPr b="1" sz="4000">
                    <a:solidFill>
                      <a:srgbClr val="FFFFFF"/>
                    </a:solidFill>
                    <a:latin typeface="微软雅黑"/>
                    <a:ea typeface="微软雅黑"/>
                    <a:cs typeface="微软雅黑"/>
                    <a:sym typeface="微软雅黑"/>
                  </a:defRPr>
                </a:lvl1pPr>
              </a:lstStyle>
              <a:p>
                <a:pPr/>
                <a:r>
                  <a:t>量子计算</a:t>
                </a:r>
              </a:p>
            </p:txBody>
          </p:sp>
        </p:grpSp>
        <p:sp>
          <p:nvSpPr>
            <p:cNvPr id="314" name="Rounded Rectangle 23"/>
            <p:cNvSpPr/>
            <p:nvPr/>
          </p:nvSpPr>
          <p:spPr>
            <a:xfrm>
              <a:off x="6121753" y="0"/>
              <a:ext cx="5565233" cy="8656585"/>
            </a:xfrm>
            <a:prstGeom prst="roundRect">
              <a:avLst>
                <a:gd name="adj" fmla="val 5186"/>
              </a:avLst>
            </a:prstGeom>
            <a:noFill/>
            <a:ln w="12700" cap="flat">
              <a:solidFill>
                <a:srgbClr val="6AE7FF"/>
              </a:solidFill>
              <a:prstDash val="solid"/>
              <a:miter lim="800000"/>
            </a:ln>
            <a:effectLst/>
          </p:spPr>
          <p:txBody>
            <a:bodyPr wrap="square" lIns="91439" tIns="91439" rIns="91439" bIns="91439" numCol="1" anchor="ctr">
              <a:noAutofit/>
            </a:bodyPr>
            <a:lstStyle/>
            <a:p>
              <a:pPr defTabSz="1828800">
                <a:defRPr sz="3600">
                  <a:solidFill>
                    <a:srgbClr val="FFFFFF"/>
                  </a:solidFill>
                  <a:latin typeface="Calibri"/>
                  <a:ea typeface="Calibri"/>
                  <a:cs typeface="Calibri"/>
                  <a:sym typeface="Calibri"/>
                </a:defRPr>
              </a:pPr>
            </a:p>
          </p:txBody>
        </p:sp>
        <p:grpSp>
          <p:nvGrpSpPr>
            <p:cNvPr id="317" name="Rectangle 25"/>
            <p:cNvGrpSpPr/>
            <p:nvPr/>
          </p:nvGrpSpPr>
          <p:grpSpPr>
            <a:xfrm>
              <a:off x="7580306" y="739294"/>
              <a:ext cx="2648130" cy="2648130"/>
              <a:chOff x="0" y="0"/>
              <a:chExt cx="2648129" cy="2648129"/>
            </a:xfrm>
          </p:grpSpPr>
          <p:sp>
            <p:nvSpPr>
              <p:cNvPr id="315" name="正方形"/>
              <p:cNvSpPr/>
              <p:nvPr/>
            </p:nvSpPr>
            <p:spPr>
              <a:xfrm>
                <a:off x="-1" y="-1"/>
                <a:ext cx="2648131" cy="2648131"/>
              </a:xfrm>
              <a:prstGeom prst="rect">
                <a:avLst/>
              </a:prstGeom>
              <a:solidFill>
                <a:srgbClr val="6AE7FF">
                  <a:alpha val="50000"/>
                </a:srgbClr>
              </a:soli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Calibri"/>
                    <a:ea typeface="Calibri"/>
                    <a:cs typeface="Calibri"/>
                    <a:sym typeface="Calibri"/>
                  </a:defRPr>
                </a:pPr>
              </a:p>
            </p:txBody>
          </p:sp>
          <p:sp>
            <p:nvSpPr>
              <p:cNvPr id="316" name="量子通信"/>
              <p:cNvSpPr txBox="1"/>
              <p:nvPr/>
            </p:nvSpPr>
            <p:spPr>
              <a:xfrm>
                <a:off x="131897" y="166299"/>
                <a:ext cx="2384336" cy="23155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noAutofit/>
              </a:bodyPr>
              <a:lstStyle>
                <a:lvl1pPr defTabSz="1828800">
                  <a:defRPr b="1" sz="4000">
                    <a:solidFill>
                      <a:srgbClr val="FFFFFF"/>
                    </a:solidFill>
                    <a:latin typeface="微软雅黑"/>
                    <a:ea typeface="微软雅黑"/>
                    <a:cs typeface="微软雅黑"/>
                    <a:sym typeface="微软雅黑"/>
                  </a:defRPr>
                </a:lvl1pPr>
              </a:lstStyle>
              <a:p>
                <a:pPr/>
                <a:r>
                  <a:t>量子通信</a:t>
                </a:r>
              </a:p>
            </p:txBody>
          </p:sp>
        </p:grpSp>
        <p:sp>
          <p:nvSpPr>
            <p:cNvPr id="318" name="Rounded Rectangle 26"/>
            <p:cNvSpPr/>
            <p:nvPr/>
          </p:nvSpPr>
          <p:spPr>
            <a:xfrm>
              <a:off x="12204685" y="0"/>
              <a:ext cx="5565233" cy="8656585"/>
            </a:xfrm>
            <a:prstGeom prst="roundRect">
              <a:avLst>
                <a:gd name="adj" fmla="val 5186"/>
              </a:avLst>
            </a:prstGeom>
            <a:noFill/>
            <a:ln w="12700" cap="flat">
              <a:solidFill>
                <a:srgbClr val="6AE7FF"/>
              </a:solidFill>
              <a:prstDash val="solid"/>
              <a:miter lim="800000"/>
            </a:ln>
            <a:effectLst/>
          </p:spPr>
          <p:txBody>
            <a:bodyPr wrap="square" lIns="91439" tIns="91439" rIns="91439" bIns="91439" numCol="1" anchor="ctr">
              <a:noAutofit/>
            </a:bodyPr>
            <a:lstStyle/>
            <a:p>
              <a:pPr defTabSz="1828800">
                <a:defRPr sz="3600">
                  <a:solidFill>
                    <a:srgbClr val="FFFFFF"/>
                  </a:solidFill>
                  <a:latin typeface="Calibri"/>
                  <a:ea typeface="Calibri"/>
                  <a:cs typeface="Calibri"/>
                  <a:sym typeface="Calibri"/>
                </a:defRPr>
              </a:pPr>
            </a:p>
          </p:txBody>
        </p:sp>
        <p:grpSp>
          <p:nvGrpSpPr>
            <p:cNvPr id="321" name="Rectangle 28"/>
            <p:cNvGrpSpPr/>
            <p:nvPr/>
          </p:nvGrpSpPr>
          <p:grpSpPr>
            <a:xfrm>
              <a:off x="13663234" y="739294"/>
              <a:ext cx="2648130" cy="2648130"/>
              <a:chOff x="0" y="0"/>
              <a:chExt cx="2648129" cy="2648129"/>
            </a:xfrm>
          </p:grpSpPr>
          <p:sp>
            <p:nvSpPr>
              <p:cNvPr id="319" name="正方形"/>
              <p:cNvSpPr/>
              <p:nvPr/>
            </p:nvSpPr>
            <p:spPr>
              <a:xfrm>
                <a:off x="-1" y="-1"/>
                <a:ext cx="2648131" cy="2648131"/>
              </a:xfrm>
              <a:prstGeom prst="rect">
                <a:avLst/>
              </a:prstGeom>
              <a:solidFill>
                <a:srgbClr val="6AE7FF">
                  <a:alpha val="50000"/>
                </a:srgbClr>
              </a:soli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Calibri"/>
                    <a:ea typeface="Calibri"/>
                    <a:cs typeface="Calibri"/>
                    <a:sym typeface="Calibri"/>
                  </a:defRPr>
                </a:pPr>
              </a:p>
            </p:txBody>
          </p:sp>
          <p:sp>
            <p:nvSpPr>
              <p:cNvPr id="320" name="量子测量"/>
              <p:cNvSpPr txBox="1"/>
              <p:nvPr/>
            </p:nvSpPr>
            <p:spPr>
              <a:xfrm>
                <a:off x="131897" y="166299"/>
                <a:ext cx="2384336" cy="23155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noAutofit/>
              </a:bodyPr>
              <a:lstStyle>
                <a:lvl1pPr defTabSz="1828800">
                  <a:defRPr b="1" sz="4000">
                    <a:solidFill>
                      <a:srgbClr val="FFFFFF"/>
                    </a:solidFill>
                    <a:latin typeface="微软雅黑"/>
                    <a:ea typeface="微软雅黑"/>
                    <a:cs typeface="微软雅黑"/>
                    <a:sym typeface="微软雅黑"/>
                  </a:defRPr>
                </a:lvl1pPr>
              </a:lstStyle>
              <a:p>
                <a:pPr/>
                <a:r>
                  <a:t>量子测量</a:t>
                </a:r>
              </a:p>
            </p:txBody>
          </p:sp>
        </p:grpSp>
        <p:sp>
          <p:nvSpPr>
            <p:cNvPr id="322" name="矩形 9"/>
            <p:cNvSpPr txBox="1"/>
            <p:nvPr/>
          </p:nvSpPr>
          <p:spPr>
            <a:xfrm>
              <a:off x="16043" y="3861484"/>
              <a:ext cx="5594361" cy="44463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noAutofit/>
            </a:bodyPr>
            <a:lstStyle/>
            <a:p>
              <a:pPr defTabSz="1828800">
                <a:lnSpc>
                  <a:spcPct val="150000"/>
                </a:lnSpc>
                <a:defRPr>
                  <a:solidFill>
                    <a:srgbClr val="10FBFE"/>
                  </a:solidFill>
                  <a:latin typeface="微软雅黑"/>
                  <a:ea typeface="微软雅黑"/>
                  <a:cs typeface="微软雅黑"/>
                  <a:sym typeface="微软雅黑"/>
                </a:defRPr>
              </a:pPr>
            </a:p>
          </p:txBody>
        </p:sp>
        <p:pic>
          <p:nvPicPr>
            <p:cNvPr id="323" name="image from 2019年）2(57页) [Unlocked by www.freemypdf.png" descr="image from 2019年）2(57页) [Unlocked by www.freemypdf.png"/>
            <p:cNvPicPr>
              <a:picLocks noChangeAspect="1"/>
            </p:cNvPicPr>
            <p:nvPr/>
          </p:nvPicPr>
          <p:blipFill>
            <a:blip r:embed="rId2">
              <a:extLst/>
            </a:blip>
            <a:stretch>
              <a:fillRect/>
            </a:stretch>
          </p:blipFill>
          <p:spPr>
            <a:xfrm>
              <a:off x="16043" y="3861484"/>
              <a:ext cx="5411354" cy="2585721"/>
            </a:xfrm>
            <a:prstGeom prst="rect">
              <a:avLst/>
            </a:prstGeom>
            <a:ln w="12700" cap="flat">
              <a:noFill/>
              <a:miter lim="400000"/>
            </a:ln>
            <a:effectLst/>
          </p:spPr>
        </p:pic>
        <p:sp>
          <p:nvSpPr>
            <p:cNvPr id="324" name="矩形 55"/>
            <p:cNvSpPr txBox="1"/>
            <p:nvPr/>
          </p:nvSpPr>
          <p:spPr>
            <a:xfrm>
              <a:off x="6186589" y="3882786"/>
              <a:ext cx="5435560" cy="38748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noAutofit/>
            </a:bodyPr>
            <a:lstStyle/>
            <a:p>
              <a:pPr defTabSz="1828800">
                <a:lnSpc>
                  <a:spcPct val="150000"/>
                </a:lnSpc>
                <a:defRPr>
                  <a:solidFill>
                    <a:srgbClr val="10FBFE"/>
                  </a:solidFill>
                  <a:latin typeface="微软雅黑"/>
                  <a:ea typeface="微软雅黑"/>
                  <a:cs typeface="微软雅黑"/>
                  <a:sym typeface="微软雅黑"/>
                </a:defRPr>
              </a:pPr>
            </a:p>
          </p:txBody>
        </p:sp>
        <p:pic>
          <p:nvPicPr>
            <p:cNvPr id="325" name="image from 2019年）(57页) [Unlocked by www.freemypdf.png" descr="image from 2019年）(57页) [Unlocked by www.freemypdf.png"/>
            <p:cNvPicPr>
              <a:picLocks noChangeAspect="1"/>
            </p:cNvPicPr>
            <p:nvPr/>
          </p:nvPicPr>
          <p:blipFill>
            <a:blip r:embed="rId3">
              <a:extLst/>
            </a:blip>
            <a:stretch>
              <a:fillRect/>
            </a:stretch>
          </p:blipFill>
          <p:spPr>
            <a:xfrm>
              <a:off x="6186589" y="3882786"/>
              <a:ext cx="5252553" cy="2566362"/>
            </a:xfrm>
            <a:prstGeom prst="rect">
              <a:avLst/>
            </a:prstGeom>
            <a:ln w="12700" cap="flat">
              <a:noFill/>
              <a:miter lim="400000"/>
            </a:ln>
            <a:effectLst/>
          </p:spPr>
        </p:pic>
        <p:sp>
          <p:nvSpPr>
            <p:cNvPr id="326" name="矩形 56"/>
            <p:cNvSpPr txBox="1"/>
            <p:nvPr/>
          </p:nvSpPr>
          <p:spPr>
            <a:xfrm>
              <a:off x="12237160" y="3879364"/>
              <a:ext cx="5518638" cy="36028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noAutofit/>
            </a:bodyPr>
            <a:lstStyle/>
            <a:p>
              <a:pPr defTabSz="1828800">
                <a:lnSpc>
                  <a:spcPct val="150000"/>
                </a:lnSpc>
                <a:defRPr>
                  <a:solidFill>
                    <a:srgbClr val="10FBFE"/>
                  </a:solidFill>
                  <a:latin typeface="微软雅黑"/>
                  <a:ea typeface="微软雅黑"/>
                  <a:cs typeface="微软雅黑"/>
                  <a:sym typeface="微软雅黑"/>
                </a:defRPr>
              </a:pPr>
            </a:p>
          </p:txBody>
        </p:sp>
        <p:pic>
          <p:nvPicPr>
            <p:cNvPr id="327" name="image from 2019年）3(57页) [Unlocked by www.freemypdf.png" descr="image from 2019年）3(57页) [Unlocked by www.freemypdf.png"/>
            <p:cNvPicPr>
              <a:picLocks noChangeAspect="1"/>
            </p:cNvPicPr>
            <p:nvPr/>
          </p:nvPicPr>
          <p:blipFill>
            <a:blip r:embed="rId4">
              <a:extLst/>
            </a:blip>
            <a:stretch>
              <a:fillRect/>
            </a:stretch>
          </p:blipFill>
          <p:spPr>
            <a:xfrm>
              <a:off x="12237160" y="3879364"/>
              <a:ext cx="5335631" cy="2492030"/>
            </a:xfrm>
            <a:prstGeom prst="rect">
              <a:avLst/>
            </a:prstGeom>
            <a:ln w="12700" cap="flat">
              <a:noFill/>
              <a:miter lim="400000"/>
            </a:ln>
            <a:effectLst/>
          </p:spPr>
        </p:pic>
      </p:grpSp>
    </p:spTree>
  </p:cSld>
  <p:clrMapOvr>
    <a:masterClrMapping/>
  </p:clrMapOvr>
  <mc:AlternateContent xmlns:mc="http://schemas.openxmlformats.org/markup-compatibility/2006">
    <mc:Choice xmlns:p14="http://schemas.microsoft.com/office/powerpoint/2010/main" Requires="p14">
      <p:transition spd="med" advClick="0" advTm="0" p14:dur="1000">
        <p:pull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308"/>
                                        </p:tgtEl>
                                        <p:attrNameLst>
                                          <p:attrName>style.visibility</p:attrName>
                                        </p:attrNameLst>
                                      </p:cBhvr>
                                      <p:to>
                                        <p:strVal val="visible"/>
                                      </p:to>
                                    </p:set>
                                    <p:anim calcmode="lin" valueType="num">
                                      <p:cBhvr>
                                        <p:cTn id="7" dur="500" fill="hold"/>
                                        <p:tgtEl>
                                          <p:spTgt spid="308"/>
                                        </p:tgtEl>
                                        <p:attrNameLst>
                                          <p:attrName>ppt_w</p:attrName>
                                        </p:attrNameLst>
                                      </p:cBhvr>
                                      <p:tavLst>
                                        <p:tav tm="0">
                                          <p:val>
                                            <p:fltVal val="0"/>
                                          </p:val>
                                        </p:tav>
                                        <p:tav tm="100000">
                                          <p:val>
                                            <p:strVal val="#ppt_w"/>
                                          </p:val>
                                        </p:tav>
                                      </p:tavLst>
                                    </p:anim>
                                    <p:anim calcmode="lin" valueType="num">
                                      <p:cBhvr>
                                        <p:cTn id="8" dur="500" fill="hold"/>
                                        <p:tgtEl>
                                          <p:spTgt spid="308"/>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8" presetID="22" grpId="2" fill="hold">
                                  <p:stCondLst>
                                    <p:cond delay="0"/>
                                  </p:stCondLst>
                                  <p:iterate type="el" backwards="0">
                                    <p:tmAbs val="0"/>
                                  </p:iterate>
                                  <p:childTnLst>
                                    <p:set>
                                      <p:cBhvr>
                                        <p:cTn id="11" fill="hold"/>
                                        <p:tgtEl>
                                          <p:spTgt spid="309"/>
                                        </p:tgtEl>
                                        <p:attrNameLst>
                                          <p:attrName>style.visibility</p:attrName>
                                        </p:attrNameLst>
                                      </p:cBhvr>
                                      <p:to>
                                        <p:strVal val="visible"/>
                                      </p:to>
                                    </p:set>
                                    <p:animEffect filter="wipe(left)" transition="in">
                                      <p:cBhvr>
                                        <p:cTn id="12" dur="500"/>
                                        <p:tgtEl>
                                          <p:spTgt spid="309"/>
                                        </p:tgtEl>
                                      </p:cBhvr>
                                    </p:animEffect>
                                  </p:childTnLst>
                                </p:cTn>
                              </p:par>
                            </p:childTnLst>
                          </p:cTn>
                        </p:par>
                        <p:par>
                          <p:cTn id="13" fill="hold">
                            <p:stCondLst>
                              <p:cond delay="1000"/>
                            </p:stCondLst>
                            <p:childTnLst>
                              <p:par>
                                <p:cTn id="14" presetClass="entr" nodeType="afterEffect" presetID="10" grpId="3" fill="hold">
                                  <p:stCondLst>
                                    <p:cond delay="750"/>
                                  </p:stCondLst>
                                  <p:iterate type="el" backwards="0">
                                    <p:tmAbs val="0"/>
                                  </p:iterate>
                                  <p:childTnLst>
                                    <p:set>
                                      <p:cBhvr>
                                        <p:cTn id="15" fill="hold"/>
                                        <p:tgtEl>
                                          <p:spTgt spid="328"/>
                                        </p:tgtEl>
                                        <p:attrNameLst>
                                          <p:attrName>style.visibility</p:attrName>
                                        </p:attrNameLst>
                                      </p:cBhvr>
                                      <p:to>
                                        <p:strVal val="visible"/>
                                      </p:to>
                                    </p:set>
                                    <p:animEffect filter="fade" transition="in">
                                      <p:cBhvr>
                                        <p:cTn id="16" dur="500"/>
                                        <p:tgtEl>
                                          <p:spTgt spid="328"/>
                                        </p:tgtEl>
                                      </p:cBhvr>
                                    </p:animEffect>
                                  </p:childTnLst>
                                </p:cTn>
                              </p:par>
                            </p:childTnLst>
                          </p:cTn>
                        </p:par>
                        <p:par>
                          <p:cTn id="17" fill="hold">
                            <p:stCondLst>
                              <p:cond delay="0"/>
                            </p:stCondLst>
                            <p:childTnLst>
                              <p:par>
                                <p:cTn id="18" presetClass="path" nodeType="afterEffect" presetSubtype="0" presetID="-1" grpId="4" decel="50000" fill="hold">
                                  <p:stCondLst>
                                    <p:cond delay="750"/>
                                  </p:stCondLst>
                                  <p:childTnLst>
                                    <p:animMotion path="M 0.000000 0.000000 L 0.062110 -0.000458" origin="layout" pathEditMode="relative">
                                      <p:cBhvr>
                                        <p:cTn id="19" dur="750" fill="hold"/>
                                        <p:tgtEl>
                                          <p:spTgt spid="328"/>
                                        </p:tgtEl>
                                        <p:attrNameLst>
                                          <p:attrName>ppt_x</p:attrName>
                                          <p:attrName>ppt_y</p:attrName>
                                        </p:attrNameLst>
                                      </p:cBhvr>
                                    </p:animMotion>
                                  </p:childTnLst>
                                </p:cTn>
                              </p:par>
                            </p:childTnLst>
                          </p:cTn>
                        </p:par>
                        <p:par>
                          <p:cTn id="20" fill="hold">
                            <p:stCondLst>
                              <p:cond delay="0"/>
                            </p:stCondLst>
                            <p:childTnLst>
                              <p:par>
                                <p:cTn id="21" presetClass="path" nodeType="afterEffect" presetSubtype="0" presetID="-1" grpId="5" accel="50000" decel="50000" fill="hold">
                                  <p:stCondLst>
                                    <p:cond delay="1500"/>
                                  </p:stCondLst>
                                  <p:childTnLst>
                                    <p:animMotion path="M 0.062110 -0.000458 L 0.079950 -0.001376" origin="layout" pathEditMode="relative">
                                      <p:cBhvr>
                                        <p:cTn id="22" dur="750" fill="hold"/>
                                        <p:tgtEl>
                                          <p:spTgt spid="328"/>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9" grpId="2"/>
      <p:bldP build="whole" bldLvl="1" animBg="1" rev="0" advAuto="0" spid="328" grpId="3"/>
      <p:bldP build="whole" bldLvl="1" animBg="1" rev="0" advAuto="0" spid="308" grpId="1"/>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32" name="组合 4"/>
          <p:cNvGrpSpPr/>
          <p:nvPr/>
        </p:nvGrpSpPr>
        <p:grpSpPr>
          <a:xfrm>
            <a:off x="9218929" y="4283708"/>
            <a:ext cx="15165071" cy="11432"/>
            <a:chOff x="0" y="0"/>
            <a:chExt cx="15165070" cy="11431"/>
          </a:xfrm>
        </p:grpSpPr>
        <p:sp>
          <p:nvSpPr>
            <p:cNvPr id="330" name="直接连接符 41"/>
            <p:cNvSpPr/>
            <p:nvPr/>
          </p:nvSpPr>
          <p:spPr>
            <a:xfrm>
              <a:off x="0" y="-1"/>
              <a:ext cx="9589770" cy="11432"/>
            </a:xfrm>
            <a:prstGeom prst="line">
              <a:avLst/>
            </a:prstGeom>
            <a:noFill/>
            <a:ln w="50800" cap="flat">
              <a:solidFill>
                <a:srgbClr val="6AE7FF"/>
              </a:solidFill>
              <a:prstDash val="solid"/>
              <a:miter lim="800000"/>
            </a:ln>
            <a:effectLst/>
          </p:spPr>
          <p:txBody>
            <a:bodyPr wrap="square" lIns="91439" tIns="91439" rIns="91439" bIns="91439" numCol="1" anchor="t">
              <a:noAutofit/>
            </a:bodyPr>
            <a:lstStyle/>
            <a:p>
              <a:pPr algn="l" defTabSz="1828800">
                <a:defRPr b="1" sz="3600">
                  <a:solidFill>
                    <a:srgbClr val="10FBFE"/>
                  </a:solidFill>
                  <a:latin typeface="微软雅黑"/>
                  <a:ea typeface="微软雅黑"/>
                  <a:cs typeface="微软雅黑"/>
                  <a:sym typeface="微软雅黑"/>
                </a:defRPr>
              </a:pPr>
            </a:p>
          </p:txBody>
        </p:sp>
        <p:sp>
          <p:nvSpPr>
            <p:cNvPr id="331" name="直接连接符 43"/>
            <p:cNvSpPr/>
            <p:nvPr/>
          </p:nvSpPr>
          <p:spPr>
            <a:xfrm>
              <a:off x="8923020" y="0"/>
              <a:ext cx="6242051" cy="1"/>
            </a:xfrm>
            <a:prstGeom prst="line">
              <a:avLst/>
            </a:prstGeom>
            <a:noFill/>
            <a:ln w="50800" cap="flat">
              <a:solidFill>
                <a:srgbClr val="6AE7FF">
                  <a:alpha val="50000"/>
                </a:srgbClr>
              </a:solidFill>
              <a:prstDash val="solid"/>
              <a:miter lim="800000"/>
            </a:ln>
            <a:effectLst/>
          </p:spPr>
          <p:txBody>
            <a:bodyPr wrap="square" lIns="91439" tIns="91439" rIns="91439" bIns="91439" numCol="1" anchor="t">
              <a:noAutofit/>
            </a:bodyPr>
            <a:lstStyle/>
            <a:p>
              <a:pPr algn="l" defTabSz="1828800">
                <a:defRPr b="1" sz="3600">
                  <a:solidFill>
                    <a:srgbClr val="10FBFE"/>
                  </a:solidFill>
                  <a:latin typeface="微软雅黑"/>
                  <a:ea typeface="微软雅黑"/>
                  <a:cs typeface="微软雅黑"/>
                  <a:sym typeface="微软雅黑"/>
                </a:defRPr>
              </a:pPr>
            </a:p>
          </p:txBody>
        </p:sp>
      </p:grpSp>
      <p:grpSp>
        <p:nvGrpSpPr>
          <p:cNvPr id="335" name="组合 5"/>
          <p:cNvGrpSpPr/>
          <p:nvPr/>
        </p:nvGrpSpPr>
        <p:grpSpPr>
          <a:xfrm>
            <a:off x="0" y="9414508"/>
            <a:ext cx="16559530" cy="11432"/>
            <a:chOff x="0" y="0"/>
            <a:chExt cx="16559529" cy="11431"/>
          </a:xfrm>
        </p:grpSpPr>
        <p:sp>
          <p:nvSpPr>
            <p:cNvPr id="333" name="直接连接符 45"/>
            <p:cNvSpPr/>
            <p:nvPr/>
          </p:nvSpPr>
          <p:spPr>
            <a:xfrm>
              <a:off x="0" y="0"/>
              <a:ext cx="7981950" cy="1"/>
            </a:xfrm>
            <a:prstGeom prst="line">
              <a:avLst/>
            </a:prstGeom>
            <a:noFill/>
            <a:ln w="50800" cap="flat">
              <a:solidFill>
                <a:srgbClr val="6AE7FF">
                  <a:alpha val="50000"/>
                </a:srgbClr>
              </a:solidFill>
              <a:prstDash val="solid"/>
              <a:miter lim="800000"/>
            </a:ln>
            <a:effectLst/>
          </p:spPr>
          <p:txBody>
            <a:bodyPr wrap="square" lIns="91439" tIns="91439" rIns="91439" bIns="91439" numCol="1" anchor="t">
              <a:noAutofit/>
            </a:bodyPr>
            <a:lstStyle/>
            <a:p>
              <a:pPr algn="l" defTabSz="1828800">
                <a:defRPr b="1" sz="3600">
                  <a:solidFill>
                    <a:srgbClr val="10FBFE"/>
                  </a:solidFill>
                  <a:latin typeface="微软雅黑"/>
                  <a:ea typeface="微软雅黑"/>
                  <a:cs typeface="微软雅黑"/>
                  <a:sym typeface="微软雅黑"/>
                </a:defRPr>
              </a:pPr>
            </a:p>
          </p:txBody>
        </p:sp>
        <p:sp>
          <p:nvSpPr>
            <p:cNvPr id="334" name="直接连接符 1"/>
            <p:cNvSpPr/>
            <p:nvPr/>
          </p:nvSpPr>
          <p:spPr>
            <a:xfrm>
              <a:off x="6969759" y="-1"/>
              <a:ext cx="9589771" cy="11432"/>
            </a:xfrm>
            <a:prstGeom prst="line">
              <a:avLst/>
            </a:prstGeom>
            <a:noFill/>
            <a:ln w="50800" cap="flat">
              <a:solidFill>
                <a:srgbClr val="6AE7FF"/>
              </a:solidFill>
              <a:prstDash val="solid"/>
              <a:miter lim="800000"/>
            </a:ln>
            <a:effectLst/>
          </p:spPr>
          <p:txBody>
            <a:bodyPr wrap="square" lIns="91439" tIns="91439" rIns="91439" bIns="91439" numCol="1" anchor="t">
              <a:noAutofit/>
            </a:bodyPr>
            <a:lstStyle/>
            <a:p>
              <a:pPr algn="l" defTabSz="1828800">
                <a:defRPr b="1" sz="3600">
                  <a:solidFill>
                    <a:srgbClr val="10FBFE"/>
                  </a:solidFill>
                  <a:latin typeface="微软雅黑"/>
                  <a:ea typeface="微软雅黑"/>
                  <a:cs typeface="微软雅黑"/>
                  <a:sym typeface="微软雅黑"/>
                </a:defRPr>
              </a:pPr>
            </a:p>
          </p:txBody>
        </p:sp>
      </p:grpSp>
      <p:sp>
        <p:nvSpPr>
          <p:cNvPr id="336" name="文本框 2"/>
          <p:cNvSpPr txBox="1"/>
          <p:nvPr/>
        </p:nvSpPr>
        <p:spPr>
          <a:xfrm>
            <a:off x="5053330" y="5289550"/>
            <a:ext cx="2843531" cy="261651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r" defTabSz="1828800">
              <a:defRPr b="1" sz="19200">
                <a:solidFill>
                  <a:srgbClr val="6AE7FF"/>
                </a:solidFill>
                <a:latin typeface="微软雅黑"/>
                <a:ea typeface="微软雅黑"/>
                <a:cs typeface="微软雅黑"/>
                <a:sym typeface="微软雅黑"/>
              </a:defRPr>
            </a:lvl1pPr>
          </a:lstStyle>
          <a:p>
            <a:pPr/>
            <a:r>
              <a:t>02</a:t>
            </a:r>
          </a:p>
        </p:txBody>
      </p:sp>
      <p:sp>
        <p:nvSpPr>
          <p:cNvPr id="337" name="文本框 3"/>
          <p:cNvSpPr txBox="1"/>
          <p:nvPr/>
        </p:nvSpPr>
        <p:spPr>
          <a:xfrm>
            <a:off x="9333230" y="5471159"/>
            <a:ext cx="13432592" cy="13512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1" sz="6600">
                <a:solidFill>
                  <a:srgbClr val="10FBFE"/>
                </a:solidFill>
                <a:latin typeface="微软雅黑"/>
                <a:ea typeface="微软雅黑"/>
                <a:cs typeface="微软雅黑"/>
                <a:sym typeface="微软雅黑"/>
              </a:defRPr>
            </a:lvl1pPr>
          </a:lstStyle>
          <a:p>
            <a:pPr/>
            <a:r>
              <a:t>量子计算领域研究与应用发展情况</a:t>
            </a:r>
          </a:p>
        </p:txBody>
      </p:sp>
      <p:sp>
        <p:nvSpPr>
          <p:cNvPr id="338" name="矩形 358"/>
          <p:cNvSpPr txBox="1"/>
          <p:nvPr/>
        </p:nvSpPr>
        <p:spPr>
          <a:xfrm>
            <a:off x="9409788" y="6984344"/>
            <a:ext cx="14043528" cy="7289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lnSpc>
                <a:spcPct val="150000"/>
              </a:lnSpc>
              <a:defRPr b="1" sz="3600">
                <a:solidFill>
                  <a:srgbClr val="10FBFE"/>
                </a:solidFill>
                <a:latin typeface="微软雅黑"/>
                <a:ea typeface="微软雅黑"/>
                <a:cs typeface="微软雅黑"/>
                <a:sym typeface="微软雅黑"/>
              </a:defRPr>
            </a:lvl1pPr>
          </a:lstStyle>
          <a:p>
            <a:pPr/>
            <a:r>
              <a:t>Research Development in Fields of Quantum Computing</a:t>
            </a:r>
          </a:p>
        </p:txBody>
      </p:sp>
    </p:spTree>
  </p:cSld>
  <p:clrMapOvr>
    <a:masterClrMapping/>
  </p:clrMapOvr>
  <mc:AlternateContent xmlns:mc="http://schemas.openxmlformats.org/markup-compatibility/2006">
    <mc:Choice xmlns:p14="http://schemas.microsoft.com/office/powerpoint/2010/main" Requires="p14">
      <p:transition spd="med" advClick="0" advTm="0" p14:dur="1000">
        <p:pull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2" presetID="22" grpId="1" fill="hold">
                                  <p:stCondLst>
                                    <p:cond delay="0"/>
                                  </p:stCondLst>
                                  <p:iterate type="el" backwards="0">
                                    <p:tmAbs val="0"/>
                                  </p:iterate>
                                  <p:childTnLst>
                                    <p:set>
                                      <p:cBhvr>
                                        <p:cTn id="6" fill="hold"/>
                                        <p:tgtEl>
                                          <p:spTgt spid="332"/>
                                        </p:tgtEl>
                                        <p:attrNameLst>
                                          <p:attrName>style.visibility</p:attrName>
                                        </p:attrNameLst>
                                      </p:cBhvr>
                                      <p:to>
                                        <p:strVal val="visible"/>
                                      </p:to>
                                    </p:set>
                                    <p:animEffect filter="wipe(right)" transition="in">
                                      <p:cBhvr>
                                        <p:cTn id="7" dur="500"/>
                                        <p:tgtEl>
                                          <p:spTgt spid="332"/>
                                        </p:tgtEl>
                                      </p:cBhvr>
                                    </p:animEffect>
                                  </p:childTnLst>
                                </p:cTn>
                              </p:par>
                            </p:childTnLst>
                          </p:cTn>
                        </p:par>
                        <p:par>
                          <p:cTn id="8" fill="hold">
                            <p:stCondLst>
                              <p:cond delay="500"/>
                            </p:stCondLst>
                            <p:childTnLst>
                              <p:par>
                                <p:cTn id="9" presetClass="entr" nodeType="afterEffect" presetSubtype="8" presetID="22" grpId="2" fill="hold">
                                  <p:stCondLst>
                                    <p:cond delay="0"/>
                                  </p:stCondLst>
                                  <p:iterate type="el" backwards="0">
                                    <p:tmAbs val="0"/>
                                  </p:iterate>
                                  <p:childTnLst>
                                    <p:set>
                                      <p:cBhvr>
                                        <p:cTn id="10" fill="hold"/>
                                        <p:tgtEl>
                                          <p:spTgt spid="335"/>
                                        </p:tgtEl>
                                        <p:attrNameLst>
                                          <p:attrName>style.visibility</p:attrName>
                                        </p:attrNameLst>
                                      </p:cBhvr>
                                      <p:to>
                                        <p:strVal val="visible"/>
                                      </p:to>
                                    </p:set>
                                    <p:animEffect filter="wipe(left)" transition="in">
                                      <p:cBhvr>
                                        <p:cTn id="11" dur="500"/>
                                        <p:tgtEl>
                                          <p:spTgt spid="335"/>
                                        </p:tgtEl>
                                      </p:cBhvr>
                                    </p:animEffect>
                                  </p:childTnLst>
                                </p:cTn>
                              </p:par>
                            </p:childTnLst>
                          </p:cTn>
                        </p:par>
                        <p:par>
                          <p:cTn id="12" fill="hold">
                            <p:stCondLst>
                              <p:cond delay="1000"/>
                            </p:stCondLst>
                            <p:childTnLst>
                              <p:par>
                                <p:cTn id="13" presetClass="entr" nodeType="afterEffect" presetSubtype="16" presetID="23" grpId="3" fill="hold">
                                  <p:stCondLst>
                                    <p:cond delay="0"/>
                                  </p:stCondLst>
                                  <p:iterate type="el" backwards="0">
                                    <p:tmAbs val="0"/>
                                  </p:iterate>
                                  <p:childTnLst>
                                    <p:set>
                                      <p:cBhvr>
                                        <p:cTn id="14" fill="hold"/>
                                        <p:tgtEl>
                                          <p:spTgt spid="336"/>
                                        </p:tgtEl>
                                        <p:attrNameLst>
                                          <p:attrName>style.visibility</p:attrName>
                                        </p:attrNameLst>
                                      </p:cBhvr>
                                      <p:to>
                                        <p:strVal val="visible"/>
                                      </p:to>
                                    </p:set>
                                    <p:anim calcmode="lin" valueType="num">
                                      <p:cBhvr>
                                        <p:cTn id="15" dur="500" fill="hold"/>
                                        <p:tgtEl>
                                          <p:spTgt spid="336"/>
                                        </p:tgtEl>
                                        <p:attrNameLst>
                                          <p:attrName>ppt_w</p:attrName>
                                        </p:attrNameLst>
                                      </p:cBhvr>
                                      <p:tavLst>
                                        <p:tav tm="0">
                                          <p:val>
                                            <p:fltVal val="0"/>
                                          </p:val>
                                        </p:tav>
                                        <p:tav tm="100000">
                                          <p:val>
                                            <p:strVal val="#ppt_w"/>
                                          </p:val>
                                        </p:tav>
                                      </p:tavLst>
                                    </p:anim>
                                    <p:anim calcmode="lin" valueType="num">
                                      <p:cBhvr>
                                        <p:cTn id="16" dur="500" fill="hold"/>
                                        <p:tgtEl>
                                          <p:spTgt spid="336"/>
                                        </p:tgtEl>
                                        <p:attrNameLst>
                                          <p:attrName>ppt_h</p:attrName>
                                        </p:attrNameLst>
                                      </p:cBhvr>
                                      <p:tavLst>
                                        <p:tav tm="0">
                                          <p:val>
                                            <p:fltVal val="0"/>
                                          </p:val>
                                        </p:tav>
                                        <p:tav tm="100000">
                                          <p:val>
                                            <p:strVal val="#ppt_h"/>
                                          </p:val>
                                        </p:tav>
                                      </p:tavLst>
                                    </p:anim>
                                  </p:childTnLst>
                                </p:cTn>
                              </p:par>
                            </p:childTnLst>
                          </p:cTn>
                        </p:par>
                        <p:par>
                          <p:cTn id="17" fill="hold">
                            <p:stCondLst>
                              <p:cond delay="1500"/>
                            </p:stCondLst>
                            <p:childTnLst>
                              <p:par>
                                <p:cTn id="18" presetClass="entr" nodeType="afterEffect" presetSubtype="16" presetID="23" grpId="4" fill="hold">
                                  <p:stCondLst>
                                    <p:cond delay="0"/>
                                  </p:stCondLst>
                                  <p:iterate type="el" backwards="0">
                                    <p:tmAbs val="0"/>
                                  </p:iterate>
                                  <p:childTnLst>
                                    <p:set>
                                      <p:cBhvr>
                                        <p:cTn id="19" fill="hold"/>
                                        <p:tgtEl>
                                          <p:spTgt spid="337"/>
                                        </p:tgtEl>
                                        <p:attrNameLst>
                                          <p:attrName>style.visibility</p:attrName>
                                        </p:attrNameLst>
                                      </p:cBhvr>
                                      <p:to>
                                        <p:strVal val="visible"/>
                                      </p:to>
                                    </p:set>
                                    <p:anim calcmode="lin" valueType="num">
                                      <p:cBhvr>
                                        <p:cTn id="20" dur="500" fill="hold"/>
                                        <p:tgtEl>
                                          <p:spTgt spid="337"/>
                                        </p:tgtEl>
                                        <p:attrNameLst>
                                          <p:attrName>ppt_w</p:attrName>
                                        </p:attrNameLst>
                                      </p:cBhvr>
                                      <p:tavLst>
                                        <p:tav tm="0">
                                          <p:val>
                                            <p:fltVal val="0"/>
                                          </p:val>
                                        </p:tav>
                                        <p:tav tm="100000">
                                          <p:val>
                                            <p:strVal val="#ppt_w"/>
                                          </p:val>
                                        </p:tav>
                                      </p:tavLst>
                                    </p:anim>
                                    <p:anim calcmode="lin" valueType="num">
                                      <p:cBhvr>
                                        <p:cTn id="21" dur="500" fill="hold"/>
                                        <p:tgtEl>
                                          <p:spTgt spid="337"/>
                                        </p:tgtEl>
                                        <p:attrNameLst>
                                          <p:attrName>ppt_h</p:attrName>
                                        </p:attrNameLst>
                                      </p:cBhvr>
                                      <p:tavLst>
                                        <p:tav tm="0">
                                          <p:val>
                                            <p:fltVal val="0"/>
                                          </p:val>
                                        </p:tav>
                                        <p:tav tm="100000">
                                          <p:val>
                                            <p:strVal val="#ppt_h"/>
                                          </p:val>
                                        </p:tav>
                                      </p:tavLst>
                                    </p:anim>
                                  </p:childTnLst>
                                </p:cTn>
                              </p:par>
                            </p:childTnLst>
                          </p:cTn>
                        </p:par>
                        <p:par>
                          <p:cTn id="22" fill="hold">
                            <p:stCondLst>
                              <p:cond delay="2000"/>
                            </p:stCondLst>
                            <p:childTnLst>
                              <p:par>
                                <p:cTn id="23" presetClass="entr" nodeType="afterEffect" presetSubtype="4" presetID="2" grpId="5" fill="hold">
                                  <p:stCondLst>
                                    <p:cond delay="0"/>
                                  </p:stCondLst>
                                  <p:iterate type="el" backwards="0">
                                    <p:tmAbs val="0"/>
                                  </p:iterate>
                                  <p:childTnLst>
                                    <p:set>
                                      <p:cBhvr>
                                        <p:cTn id="24" fill="hold"/>
                                        <p:tgtEl>
                                          <p:spTgt spid="338"/>
                                        </p:tgtEl>
                                        <p:attrNameLst>
                                          <p:attrName>style.visibility</p:attrName>
                                        </p:attrNameLst>
                                      </p:cBhvr>
                                      <p:to>
                                        <p:strVal val="visible"/>
                                      </p:to>
                                    </p:set>
                                    <p:anim calcmode="lin" valueType="num">
                                      <p:cBhvr>
                                        <p:cTn id="25" dur="500" fill="hold"/>
                                        <p:tgtEl>
                                          <p:spTgt spid="338"/>
                                        </p:tgtEl>
                                        <p:attrNameLst>
                                          <p:attrName>ppt_x</p:attrName>
                                        </p:attrNameLst>
                                      </p:cBhvr>
                                      <p:tavLst>
                                        <p:tav tm="0">
                                          <p:val>
                                            <p:strVal val="#ppt_x"/>
                                          </p:val>
                                        </p:tav>
                                        <p:tav tm="100000">
                                          <p:val>
                                            <p:strVal val="#ppt_x"/>
                                          </p:val>
                                        </p:tav>
                                      </p:tavLst>
                                    </p:anim>
                                    <p:anim calcmode="lin" valueType="num">
                                      <p:cBhvr>
                                        <p:cTn id="26" dur="500" fill="hold"/>
                                        <p:tgtEl>
                                          <p:spTgt spid="3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5" grpId="2"/>
      <p:bldP build="whole" bldLvl="1" animBg="1" rev="0" advAuto="0" spid="337" grpId="4"/>
      <p:bldP build="whole" bldLvl="1" animBg="1" rev="0" advAuto="0" spid="336" grpId="3"/>
      <p:bldP build="whole" bldLvl="1" animBg="1" rev="0" advAuto="0" spid="332" grpId="1"/>
      <p:bldP build="whole" bldLvl="1" animBg="1" rev="0" advAuto="0" spid="338" grpId="5"/>
    </p:bldLst>
  </p:timing>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